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notesSlides/notesSlide27.xml" ContentType="application/vnd.openxmlformats-officedocument.presentationml.notesSlide+xml"/>
  <Override PartName="/ppt/tags/tag44.xml" ContentType="application/vnd.openxmlformats-officedocument.presentationml.tags+xml"/>
  <Override PartName="/ppt/notesSlides/notesSlide2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9.xml" ContentType="application/vnd.openxmlformats-officedocument.presentationml.notesSlide+xml"/>
  <Override PartName="/ppt/tags/tag47.xml" ContentType="application/vnd.openxmlformats-officedocument.presentationml.tags+xml"/>
  <Override PartName="/ppt/notesSlides/notesSlide30.xml" ContentType="application/vnd.openxmlformats-officedocument.presentationml.notesSlide+xml"/>
  <Override PartName="/ppt/tags/tag48.xml" ContentType="application/vnd.openxmlformats-officedocument.presentationml.tags+xml"/>
  <Override PartName="/ppt/notesSlides/notesSlide31.xml" ContentType="application/vnd.openxmlformats-officedocument.presentationml.notesSlide+xml"/>
  <Override PartName="/ppt/tags/tag49.xml" ContentType="application/vnd.openxmlformats-officedocument.presentationml.tags+xml"/>
  <Override PartName="/ppt/notesSlides/notesSlide32.xml" ContentType="application/vnd.openxmlformats-officedocument.presentationml.notesSlide+xml"/>
  <Override PartName="/ppt/tags/tag50.xml" ContentType="application/vnd.openxmlformats-officedocument.presentationml.tags+xml"/>
  <Override PartName="/ppt/notesSlides/notesSlide33.xml" ContentType="application/vnd.openxmlformats-officedocument.presentationml.notesSlide+xml"/>
  <Override PartName="/ppt/tags/tag51.xml" ContentType="application/vnd.openxmlformats-officedocument.presentationml.tags+xml"/>
  <Override PartName="/ppt/notesSlides/notesSlide34.xml" ContentType="application/vnd.openxmlformats-officedocument.presentationml.notesSlide+xml"/>
  <Override PartName="/ppt/tags/tag52.xml" ContentType="application/vnd.openxmlformats-officedocument.presentationml.tags+xml"/>
  <Override PartName="/ppt/notesSlides/notesSlide35.xml" ContentType="application/vnd.openxmlformats-officedocument.presentationml.notesSlide+xml"/>
  <Override PartName="/ppt/tags/tag53.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54"/>
  </p:notesMasterIdLst>
  <p:handoutMasterIdLst>
    <p:handoutMasterId r:id="rId55"/>
  </p:handoutMasterIdLst>
  <p:sldIdLst>
    <p:sldId id="1372" r:id="rId2"/>
    <p:sldId id="1373" r:id="rId3"/>
    <p:sldId id="1374" r:id="rId4"/>
    <p:sldId id="1375" r:id="rId5"/>
    <p:sldId id="1379" r:id="rId6"/>
    <p:sldId id="1473" r:id="rId7"/>
    <p:sldId id="1469" r:id="rId8"/>
    <p:sldId id="1386" r:id="rId9"/>
    <p:sldId id="1387" r:id="rId10"/>
    <p:sldId id="1388" r:id="rId11"/>
    <p:sldId id="1389" r:id="rId12"/>
    <p:sldId id="1390" r:id="rId13"/>
    <p:sldId id="1477" r:id="rId14"/>
    <p:sldId id="1392" r:id="rId15"/>
    <p:sldId id="1397" r:id="rId16"/>
    <p:sldId id="1398" r:id="rId17"/>
    <p:sldId id="1399" r:id="rId18"/>
    <p:sldId id="1401" r:id="rId19"/>
    <p:sldId id="1402" r:id="rId20"/>
    <p:sldId id="1403" r:id="rId21"/>
    <p:sldId id="1406" r:id="rId22"/>
    <p:sldId id="1407" r:id="rId23"/>
    <p:sldId id="1408" r:id="rId24"/>
    <p:sldId id="1409" r:id="rId25"/>
    <p:sldId id="1411" r:id="rId26"/>
    <p:sldId id="1412" r:id="rId27"/>
    <p:sldId id="1413" r:id="rId28"/>
    <p:sldId id="1415" r:id="rId29"/>
    <p:sldId id="1416" r:id="rId30"/>
    <p:sldId id="1417" r:id="rId31"/>
    <p:sldId id="1418" r:id="rId32"/>
    <p:sldId id="1419" r:id="rId33"/>
    <p:sldId id="1420" r:id="rId34"/>
    <p:sldId id="1421" r:id="rId35"/>
    <p:sldId id="1425" r:id="rId36"/>
    <p:sldId id="1426" r:id="rId37"/>
    <p:sldId id="1432" r:id="rId38"/>
    <p:sldId id="1470" r:id="rId39"/>
    <p:sldId id="1441" r:id="rId40"/>
    <p:sldId id="1444" r:id="rId41"/>
    <p:sldId id="1445" r:id="rId42"/>
    <p:sldId id="1446" r:id="rId43"/>
    <p:sldId id="1447" r:id="rId44"/>
    <p:sldId id="1448" r:id="rId45"/>
    <p:sldId id="1449" r:id="rId46"/>
    <p:sldId id="1450" r:id="rId47"/>
    <p:sldId id="1452" r:id="rId48"/>
    <p:sldId id="1480" r:id="rId49"/>
    <p:sldId id="1454" r:id="rId50"/>
    <p:sldId id="1455" r:id="rId51"/>
    <p:sldId id="1456" r:id="rId52"/>
    <p:sldId id="1367" r:id="rId53"/>
  </p:sldIdLst>
  <p:sldSz cx="12192000" cy="6858000"/>
  <p:notesSz cx="6797675" cy="9926638"/>
  <p:custDataLst>
    <p:tags r:id="rId56"/>
  </p:custDataLst>
  <p:defaultTextStyle>
    <a:defPPr>
      <a:defRPr lang="en-US"/>
    </a:defPPr>
    <a:lvl1pPr algn="l" rtl="0" eaLnBrk="0" fontAlgn="base" hangingPunct="0">
      <a:spcBef>
        <a:spcPct val="0"/>
      </a:spcBef>
      <a:spcAft>
        <a:spcPct val="0"/>
      </a:spcAft>
      <a:defRPr kumimoji="1"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mn-ea"/>
        <a:cs typeface="+mn-cs"/>
      </a:defRPr>
    </a:lvl5pPr>
    <a:lvl6pPr marL="2286000" algn="l" defTabSz="914400" rtl="0" eaLnBrk="1" latinLnBrk="0" hangingPunct="1">
      <a:defRPr kumimoji="1" b="1" kern="1200">
        <a:solidFill>
          <a:schemeClr val="tx1"/>
        </a:solidFill>
        <a:latin typeface="Arial" panose="020B0604020202020204" pitchFamily="34" charset="0"/>
        <a:ea typeface="+mn-ea"/>
        <a:cs typeface="+mn-cs"/>
      </a:defRPr>
    </a:lvl6pPr>
    <a:lvl7pPr marL="2743200" algn="l" defTabSz="914400" rtl="0" eaLnBrk="1" latinLnBrk="0" hangingPunct="1">
      <a:defRPr kumimoji="1" b="1" kern="1200">
        <a:solidFill>
          <a:schemeClr val="tx1"/>
        </a:solidFill>
        <a:latin typeface="Arial" panose="020B0604020202020204" pitchFamily="34" charset="0"/>
        <a:ea typeface="+mn-ea"/>
        <a:cs typeface="+mn-cs"/>
      </a:defRPr>
    </a:lvl7pPr>
    <a:lvl8pPr marL="3200400" algn="l" defTabSz="914400" rtl="0" eaLnBrk="1" latinLnBrk="0" hangingPunct="1">
      <a:defRPr kumimoji="1" b="1" kern="1200">
        <a:solidFill>
          <a:schemeClr val="tx1"/>
        </a:solidFill>
        <a:latin typeface="Arial" panose="020B0604020202020204" pitchFamily="34" charset="0"/>
        <a:ea typeface="+mn-ea"/>
        <a:cs typeface="+mn-cs"/>
      </a:defRPr>
    </a:lvl8pPr>
    <a:lvl9pPr marL="3657600" algn="l" defTabSz="914400" rtl="0" eaLnBrk="1" latinLnBrk="0" hangingPunct="1">
      <a:defRPr kumimoji="1" b="1"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6F1A6DBF-1F6A-4A95-AF6D-023FC5D031CB}">
          <p14:sldIdLst>
            <p14:sldId id="1372"/>
          </p14:sldIdLst>
        </p14:section>
        <p14:section name="Agenda Punkt 1" id="{E50A388D-0AB6-40C1-8F27-148397E93F3C}">
          <p14:sldIdLst>
            <p14:sldId id="1373"/>
            <p14:sldId id="1374"/>
            <p14:sldId id="1375"/>
            <p14:sldId id="1379"/>
            <p14:sldId id="1473"/>
          </p14:sldIdLst>
        </p14:section>
        <p14:section name="Agenda Punkt 2" id="{8C336A10-AF5E-4AF4-9900-F115063676CA}">
          <p14:sldIdLst>
            <p14:sldId id="1469"/>
            <p14:sldId id="1386"/>
            <p14:sldId id="1387"/>
            <p14:sldId id="1388"/>
            <p14:sldId id="1389"/>
            <p14:sldId id="1390"/>
            <p14:sldId id="1477"/>
            <p14:sldId id="1392"/>
            <p14:sldId id="1397"/>
            <p14:sldId id="1398"/>
            <p14:sldId id="1399"/>
            <p14:sldId id="1401"/>
            <p14:sldId id="1402"/>
            <p14:sldId id="1403"/>
            <p14:sldId id="1406"/>
            <p14:sldId id="1407"/>
            <p14:sldId id="1408"/>
            <p14:sldId id="1409"/>
            <p14:sldId id="1411"/>
            <p14:sldId id="1412"/>
            <p14:sldId id="1413"/>
            <p14:sldId id="1415"/>
            <p14:sldId id="1416"/>
            <p14:sldId id="1417"/>
            <p14:sldId id="1418"/>
            <p14:sldId id="1419"/>
            <p14:sldId id="1420"/>
            <p14:sldId id="1421"/>
            <p14:sldId id="1425"/>
            <p14:sldId id="1426"/>
            <p14:sldId id="1432"/>
          </p14:sldIdLst>
        </p14:section>
        <p14:section name="Agenda Punkt 3" id="{B1B3BD60-0977-44CC-889C-16874AB53CBC}">
          <p14:sldIdLst>
            <p14:sldId id="1470"/>
            <p14:sldId id="1441"/>
            <p14:sldId id="1444"/>
            <p14:sldId id="1445"/>
            <p14:sldId id="1446"/>
            <p14:sldId id="1447"/>
            <p14:sldId id="1448"/>
            <p14:sldId id="1449"/>
            <p14:sldId id="1450"/>
            <p14:sldId id="1452"/>
            <p14:sldId id="1480"/>
          </p14:sldIdLst>
        </p14:section>
        <p14:section name="Agenda Punkt 4" id="{916AE716-7246-4C55-A328-E09C78F66141}">
          <p14:sldIdLst>
            <p14:sldId id="1454"/>
            <p14:sldId id="1455"/>
            <p14:sldId id="1456"/>
            <p14:sldId id="1367"/>
          </p14:sldIdLst>
        </p14:section>
      </p14:sectionLst>
    </p:ext>
    <p:ext uri="{EFAFB233-063F-42B5-8137-9DF3F51BA10A}">
      <p15:sldGuideLst xmlns:p15="http://schemas.microsoft.com/office/powerpoint/2012/main">
        <p15:guide id="1" orient="horz" pos="2192" userDrawn="1">
          <p15:clr>
            <a:srgbClr val="A4A3A4"/>
          </p15:clr>
        </p15:guide>
        <p15:guide id="2" pos="4909"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0000FF"/>
    <a:srgbClr val="D1D1D1"/>
    <a:srgbClr val="CCECFF"/>
    <a:srgbClr val="FFC000"/>
    <a:srgbClr val="0033CC"/>
    <a:srgbClr val="000099"/>
    <a:srgbClr val="C5C5FF"/>
    <a:srgbClr val="66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FACA3C-06AD-470E-90AE-7BBC84F9204D}" v="5" dt="2022-02-07T13:20:15.311"/>
    <p1510:client id="{666252C0-1957-47AF-AADF-C9007075841F}" v="164" dt="2022-02-07T12:29:27.179"/>
    <p1510:client id="{73AF2A9E-2264-4BEF-A2A9-606D784286C5}" v="11" dt="2022-02-07T11:55:28.236"/>
    <p1510:client id="{78ACD2B7-7FF4-4E40-B988-BE63E3B0E5E6}" v="47" dt="2022-02-07T12:02:04.316"/>
    <p1510:client id="{A38D53FA-9F09-4EBD-A43A-973BB44DDE53}" v="12" dt="2022-02-07T13:03:39.768"/>
    <p1510:client id="{E6A448C3-7090-4AC8-A8C6-6B104CFAA679}" v="88" dt="2022-02-07T12:05:03.35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3" autoAdjust="0"/>
    <p:restoredTop sz="90314" autoAdjust="0"/>
  </p:normalViewPr>
  <p:slideViewPr>
    <p:cSldViewPr snapToGrid="0">
      <p:cViewPr>
        <p:scale>
          <a:sx n="70" d="100"/>
          <a:sy n="70" d="100"/>
        </p:scale>
        <p:origin x="416" y="-64"/>
      </p:cViewPr>
      <p:guideLst>
        <p:guide orient="horz" pos="2192"/>
        <p:guide pos="4909"/>
      </p:guideLst>
    </p:cSldViewPr>
  </p:slideViewPr>
  <p:notesTextViewPr>
    <p:cViewPr>
      <p:scale>
        <a:sx n="1" d="1"/>
        <a:sy n="1" d="1"/>
      </p:scale>
      <p:origin x="0" y="0"/>
    </p:cViewPr>
  </p:notesTextViewPr>
  <p:sorterViewPr>
    <p:cViewPr>
      <p:scale>
        <a:sx n="46" d="100"/>
        <a:sy n="46" d="100"/>
      </p:scale>
      <p:origin x="0" y="0"/>
    </p:cViewPr>
  </p:sorter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9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li Niemitz" userId="S::sj3213@uni-giessen.de::95e18c06-a014-4456-b698-0a5650420b4f" providerId="AD" clId="Web-{E6A448C3-7090-4AC8-A8C6-6B104CFAA679}"/>
    <pc:docChg chg="delSld modSld modSection">
      <pc:chgData name="Nelli Niemitz" userId="S::sj3213@uni-giessen.de::95e18c06-a014-4456-b698-0a5650420b4f" providerId="AD" clId="Web-{E6A448C3-7090-4AC8-A8C6-6B104CFAA679}" dt="2022-02-07T12:05:03.356" v="36"/>
      <pc:docMkLst>
        <pc:docMk/>
      </pc:docMkLst>
      <pc:sldChg chg="del">
        <pc:chgData name="Nelli Niemitz" userId="S::sj3213@uni-giessen.de::95e18c06-a014-4456-b698-0a5650420b4f" providerId="AD" clId="Web-{E6A448C3-7090-4AC8-A8C6-6B104CFAA679}" dt="2022-02-07T12:03:53.791" v="31"/>
        <pc:sldMkLst>
          <pc:docMk/>
          <pc:sldMk cId="3063887066" sldId="1474"/>
        </pc:sldMkLst>
      </pc:sldChg>
      <pc:sldChg chg="delSp modSp">
        <pc:chgData name="Nelli Niemitz" userId="S::sj3213@uni-giessen.de::95e18c06-a014-4456-b698-0a5650420b4f" providerId="AD" clId="Web-{E6A448C3-7090-4AC8-A8C6-6B104CFAA679}" dt="2022-02-07T12:05:03.356" v="36"/>
        <pc:sldMkLst>
          <pc:docMk/>
          <pc:sldMk cId="2898678638" sldId="1475"/>
        </pc:sldMkLst>
        <pc:spChg chg="del mod">
          <ac:chgData name="Nelli Niemitz" userId="S::sj3213@uni-giessen.de::95e18c06-a014-4456-b698-0a5650420b4f" providerId="AD" clId="Web-{E6A448C3-7090-4AC8-A8C6-6B104CFAA679}" dt="2022-02-07T12:02:48.180" v="7"/>
          <ac:spMkLst>
            <pc:docMk/>
            <pc:sldMk cId="2898678638" sldId="1475"/>
            <ac:spMk id="5" creationId="{803E920D-1A2D-4B48-8A8D-2DD4B3C34F65}"/>
          </ac:spMkLst>
        </pc:spChg>
        <pc:graphicFrameChg chg="mod modGraphic">
          <ac:chgData name="Nelli Niemitz" userId="S::sj3213@uni-giessen.de::95e18c06-a014-4456-b698-0a5650420b4f" providerId="AD" clId="Web-{E6A448C3-7090-4AC8-A8C6-6B104CFAA679}" dt="2022-02-07T12:05:03.356" v="36"/>
          <ac:graphicFrameMkLst>
            <pc:docMk/>
            <pc:sldMk cId="2898678638" sldId="1475"/>
            <ac:graphicFrameMk id="2" creationId="{D7DE408A-C571-4FEF-8C38-758AFD69B965}"/>
          </ac:graphicFrameMkLst>
        </pc:graphicFrameChg>
        <pc:graphicFrameChg chg="del">
          <ac:chgData name="Nelli Niemitz" userId="S::sj3213@uni-giessen.de::95e18c06-a014-4456-b698-0a5650420b4f" providerId="AD" clId="Web-{E6A448C3-7090-4AC8-A8C6-6B104CFAA679}" dt="2022-02-07T12:02:32.289" v="0"/>
          <ac:graphicFrameMkLst>
            <pc:docMk/>
            <pc:sldMk cId="2898678638" sldId="1475"/>
            <ac:graphicFrameMk id="4" creationId="{E3128638-5A3C-4988-91D8-B9AEB2AE83F6}"/>
          </ac:graphicFrameMkLst>
        </pc:graphicFrameChg>
      </pc:sldChg>
    </pc:docChg>
  </pc:docChgLst>
  <pc:docChgLst>
    <pc:chgData name="Nelli Niemitz" userId="S::sj3213@uni-giessen.de::95e18c06-a014-4456-b698-0a5650420b4f" providerId="AD" clId="Web-{A38D53FA-9F09-4EBD-A43A-973BB44DDE53}"/>
    <pc:docChg chg="addSld delSld modSld sldOrd modSection">
      <pc:chgData name="Nelli Niemitz" userId="S::sj3213@uni-giessen.de::95e18c06-a014-4456-b698-0a5650420b4f" providerId="AD" clId="Web-{A38D53FA-9F09-4EBD-A43A-973BB44DDE53}" dt="2022-02-07T13:03:39.768" v="11"/>
      <pc:docMkLst>
        <pc:docMk/>
      </pc:docMkLst>
      <pc:sldChg chg="del delAnim modAnim">
        <pc:chgData name="Nelli Niemitz" userId="S::sj3213@uni-giessen.de::95e18c06-a014-4456-b698-0a5650420b4f" providerId="AD" clId="Web-{A38D53FA-9F09-4EBD-A43A-973BB44DDE53}" dt="2022-02-07T12:52:10.541" v="3"/>
        <pc:sldMkLst>
          <pc:docMk/>
          <pc:sldMk cId="1151668097" sldId="1391"/>
        </pc:sldMkLst>
      </pc:sldChg>
      <pc:sldChg chg="del">
        <pc:chgData name="Nelli Niemitz" userId="S::sj3213@uni-giessen.de::95e18c06-a014-4456-b698-0a5650420b4f" providerId="AD" clId="Web-{A38D53FA-9F09-4EBD-A43A-973BB44DDE53}" dt="2022-02-07T13:03:28.924" v="10"/>
        <pc:sldMkLst>
          <pc:docMk/>
          <pc:sldMk cId="3927257913" sldId="1464"/>
        </pc:sldMkLst>
      </pc:sldChg>
      <pc:sldChg chg="del">
        <pc:chgData name="Nelli Niemitz" userId="S::sj3213@uni-giessen.de::95e18c06-a014-4456-b698-0a5650420b4f" providerId="AD" clId="Web-{A38D53FA-9F09-4EBD-A43A-973BB44DDE53}" dt="2022-02-07T13:03:39.768" v="11"/>
        <pc:sldMkLst>
          <pc:docMk/>
          <pc:sldMk cId="2624439807" sldId="1465"/>
        </pc:sldMkLst>
      </pc:sldChg>
      <pc:sldChg chg="add">
        <pc:chgData name="Nelli Niemitz" userId="S::sj3213@uni-giessen.de::95e18c06-a014-4456-b698-0a5650420b4f" providerId="AD" clId="Web-{A38D53FA-9F09-4EBD-A43A-973BB44DDE53}" dt="2022-02-07T12:52:06.182" v="2"/>
        <pc:sldMkLst>
          <pc:docMk/>
          <pc:sldMk cId="322237425" sldId="1477"/>
        </pc:sldMkLst>
      </pc:sldChg>
      <pc:sldChg chg="add ord">
        <pc:chgData name="Nelli Niemitz" userId="S::sj3213@uni-giessen.de::95e18c06-a014-4456-b698-0a5650420b4f" providerId="AD" clId="Web-{A38D53FA-9F09-4EBD-A43A-973BB44DDE53}" dt="2022-02-07T13:00:00.312" v="6"/>
        <pc:sldMkLst>
          <pc:docMk/>
          <pc:sldMk cId="3946423495" sldId="1478"/>
        </pc:sldMkLst>
      </pc:sldChg>
      <pc:sldChg chg="add ord">
        <pc:chgData name="Nelli Niemitz" userId="S::sj3213@uni-giessen.de::95e18c06-a014-4456-b698-0a5650420b4f" providerId="AD" clId="Web-{A38D53FA-9F09-4EBD-A43A-973BB44DDE53}" dt="2022-02-07T13:02:51.689" v="9"/>
        <pc:sldMkLst>
          <pc:docMk/>
          <pc:sldMk cId="3128209537" sldId="1479"/>
        </pc:sldMkLst>
      </pc:sldChg>
    </pc:docChg>
  </pc:docChgLst>
  <pc:docChgLst>
    <pc:chgData name="Nelli Niemitz" userId="S::sj3213@uni-giessen.de::95e18c06-a014-4456-b698-0a5650420b4f" providerId="AD" clId="Web-{666252C0-1957-47AF-AADF-C9007075841F}"/>
    <pc:docChg chg="addSld delSld modSld modSection">
      <pc:chgData name="Nelli Niemitz" userId="S::sj3213@uni-giessen.de::95e18c06-a014-4456-b698-0a5650420b4f" providerId="AD" clId="Web-{666252C0-1957-47AF-AADF-C9007075841F}" dt="2022-02-07T12:29:27.179" v="126" actId="1076"/>
      <pc:docMkLst>
        <pc:docMk/>
      </pc:docMkLst>
      <pc:sldChg chg="modSp del addAnim delAnim modAnim">
        <pc:chgData name="Nelli Niemitz" userId="S::sj3213@uni-giessen.de::95e18c06-a014-4456-b698-0a5650420b4f" providerId="AD" clId="Web-{666252C0-1957-47AF-AADF-C9007075841F}" dt="2022-02-07T12:27:11.311" v="112"/>
        <pc:sldMkLst>
          <pc:docMk/>
          <pc:sldMk cId="2898678638" sldId="1475"/>
        </pc:sldMkLst>
        <pc:graphicFrameChg chg="modGraphic">
          <ac:chgData name="Nelli Niemitz" userId="S::sj3213@uni-giessen.de::95e18c06-a014-4456-b698-0a5650420b4f" providerId="AD" clId="Web-{666252C0-1957-47AF-AADF-C9007075841F}" dt="2022-02-07T12:10:45.393" v="19"/>
          <ac:graphicFrameMkLst>
            <pc:docMk/>
            <pc:sldMk cId="2898678638" sldId="1475"/>
            <ac:graphicFrameMk id="2" creationId="{D7DE408A-C571-4FEF-8C38-758AFD69B965}"/>
          </ac:graphicFrameMkLst>
        </pc:graphicFrameChg>
      </pc:sldChg>
      <pc:sldChg chg="new del">
        <pc:chgData name="Nelli Niemitz" userId="S::sj3213@uni-giessen.de::95e18c06-a014-4456-b698-0a5650420b4f" providerId="AD" clId="Web-{666252C0-1957-47AF-AADF-C9007075841F}" dt="2022-02-07T12:11:36.599" v="24"/>
        <pc:sldMkLst>
          <pc:docMk/>
          <pc:sldMk cId="1904719329" sldId="1476"/>
        </pc:sldMkLst>
      </pc:sldChg>
      <pc:sldChg chg="modSp add">
        <pc:chgData name="Nelli Niemitz" userId="S::sj3213@uni-giessen.de::95e18c06-a014-4456-b698-0a5650420b4f" providerId="AD" clId="Web-{666252C0-1957-47AF-AADF-C9007075841F}" dt="2022-02-07T12:29:27.179" v="126" actId="1076"/>
        <pc:sldMkLst>
          <pc:docMk/>
          <pc:sldMk cId="3499181804" sldId="1476"/>
        </pc:sldMkLst>
        <pc:graphicFrameChg chg="mod">
          <ac:chgData name="Nelli Niemitz" userId="S::sj3213@uni-giessen.de::95e18c06-a014-4456-b698-0a5650420b4f" providerId="AD" clId="Web-{666252C0-1957-47AF-AADF-C9007075841F}" dt="2022-02-07T12:29:27.179" v="126" actId="1076"/>
          <ac:graphicFrameMkLst>
            <pc:docMk/>
            <pc:sldMk cId="3499181804" sldId="1476"/>
            <ac:graphicFrameMk id="19" creationId="{F14B2A3F-5410-41D0-B26C-0D1D21D4E1AF}"/>
          </ac:graphicFrameMkLst>
        </pc:graphicFrameChg>
        <pc:graphicFrameChg chg="mod">
          <ac:chgData name="Nelli Niemitz" userId="S::sj3213@uni-giessen.de::95e18c06-a014-4456-b698-0a5650420b4f" providerId="AD" clId="Web-{666252C0-1957-47AF-AADF-C9007075841F}" dt="2022-02-07T12:29:22.350" v="125" actId="1076"/>
          <ac:graphicFrameMkLst>
            <pc:docMk/>
            <pc:sldMk cId="3499181804" sldId="1476"/>
            <ac:graphicFrameMk id="20" creationId="{0BD2D24D-6582-4AE6-9980-47E643FB8415}"/>
          </ac:graphicFrameMkLst>
        </pc:graphicFrameChg>
        <pc:graphicFrameChg chg="mod">
          <ac:chgData name="Nelli Niemitz" userId="S::sj3213@uni-giessen.de::95e18c06-a014-4456-b698-0a5650420b4f" providerId="AD" clId="Web-{666252C0-1957-47AF-AADF-C9007075841F}" dt="2022-02-07T12:29:18.584" v="124" actId="1076"/>
          <ac:graphicFrameMkLst>
            <pc:docMk/>
            <pc:sldMk cId="3499181804" sldId="1476"/>
            <ac:graphicFrameMk id="21" creationId="{A63F439D-62C9-41F1-8E8B-F247460401C8}"/>
          </ac:graphicFrameMkLst>
        </pc:graphicFrameChg>
        <pc:graphicFrameChg chg="mod modGraphic">
          <ac:chgData name="Nelli Niemitz" userId="S::sj3213@uni-giessen.de::95e18c06-a014-4456-b698-0a5650420b4f" providerId="AD" clId="Web-{666252C0-1957-47AF-AADF-C9007075841F}" dt="2022-02-07T12:28:37.504" v="121" actId="1076"/>
          <ac:graphicFrameMkLst>
            <pc:docMk/>
            <pc:sldMk cId="3499181804" sldId="1476"/>
            <ac:graphicFrameMk id="22" creationId="{CDC1A7DD-FE08-4AC7-A451-AD6C6D72E3A6}"/>
          </ac:graphicFrameMkLst>
        </pc:graphicFrameChg>
        <pc:graphicFrameChg chg="mod">
          <ac:chgData name="Nelli Niemitz" userId="S::sj3213@uni-giessen.de::95e18c06-a014-4456-b698-0a5650420b4f" providerId="AD" clId="Web-{666252C0-1957-47AF-AADF-C9007075841F}" dt="2022-02-07T12:28:28.581" v="120" actId="1076"/>
          <ac:graphicFrameMkLst>
            <pc:docMk/>
            <pc:sldMk cId="3499181804" sldId="1476"/>
            <ac:graphicFrameMk id="24" creationId="{74637D30-B34F-481F-A8F7-EA93685CF59A}"/>
          </ac:graphicFrameMkLst>
        </pc:graphicFrameChg>
      </pc:sldChg>
      <pc:sldChg chg="addSp delSp modSp add del">
        <pc:chgData name="Nelli Niemitz" userId="S::sj3213@uni-giessen.de::95e18c06-a014-4456-b698-0a5650420b4f" providerId="AD" clId="Web-{666252C0-1957-47AF-AADF-C9007075841F}" dt="2022-02-07T12:20:44.319" v="104"/>
        <pc:sldMkLst>
          <pc:docMk/>
          <pc:sldMk cId="3828122052" sldId="1477"/>
        </pc:sldMkLst>
        <pc:spChg chg="add del mod">
          <ac:chgData name="Nelli Niemitz" userId="S::sj3213@uni-giessen.de::95e18c06-a014-4456-b698-0a5650420b4f" providerId="AD" clId="Web-{666252C0-1957-47AF-AADF-C9007075841F}" dt="2022-02-07T12:12:37.009" v="31"/>
          <ac:spMkLst>
            <pc:docMk/>
            <pc:sldMk cId="3828122052" sldId="1477"/>
            <ac:spMk id="3" creationId="{EA3CA861-F380-44AD-BDDB-47EE20DBA035}"/>
          </ac:spMkLst>
        </pc:spChg>
        <pc:spChg chg="add del">
          <ac:chgData name="Nelli Niemitz" userId="S::sj3213@uni-giessen.de::95e18c06-a014-4456-b698-0a5650420b4f" providerId="AD" clId="Web-{666252C0-1957-47AF-AADF-C9007075841F}" dt="2022-02-07T12:13:13.199" v="35"/>
          <ac:spMkLst>
            <pc:docMk/>
            <pc:sldMk cId="3828122052" sldId="1477"/>
            <ac:spMk id="10" creationId="{70C912A1-3B4A-4E2D-B863-DBBAD0CBDE12}"/>
          </ac:spMkLst>
        </pc:spChg>
        <pc:spChg chg="add del">
          <ac:chgData name="Nelli Niemitz" userId="S::sj3213@uni-giessen.de::95e18c06-a014-4456-b698-0a5650420b4f" providerId="AD" clId="Web-{666252C0-1957-47AF-AADF-C9007075841F}" dt="2022-02-07T12:13:11.245" v="34"/>
          <ac:spMkLst>
            <pc:docMk/>
            <pc:sldMk cId="3828122052" sldId="1477"/>
            <ac:spMk id="12" creationId="{7D4765F8-173B-4137-B3F0-B2A44C6985C5}"/>
          </ac:spMkLst>
        </pc:spChg>
        <pc:spChg chg="add">
          <ac:chgData name="Nelli Niemitz" userId="S::sj3213@uni-giessen.de::95e18c06-a014-4456-b698-0a5650420b4f" providerId="AD" clId="Web-{666252C0-1957-47AF-AADF-C9007075841F}" dt="2022-02-07T12:13:14.074" v="36"/>
          <ac:spMkLst>
            <pc:docMk/>
            <pc:sldMk cId="3828122052" sldId="1477"/>
            <ac:spMk id="13" creationId="{9F15ACD1-FC8B-4DA2-B2A3-2268EF4A85C1}"/>
          </ac:spMkLst>
        </pc:spChg>
        <pc:spChg chg="add">
          <ac:chgData name="Nelli Niemitz" userId="S::sj3213@uni-giessen.de::95e18c06-a014-4456-b698-0a5650420b4f" providerId="AD" clId="Web-{666252C0-1957-47AF-AADF-C9007075841F}" dt="2022-02-07T12:13:19.996" v="37"/>
          <ac:spMkLst>
            <pc:docMk/>
            <pc:sldMk cId="3828122052" sldId="1477"/>
            <ac:spMk id="14" creationId="{1841003B-030A-4104-95B9-76B7E674F211}"/>
          </ac:spMkLst>
        </pc:spChg>
        <pc:spChg chg="del">
          <ac:chgData name="Nelli Niemitz" userId="S::sj3213@uni-giessen.de::95e18c06-a014-4456-b698-0a5650420b4f" providerId="AD" clId="Web-{666252C0-1957-47AF-AADF-C9007075841F}" dt="2022-02-07T12:12:07.367" v="25"/>
          <ac:spMkLst>
            <pc:docMk/>
            <pc:sldMk cId="3828122052" sldId="1477"/>
            <ac:spMk id="34818" creationId="{00000000-0000-0000-0000-000000000000}"/>
          </ac:spMkLst>
        </pc:spChg>
        <pc:spChg chg="del">
          <ac:chgData name="Nelli Niemitz" userId="S::sj3213@uni-giessen.de::95e18c06-a014-4456-b698-0a5650420b4f" providerId="AD" clId="Web-{666252C0-1957-47AF-AADF-C9007075841F}" dt="2022-02-07T12:13:30.325" v="38"/>
          <ac:spMkLst>
            <pc:docMk/>
            <pc:sldMk cId="3828122052" sldId="1477"/>
            <ac:spMk id="34924" creationId="{00000000-0000-0000-0000-000000000000}"/>
          </ac:spMkLst>
        </pc:spChg>
        <pc:spChg chg="del">
          <ac:chgData name="Nelli Niemitz" userId="S::sj3213@uni-giessen.de::95e18c06-a014-4456-b698-0a5650420b4f" providerId="AD" clId="Web-{666252C0-1957-47AF-AADF-C9007075841F}" dt="2022-02-07T12:12:34.618" v="30"/>
          <ac:spMkLst>
            <pc:docMk/>
            <pc:sldMk cId="3828122052" sldId="1477"/>
            <ac:spMk id="34925" creationId="{00000000-0000-0000-0000-000000000000}"/>
          </ac:spMkLst>
        </pc:spChg>
        <pc:graphicFrameChg chg="mod modGraphic">
          <ac:chgData name="Nelli Niemitz" userId="S::sj3213@uni-giessen.de::95e18c06-a014-4456-b698-0a5650420b4f" providerId="AD" clId="Web-{666252C0-1957-47AF-AADF-C9007075841F}" dt="2022-02-07T12:17:01.244" v="80" actId="1076"/>
          <ac:graphicFrameMkLst>
            <pc:docMk/>
            <pc:sldMk cId="3828122052" sldId="1477"/>
            <ac:graphicFrameMk id="2" creationId="{00000000-0000-0000-0000-000000000000}"/>
          </ac:graphicFrameMkLst>
        </pc:graphicFrameChg>
        <pc:graphicFrameChg chg="modGraphic">
          <ac:chgData name="Nelli Niemitz" userId="S::sj3213@uni-giessen.de::95e18c06-a014-4456-b698-0a5650420b4f" providerId="AD" clId="Web-{666252C0-1957-47AF-AADF-C9007075841F}" dt="2022-02-07T12:14:15.718" v="45"/>
          <ac:graphicFrameMkLst>
            <pc:docMk/>
            <pc:sldMk cId="3828122052" sldId="1477"/>
            <ac:graphicFrameMk id="4" creationId="{00000000-0000-0000-0000-000000000000}"/>
          </ac:graphicFrameMkLst>
        </pc:graphicFrameChg>
        <pc:graphicFrameChg chg="modGraphic">
          <ac:chgData name="Nelli Niemitz" userId="S::sj3213@uni-giessen.de::95e18c06-a014-4456-b698-0a5650420b4f" providerId="AD" clId="Web-{666252C0-1957-47AF-AADF-C9007075841F}" dt="2022-02-07T12:14:11.562" v="44"/>
          <ac:graphicFrameMkLst>
            <pc:docMk/>
            <pc:sldMk cId="3828122052" sldId="1477"/>
            <ac:graphicFrameMk id="5" creationId="{00000000-0000-0000-0000-000000000000}"/>
          </ac:graphicFrameMkLst>
        </pc:graphicFrameChg>
        <pc:graphicFrameChg chg="modGraphic">
          <ac:chgData name="Nelli Niemitz" userId="S::sj3213@uni-giessen.de::95e18c06-a014-4456-b698-0a5650420b4f" providerId="AD" clId="Web-{666252C0-1957-47AF-AADF-C9007075841F}" dt="2022-02-07T12:13:55.764" v="43"/>
          <ac:graphicFrameMkLst>
            <pc:docMk/>
            <pc:sldMk cId="3828122052" sldId="1477"/>
            <ac:graphicFrameMk id="6" creationId="{00000000-0000-0000-0000-000000000000}"/>
          </ac:graphicFrameMkLst>
        </pc:graphicFrameChg>
        <pc:graphicFrameChg chg="mod modGraphic">
          <ac:chgData name="Nelli Niemitz" userId="S::sj3213@uni-giessen.de::95e18c06-a014-4456-b698-0a5650420b4f" providerId="AD" clId="Web-{666252C0-1957-47AF-AADF-C9007075841F}" dt="2022-02-07T12:19:56.801" v="103"/>
          <ac:graphicFrameMkLst>
            <pc:docMk/>
            <pc:sldMk cId="3828122052" sldId="1477"/>
            <ac:graphicFrameMk id="7" creationId="{00000000-0000-0000-0000-000000000000}"/>
          </ac:graphicFrameMkLst>
        </pc:graphicFrameChg>
        <pc:graphicFrameChg chg="mod modGraphic">
          <ac:chgData name="Nelli Niemitz" userId="S::sj3213@uni-giessen.de::95e18c06-a014-4456-b698-0a5650420b4f" providerId="AD" clId="Web-{666252C0-1957-47AF-AADF-C9007075841F}" dt="2022-02-07T12:19:20.111" v="94" actId="1076"/>
          <ac:graphicFrameMkLst>
            <pc:docMk/>
            <pc:sldMk cId="3828122052" sldId="1477"/>
            <ac:graphicFrameMk id="8" creationId="{00000000-0000-0000-0000-000000000000}"/>
          </ac:graphicFrameMkLst>
        </pc:graphicFrameChg>
        <pc:graphicFrameChg chg="mod modGraphic">
          <ac:chgData name="Nelli Niemitz" userId="S::sj3213@uni-giessen.de::95e18c06-a014-4456-b698-0a5650420b4f" providerId="AD" clId="Web-{666252C0-1957-47AF-AADF-C9007075841F}" dt="2022-02-07T12:19:08.204" v="93"/>
          <ac:graphicFrameMkLst>
            <pc:docMk/>
            <pc:sldMk cId="3828122052" sldId="1477"/>
            <ac:graphicFrameMk id="9" creationId="{00000000-0000-0000-0000-000000000000}"/>
          </ac:graphicFrameMkLst>
        </pc:graphicFrameChg>
      </pc:sldChg>
      <pc:sldChg chg="add del">
        <pc:chgData name="Nelli Niemitz" userId="S::sj3213@uni-giessen.de::95e18c06-a014-4456-b698-0a5650420b4f" providerId="AD" clId="Web-{666252C0-1957-47AF-AADF-C9007075841F}" dt="2022-02-07T12:13:03.214" v="33"/>
        <pc:sldMkLst>
          <pc:docMk/>
          <pc:sldMk cId="554375878" sldId="1478"/>
        </pc:sldMkLst>
      </pc:sldChg>
    </pc:docChg>
  </pc:docChgLst>
  <pc:docChgLst>
    <pc:chgData name="Nelli Niemitz" userId="S::sj3213@uni-giessen.de::95e18c06-a014-4456-b698-0a5650420b4f" providerId="AD" clId="Web-{42FACA3C-06AD-470E-90AE-7BBC84F9204D}"/>
    <pc:docChg chg="addSld delSld sldOrd modSection">
      <pc:chgData name="Nelli Niemitz" userId="S::sj3213@uni-giessen.de::95e18c06-a014-4456-b698-0a5650420b4f" providerId="AD" clId="Web-{42FACA3C-06AD-470E-90AE-7BBC84F9204D}" dt="2022-02-07T13:20:15.311" v="4"/>
      <pc:docMkLst>
        <pc:docMk/>
      </pc:docMkLst>
      <pc:sldChg chg="del">
        <pc:chgData name="Nelli Niemitz" userId="S::sj3213@uni-giessen.de::95e18c06-a014-4456-b698-0a5650420b4f" providerId="AD" clId="Web-{42FACA3C-06AD-470E-90AE-7BBC84F9204D}" dt="2022-02-07T13:18:18.701" v="1"/>
        <pc:sldMkLst>
          <pc:docMk/>
          <pc:sldMk cId="523890593" sldId="1471"/>
        </pc:sldMkLst>
      </pc:sldChg>
      <pc:sldChg chg="add ord">
        <pc:chgData name="Nelli Niemitz" userId="S::sj3213@uni-giessen.de::95e18c06-a014-4456-b698-0a5650420b4f" providerId="AD" clId="Web-{42FACA3C-06AD-470E-90AE-7BBC84F9204D}" dt="2022-02-07T13:20:15.311" v="4"/>
        <pc:sldMkLst>
          <pc:docMk/>
          <pc:sldMk cId="3552641854" sldId="1480"/>
        </pc:sldMkLst>
      </pc:sldChg>
      <pc:sldChg chg="add del">
        <pc:chgData name="Nelli Niemitz" userId="S::sj3213@uni-giessen.de::95e18c06-a014-4456-b698-0a5650420b4f" providerId="AD" clId="Web-{42FACA3C-06AD-470E-90AE-7BBC84F9204D}" dt="2022-02-07T13:20:07.921" v="2"/>
        <pc:sldMkLst>
          <pc:docMk/>
          <pc:sldMk cId="3659057783" sldId="1480"/>
        </pc:sldMkLst>
      </pc:sldChg>
    </pc:docChg>
  </pc:docChgLst>
  <pc:docChgLst>
    <pc:chgData name="Nelli Niemitz" userId="S::sj3213@uni-giessen.de::95e18c06-a014-4456-b698-0a5650420b4f" providerId="AD" clId="Web-{78ACD2B7-7FF4-4E40-B988-BE63E3B0E5E6}"/>
    <pc:docChg chg="addSld delSld modSld modSection">
      <pc:chgData name="Nelli Niemitz" userId="S::sj3213@uni-giessen.de::95e18c06-a014-4456-b698-0a5650420b4f" providerId="AD" clId="Web-{78ACD2B7-7FF4-4E40-B988-BE63E3B0E5E6}" dt="2022-02-07T12:02:04.316" v="46"/>
      <pc:docMkLst>
        <pc:docMk/>
      </pc:docMkLst>
      <pc:sldChg chg="del">
        <pc:chgData name="Nelli Niemitz" userId="S::sj3213@uni-giessen.de::95e18c06-a014-4456-b698-0a5650420b4f" providerId="AD" clId="Web-{78ACD2B7-7FF4-4E40-B988-BE63E3B0E5E6}" dt="2022-02-07T11:58:39.937" v="3"/>
        <pc:sldMkLst>
          <pc:docMk/>
          <pc:sldMk cId="992069537" sldId="1380"/>
        </pc:sldMkLst>
      </pc:sldChg>
      <pc:sldChg chg="modSp">
        <pc:chgData name="Nelli Niemitz" userId="S::sj3213@uni-giessen.de::95e18c06-a014-4456-b698-0a5650420b4f" providerId="AD" clId="Web-{78ACD2B7-7FF4-4E40-B988-BE63E3B0E5E6}" dt="2022-02-07T11:58:57.265" v="5"/>
        <pc:sldMkLst>
          <pc:docMk/>
          <pc:sldMk cId="3063887066" sldId="1474"/>
        </pc:sldMkLst>
        <pc:graphicFrameChg chg="modGraphic">
          <ac:chgData name="Nelli Niemitz" userId="S::sj3213@uni-giessen.de::95e18c06-a014-4456-b698-0a5650420b4f" providerId="AD" clId="Web-{78ACD2B7-7FF4-4E40-B988-BE63E3B0E5E6}" dt="2022-02-07T11:58:57.265" v="5"/>
          <ac:graphicFrameMkLst>
            <pc:docMk/>
            <pc:sldMk cId="3063887066" sldId="1474"/>
            <ac:graphicFrameMk id="18" creationId="{1B332185-1EEE-4872-BD08-29BE93CA92A5}"/>
          </ac:graphicFrameMkLst>
        </pc:graphicFrameChg>
      </pc:sldChg>
      <pc:sldChg chg="new del">
        <pc:chgData name="Nelli Niemitz" userId="S::sj3213@uni-giessen.de::95e18c06-a014-4456-b698-0a5650420b4f" providerId="AD" clId="Web-{78ACD2B7-7FF4-4E40-B988-BE63E3B0E5E6}" dt="2022-02-07T11:58:37.671" v="2"/>
        <pc:sldMkLst>
          <pc:docMk/>
          <pc:sldMk cId="621272865" sldId="1475"/>
        </pc:sldMkLst>
      </pc:sldChg>
      <pc:sldChg chg="addSp delSp modSp add replId delAnim">
        <pc:chgData name="Nelli Niemitz" userId="S::sj3213@uni-giessen.de::95e18c06-a014-4456-b698-0a5650420b4f" providerId="AD" clId="Web-{78ACD2B7-7FF4-4E40-B988-BE63E3B0E5E6}" dt="2022-02-07T12:02:04.316" v="46"/>
        <pc:sldMkLst>
          <pc:docMk/>
          <pc:sldMk cId="2898678638" sldId="1475"/>
        </pc:sldMkLst>
        <pc:spChg chg="add mod">
          <ac:chgData name="Nelli Niemitz" userId="S::sj3213@uni-giessen.de::95e18c06-a014-4456-b698-0a5650420b4f" providerId="AD" clId="Web-{78ACD2B7-7FF4-4E40-B988-BE63E3B0E5E6}" dt="2022-02-07T12:02:04.316" v="46"/>
          <ac:spMkLst>
            <pc:docMk/>
            <pc:sldMk cId="2898678638" sldId="1475"/>
            <ac:spMk id="5" creationId="{803E920D-1A2D-4B48-8A8D-2DD4B3C34F65}"/>
          </ac:spMkLst>
        </pc:spChg>
        <pc:graphicFrameChg chg="add mod modGraphic">
          <ac:chgData name="Nelli Niemitz" userId="S::sj3213@uni-giessen.de::95e18c06-a014-4456-b698-0a5650420b4f" providerId="AD" clId="Web-{78ACD2B7-7FF4-4E40-B988-BE63E3B0E5E6}" dt="2022-02-07T12:01:50.784" v="43"/>
          <ac:graphicFrameMkLst>
            <pc:docMk/>
            <pc:sldMk cId="2898678638" sldId="1475"/>
            <ac:graphicFrameMk id="2" creationId="{D7DE408A-C571-4FEF-8C38-758AFD69B965}"/>
          </ac:graphicFrameMkLst>
        </pc:graphicFrameChg>
        <pc:graphicFrameChg chg="add mod">
          <ac:chgData name="Nelli Niemitz" userId="S::sj3213@uni-giessen.de::95e18c06-a014-4456-b698-0a5650420b4f" providerId="AD" clId="Web-{78ACD2B7-7FF4-4E40-B988-BE63E3B0E5E6}" dt="2022-02-07T12:02:04.269" v="44"/>
          <ac:graphicFrameMkLst>
            <pc:docMk/>
            <pc:sldMk cId="2898678638" sldId="1475"/>
            <ac:graphicFrameMk id="4" creationId="{E3128638-5A3C-4988-91D8-B9AEB2AE83F6}"/>
          </ac:graphicFrameMkLst>
        </pc:graphicFrameChg>
        <pc:graphicFrameChg chg="del">
          <ac:chgData name="Nelli Niemitz" userId="S::sj3213@uni-giessen.de::95e18c06-a014-4456-b698-0a5650420b4f" providerId="AD" clId="Web-{78ACD2B7-7FF4-4E40-B988-BE63E3B0E5E6}" dt="2022-02-07T11:59:16.609" v="13"/>
          <ac:graphicFrameMkLst>
            <pc:docMk/>
            <pc:sldMk cId="2898678638" sldId="1475"/>
            <ac:graphicFrameMk id="18" creationId="{1B332185-1EEE-4872-BD08-29BE93CA92A5}"/>
          </ac:graphicFrameMkLst>
        </pc:graphicFrameChg>
        <pc:graphicFrameChg chg="del">
          <ac:chgData name="Nelli Niemitz" userId="S::sj3213@uni-giessen.de::95e18c06-a014-4456-b698-0a5650420b4f" providerId="AD" clId="Web-{78ACD2B7-7FF4-4E40-B988-BE63E3B0E5E6}" dt="2022-02-07T11:59:16.609" v="12"/>
          <ac:graphicFrameMkLst>
            <pc:docMk/>
            <pc:sldMk cId="2898678638" sldId="1475"/>
            <ac:graphicFrameMk id="19" creationId="{F14B2A3F-5410-41D0-B26C-0D1D21D4E1AF}"/>
          </ac:graphicFrameMkLst>
        </pc:graphicFrameChg>
        <pc:graphicFrameChg chg="del">
          <ac:chgData name="Nelli Niemitz" userId="S::sj3213@uni-giessen.de::95e18c06-a014-4456-b698-0a5650420b4f" providerId="AD" clId="Web-{78ACD2B7-7FF4-4E40-B988-BE63E3B0E5E6}" dt="2022-02-07T11:59:16.609" v="11"/>
          <ac:graphicFrameMkLst>
            <pc:docMk/>
            <pc:sldMk cId="2898678638" sldId="1475"/>
            <ac:graphicFrameMk id="20" creationId="{0BD2D24D-6582-4AE6-9980-47E643FB8415}"/>
          </ac:graphicFrameMkLst>
        </pc:graphicFrameChg>
        <pc:graphicFrameChg chg="del">
          <ac:chgData name="Nelli Niemitz" userId="S::sj3213@uni-giessen.de::95e18c06-a014-4456-b698-0a5650420b4f" providerId="AD" clId="Web-{78ACD2B7-7FF4-4E40-B988-BE63E3B0E5E6}" dt="2022-02-07T11:59:16.609" v="10"/>
          <ac:graphicFrameMkLst>
            <pc:docMk/>
            <pc:sldMk cId="2898678638" sldId="1475"/>
            <ac:graphicFrameMk id="21" creationId="{A63F439D-62C9-41F1-8E8B-F247460401C8}"/>
          </ac:graphicFrameMkLst>
        </pc:graphicFrameChg>
        <pc:graphicFrameChg chg="del">
          <ac:chgData name="Nelli Niemitz" userId="S::sj3213@uni-giessen.de::95e18c06-a014-4456-b698-0a5650420b4f" providerId="AD" clId="Web-{78ACD2B7-7FF4-4E40-B988-BE63E3B0E5E6}" dt="2022-02-07T11:59:16.609" v="9"/>
          <ac:graphicFrameMkLst>
            <pc:docMk/>
            <pc:sldMk cId="2898678638" sldId="1475"/>
            <ac:graphicFrameMk id="22" creationId="{CDC1A7DD-FE08-4AC7-A451-AD6C6D72E3A6}"/>
          </ac:graphicFrameMkLst>
        </pc:graphicFrameChg>
        <pc:graphicFrameChg chg="del">
          <ac:chgData name="Nelli Niemitz" userId="S::sj3213@uni-giessen.de::95e18c06-a014-4456-b698-0a5650420b4f" providerId="AD" clId="Web-{78ACD2B7-7FF4-4E40-B988-BE63E3B0E5E6}" dt="2022-02-07T11:59:16.609" v="8"/>
          <ac:graphicFrameMkLst>
            <pc:docMk/>
            <pc:sldMk cId="2898678638" sldId="1475"/>
            <ac:graphicFrameMk id="23" creationId="{59A4E92B-B2AC-41F0-8E34-B5135ACD236B}"/>
          </ac:graphicFrameMkLst>
        </pc:graphicFrameChg>
        <pc:graphicFrameChg chg="del">
          <ac:chgData name="Nelli Niemitz" userId="S::sj3213@uni-giessen.de::95e18c06-a014-4456-b698-0a5650420b4f" providerId="AD" clId="Web-{78ACD2B7-7FF4-4E40-B988-BE63E3B0E5E6}" dt="2022-02-07T11:59:16.609" v="7"/>
          <ac:graphicFrameMkLst>
            <pc:docMk/>
            <pc:sldMk cId="2898678638" sldId="1475"/>
            <ac:graphicFrameMk id="24" creationId="{74637D30-B34F-481F-A8F7-EA93685CF59A}"/>
          </ac:graphicFrameMkLst>
        </pc:graphicFrameChg>
      </pc:sldChg>
      <pc:sldChg chg="add del">
        <pc:chgData name="Nelli Niemitz" userId="S::sj3213@uni-giessen.de::95e18c06-a014-4456-b698-0a5650420b4f" providerId="AD" clId="Web-{78ACD2B7-7FF4-4E40-B988-BE63E3B0E5E6}" dt="2022-02-07T11:58:48.421" v="4"/>
        <pc:sldMkLst>
          <pc:docMk/>
          <pc:sldMk cId="1818556465" sldId="1476"/>
        </pc:sldMkLst>
      </pc:sldChg>
    </pc:docChg>
  </pc:docChgLst>
  <pc:docChgLst>
    <pc:chgData name="Nelli Niemitz" userId="S::sj3213@uni-giessen.de::95e18c06-a014-4456-b698-0a5650420b4f" providerId="AD" clId="Web-{73AF2A9E-2264-4BEF-A2A9-606D784286C5}"/>
    <pc:docChg chg="modSld">
      <pc:chgData name="Nelli Niemitz" userId="S::sj3213@uni-giessen.de::95e18c06-a014-4456-b698-0a5650420b4f" providerId="AD" clId="Web-{73AF2A9E-2264-4BEF-A2A9-606D784286C5}" dt="2022-02-07T11:55:28.236" v="9"/>
      <pc:docMkLst>
        <pc:docMk/>
      </pc:docMkLst>
      <pc:sldChg chg="addSp delSp modSp delAnim">
        <pc:chgData name="Nelli Niemitz" userId="S::sj3213@uni-giessen.de::95e18c06-a014-4456-b698-0a5650420b4f" providerId="AD" clId="Web-{73AF2A9E-2264-4BEF-A2A9-606D784286C5}" dt="2022-02-07T11:55:28.236" v="9"/>
        <pc:sldMkLst>
          <pc:docMk/>
          <pc:sldMk cId="992069537" sldId="1380"/>
        </pc:sldMkLst>
        <pc:graphicFrameChg chg="del">
          <ac:chgData name="Nelli Niemitz" userId="S::sj3213@uni-giessen.de::95e18c06-a014-4456-b698-0a5650420b4f" providerId="AD" clId="Web-{73AF2A9E-2264-4BEF-A2A9-606D784286C5}" dt="2022-02-07T11:55:19.080" v="5"/>
          <ac:graphicFrameMkLst>
            <pc:docMk/>
            <pc:sldMk cId="992069537" sldId="1380"/>
            <ac:graphicFrameMk id="2" creationId="{00000000-0000-0000-0000-000000000000}"/>
          </ac:graphicFrameMkLst>
        </pc:graphicFrameChg>
        <pc:graphicFrameChg chg="del">
          <ac:chgData name="Nelli Niemitz" userId="S::sj3213@uni-giessen.de::95e18c06-a014-4456-b698-0a5650420b4f" providerId="AD" clId="Web-{73AF2A9E-2264-4BEF-A2A9-606D784286C5}" dt="2022-02-07T11:55:20.830" v="6"/>
          <ac:graphicFrameMkLst>
            <pc:docMk/>
            <pc:sldMk cId="992069537" sldId="1380"/>
            <ac:graphicFrameMk id="4" creationId="{00000000-0000-0000-0000-000000000000}"/>
          </ac:graphicFrameMkLst>
        </pc:graphicFrameChg>
        <pc:graphicFrameChg chg="del">
          <ac:chgData name="Nelli Niemitz" userId="S::sj3213@uni-giessen.de::95e18c06-a014-4456-b698-0a5650420b4f" providerId="AD" clId="Web-{73AF2A9E-2264-4BEF-A2A9-606D784286C5}" dt="2022-02-07T11:55:17.689" v="4"/>
          <ac:graphicFrameMkLst>
            <pc:docMk/>
            <pc:sldMk cId="992069537" sldId="1380"/>
            <ac:graphicFrameMk id="5" creationId="{00000000-0000-0000-0000-000000000000}"/>
          </ac:graphicFrameMkLst>
        </pc:graphicFrameChg>
        <pc:graphicFrameChg chg="del">
          <ac:chgData name="Nelli Niemitz" userId="S::sj3213@uni-giessen.de::95e18c06-a014-4456-b698-0a5650420b4f" providerId="AD" clId="Web-{73AF2A9E-2264-4BEF-A2A9-606D784286C5}" dt="2022-02-07T11:55:17.689" v="3"/>
          <ac:graphicFrameMkLst>
            <pc:docMk/>
            <pc:sldMk cId="992069537" sldId="1380"/>
            <ac:graphicFrameMk id="6" creationId="{00000000-0000-0000-0000-000000000000}"/>
          </ac:graphicFrameMkLst>
        </pc:graphicFrameChg>
        <pc:graphicFrameChg chg="del">
          <ac:chgData name="Nelli Niemitz" userId="S::sj3213@uni-giessen.de::95e18c06-a014-4456-b698-0a5650420b4f" providerId="AD" clId="Web-{73AF2A9E-2264-4BEF-A2A9-606D784286C5}" dt="2022-02-07T11:55:17.673" v="2"/>
          <ac:graphicFrameMkLst>
            <pc:docMk/>
            <pc:sldMk cId="992069537" sldId="1380"/>
            <ac:graphicFrameMk id="7" creationId="{00000000-0000-0000-0000-000000000000}"/>
          </ac:graphicFrameMkLst>
        </pc:graphicFrameChg>
        <pc:graphicFrameChg chg="del">
          <ac:chgData name="Nelli Niemitz" userId="S::sj3213@uni-giessen.de::95e18c06-a014-4456-b698-0a5650420b4f" providerId="AD" clId="Web-{73AF2A9E-2264-4BEF-A2A9-606D784286C5}" dt="2022-02-07T11:55:17.673" v="1"/>
          <ac:graphicFrameMkLst>
            <pc:docMk/>
            <pc:sldMk cId="992069537" sldId="1380"/>
            <ac:graphicFrameMk id="8" creationId="{00000000-0000-0000-0000-000000000000}"/>
          </ac:graphicFrameMkLst>
        </pc:graphicFrameChg>
        <pc:graphicFrameChg chg="del">
          <ac:chgData name="Nelli Niemitz" userId="S::sj3213@uni-giessen.de::95e18c06-a014-4456-b698-0a5650420b4f" providerId="AD" clId="Web-{73AF2A9E-2264-4BEF-A2A9-606D784286C5}" dt="2022-02-07T11:55:17.673" v="0"/>
          <ac:graphicFrameMkLst>
            <pc:docMk/>
            <pc:sldMk cId="992069537" sldId="1380"/>
            <ac:graphicFrameMk id="9" creationId="{00000000-0000-0000-0000-000000000000}"/>
          </ac:graphicFrameMkLst>
        </pc:graphicFrameChg>
        <pc:picChg chg="add del mod">
          <ac:chgData name="Nelli Niemitz" userId="S::sj3213@uni-giessen.de::95e18c06-a014-4456-b698-0a5650420b4f" providerId="AD" clId="Web-{73AF2A9E-2264-4BEF-A2A9-606D784286C5}" dt="2022-02-07T11:55:28.236" v="9"/>
          <ac:picMkLst>
            <pc:docMk/>
            <pc:sldMk cId="992069537" sldId="1380"/>
            <ac:picMk id="3" creationId="{E6C73425-01CD-4897-B846-ACB58E2B98E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42" name="Text Box 1030"/>
          <p:cNvSpPr txBox="1">
            <a:spLocks noChangeArrowheads="1"/>
          </p:cNvSpPr>
          <p:nvPr/>
        </p:nvSpPr>
        <p:spPr bwMode="auto">
          <a:xfrm>
            <a:off x="1531938" y="0"/>
            <a:ext cx="3759143" cy="340049"/>
          </a:xfrm>
          <a:prstGeom prst="rect">
            <a:avLst/>
          </a:prstGeom>
          <a:noFill/>
          <a:ln w="9525">
            <a:noFill/>
            <a:miter lim="800000"/>
            <a:headEnd/>
            <a:tailEnd/>
          </a:ln>
          <a:effectLst/>
        </p:spPr>
        <p:txBody>
          <a:bodyPr wrap="none" lIns="92919" tIns="46460" rIns="92919" bIns="46460">
            <a:spAutoFit/>
          </a:bodyPr>
          <a:lstStyle/>
          <a:p>
            <a:pPr defTabSz="928688" eaLnBrk="1" hangingPunct="1">
              <a:defRPr/>
            </a:pPr>
            <a:r>
              <a:rPr kumimoji="0" lang="de-DE" sz="1600" i="1">
                <a:solidFill>
                  <a:schemeClr val="bg2"/>
                </a:solidFill>
                <a:effectLst>
                  <a:outerShdw blurRad="38100" dist="38100" dir="2700000" algn="tl">
                    <a:srgbClr val="C0C0C0"/>
                  </a:outerShdw>
                </a:effectLst>
              </a:rPr>
              <a:t>Intensivtraining DIN 33430 – Modul 4</a:t>
            </a:r>
            <a:endParaRPr lang="de-DE" sz="1000" b="0">
              <a:solidFill>
                <a:srgbClr val="5F5F5F"/>
              </a:solidFill>
            </a:endParaRPr>
          </a:p>
        </p:txBody>
      </p:sp>
      <p:sp>
        <p:nvSpPr>
          <p:cNvPr id="3075" name="Line 1031"/>
          <p:cNvSpPr>
            <a:spLocks noChangeShapeType="1"/>
          </p:cNvSpPr>
          <p:nvPr/>
        </p:nvSpPr>
        <p:spPr bwMode="auto">
          <a:xfrm>
            <a:off x="68263" y="307975"/>
            <a:ext cx="6615112"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3544" name="Text Box 1032"/>
          <p:cNvSpPr txBox="1">
            <a:spLocks noChangeArrowheads="1"/>
          </p:cNvSpPr>
          <p:nvPr/>
        </p:nvSpPr>
        <p:spPr bwMode="auto">
          <a:xfrm>
            <a:off x="-314325" y="9145588"/>
            <a:ext cx="7659688" cy="77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01" tIns="48151" rIns="96301" bIns="48151">
            <a:spAutoFit/>
          </a:bodyPr>
          <a:lstStyle>
            <a:lvl1pPr defTabSz="962025">
              <a:defRPr kumimoji="1" b="1">
                <a:solidFill>
                  <a:schemeClr val="tx1"/>
                </a:solidFill>
                <a:latin typeface="Arial" panose="020B0604020202020204" pitchFamily="34" charset="0"/>
              </a:defRPr>
            </a:lvl1pPr>
            <a:lvl2pPr marL="769938" indent="-296863" defTabSz="962025">
              <a:defRPr kumimoji="1" b="1">
                <a:solidFill>
                  <a:schemeClr val="tx1"/>
                </a:solidFill>
                <a:latin typeface="Arial" panose="020B0604020202020204" pitchFamily="34" charset="0"/>
              </a:defRPr>
            </a:lvl2pPr>
            <a:lvl3pPr marL="1184275" indent="-236538" defTabSz="962025">
              <a:defRPr kumimoji="1" b="1">
                <a:solidFill>
                  <a:schemeClr val="tx1"/>
                </a:solidFill>
                <a:latin typeface="Arial" panose="020B0604020202020204" pitchFamily="34" charset="0"/>
              </a:defRPr>
            </a:lvl3pPr>
            <a:lvl4pPr marL="1658938" indent="-238125" defTabSz="962025">
              <a:defRPr kumimoji="1" b="1">
                <a:solidFill>
                  <a:schemeClr val="tx1"/>
                </a:solidFill>
                <a:latin typeface="Arial" panose="020B0604020202020204" pitchFamily="34" charset="0"/>
              </a:defRPr>
            </a:lvl4pPr>
            <a:lvl5pPr marL="2132013" indent="-236538" defTabSz="962025">
              <a:defRPr kumimoji="1" b="1">
                <a:solidFill>
                  <a:schemeClr val="tx1"/>
                </a:solidFill>
                <a:latin typeface="Arial" panose="020B0604020202020204" pitchFamily="34" charset="0"/>
              </a:defRPr>
            </a:lvl5pPr>
            <a:lvl6pPr marL="2589213" indent="-236538" defTabSz="962025" eaLnBrk="0" fontAlgn="base" hangingPunct="0">
              <a:spcBef>
                <a:spcPct val="0"/>
              </a:spcBef>
              <a:spcAft>
                <a:spcPct val="0"/>
              </a:spcAft>
              <a:defRPr kumimoji="1" b="1">
                <a:solidFill>
                  <a:schemeClr val="tx1"/>
                </a:solidFill>
                <a:latin typeface="Arial" panose="020B0604020202020204" pitchFamily="34" charset="0"/>
              </a:defRPr>
            </a:lvl6pPr>
            <a:lvl7pPr marL="3046413" indent="-236538" defTabSz="962025" eaLnBrk="0" fontAlgn="base" hangingPunct="0">
              <a:spcBef>
                <a:spcPct val="0"/>
              </a:spcBef>
              <a:spcAft>
                <a:spcPct val="0"/>
              </a:spcAft>
              <a:defRPr kumimoji="1" b="1">
                <a:solidFill>
                  <a:schemeClr val="tx1"/>
                </a:solidFill>
                <a:latin typeface="Arial" panose="020B0604020202020204" pitchFamily="34" charset="0"/>
              </a:defRPr>
            </a:lvl7pPr>
            <a:lvl8pPr marL="3503613" indent="-236538" defTabSz="962025" eaLnBrk="0" fontAlgn="base" hangingPunct="0">
              <a:spcBef>
                <a:spcPct val="0"/>
              </a:spcBef>
              <a:spcAft>
                <a:spcPct val="0"/>
              </a:spcAft>
              <a:defRPr kumimoji="1" b="1">
                <a:solidFill>
                  <a:schemeClr val="tx1"/>
                </a:solidFill>
                <a:latin typeface="Arial" panose="020B0604020202020204" pitchFamily="34" charset="0"/>
              </a:defRPr>
            </a:lvl8pPr>
            <a:lvl9pPr marL="3960813" indent="-236538" defTabSz="962025" eaLnBrk="0" fontAlgn="base" hangingPunct="0">
              <a:spcBef>
                <a:spcPct val="0"/>
              </a:spcBef>
              <a:spcAft>
                <a:spcPct val="0"/>
              </a:spcAft>
              <a:defRPr kumimoji="1" b="1">
                <a:solidFill>
                  <a:schemeClr val="tx1"/>
                </a:solidFill>
                <a:latin typeface="Arial" panose="020B0604020202020204" pitchFamily="34" charset="0"/>
              </a:defRPr>
            </a:lvl9pPr>
          </a:lstStyle>
          <a:p>
            <a:pPr algn="ctr" eaLnBrk="1" hangingPunct="1">
              <a:defRPr/>
            </a:pPr>
            <a:endParaRPr kumimoji="0" lang="de-DE" altLang="de-DE" sz="1200" i="1">
              <a:solidFill>
                <a:schemeClr val="bg2"/>
              </a:solidFill>
              <a:effectLst>
                <a:outerShdw blurRad="38100" dist="38100" dir="2700000" algn="tl">
                  <a:srgbClr val="C0C0C0"/>
                </a:outerShdw>
              </a:effectLst>
            </a:endParaRPr>
          </a:p>
          <a:p>
            <a:pPr algn="ctr">
              <a:defRPr/>
            </a:pPr>
            <a:r>
              <a:rPr lang="de-DE" altLang="de-DE" sz="1200">
                <a:solidFill>
                  <a:schemeClr val="bg2"/>
                </a:solidFill>
                <a:cs typeface="Arial" panose="020B0604020202020204" pitchFamily="34" charset="0"/>
              </a:rPr>
              <a:t>DPA </a:t>
            </a:r>
            <a:r>
              <a:rPr lang="de-DE" altLang="de-DE" sz="1200" b="0" i="1">
                <a:solidFill>
                  <a:srgbClr val="5F5F5F"/>
                </a:solidFill>
                <a:latin typeface="Wingdings" panose="05000000000000000000" pitchFamily="2" charset="2"/>
              </a:rPr>
              <a:t>u</a:t>
            </a:r>
            <a:r>
              <a:rPr lang="en-US" altLang="de-DE" sz="1200">
                <a:solidFill>
                  <a:schemeClr val="bg2"/>
                </a:solidFill>
                <a:cs typeface="Arial" panose="020B0604020202020204" pitchFamily="34" charset="0"/>
              </a:rPr>
              <a:t>  Prof. Dr. </a:t>
            </a:r>
            <a:r>
              <a:rPr lang="en-US" altLang="de-DE" sz="1200" i="1">
                <a:solidFill>
                  <a:schemeClr val="bg2"/>
                </a:solidFill>
                <a:cs typeface="Arial" panose="020B0604020202020204" pitchFamily="34" charset="0"/>
              </a:rPr>
              <a:t>Martin Kersting </a:t>
            </a:r>
          </a:p>
          <a:p>
            <a:pPr algn="ctr">
              <a:defRPr/>
            </a:pPr>
            <a:r>
              <a:rPr kumimoji="0" lang="de-DE" altLang="de-DE" sz="1200" b="0" baseline="-25000">
                <a:solidFill>
                  <a:schemeClr val="bg2"/>
                </a:solidFill>
              </a:rPr>
              <a:t>  </a:t>
            </a:r>
          </a:p>
          <a:p>
            <a:pPr algn="ctr">
              <a:defRPr/>
            </a:pPr>
            <a:r>
              <a:rPr kumimoji="0" lang="de-DE" altLang="de-DE" sz="1200" b="0" baseline="-25000">
                <a:solidFill>
                  <a:schemeClr val="bg2"/>
                </a:solidFill>
              </a:rPr>
              <a:t>Die Unterlagen sind nur zum persönlichen Gebrauch      </a:t>
            </a:r>
            <a:r>
              <a:rPr kumimoji="0" lang="de-DE" altLang="de-DE" sz="800" b="0" baseline="-25000">
                <a:solidFill>
                  <a:schemeClr val="bg2"/>
                </a:solidFill>
              </a:rPr>
              <a:t>Datei: ...\Kersting\DIN\Training\DIN_M_4_Springer_Jan_2022_handout;</a:t>
            </a:r>
            <a:r>
              <a:rPr kumimoji="0" lang="de-DE" altLang="de-DE" sz="1200" b="0" baseline="-25000">
                <a:solidFill>
                  <a:schemeClr val="bg2"/>
                </a:solidFill>
              </a:rPr>
              <a:t>     Stand: 01 / 2022     </a:t>
            </a:r>
            <a:r>
              <a:rPr kumimoji="0" lang="de-DE" altLang="de-DE" b="0" baseline="-25000">
                <a:solidFill>
                  <a:schemeClr val="bg2"/>
                </a:solidFill>
              </a:rPr>
              <a:t>	        </a:t>
            </a:r>
            <a:fld id="{E1606F8C-DAED-42CA-8C83-A83599826E61}" type="slidenum">
              <a:rPr kumimoji="0" lang="de-DE" altLang="de-DE" b="0" baseline="-25000" smtClean="0">
                <a:solidFill>
                  <a:schemeClr val="bg2"/>
                </a:solidFill>
              </a:rPr>
              <a:pPr algn="ctr">
                <a:defRPr/>
              </a:pPr>
              <a:t>‹Nr.›</a:t>
            </a:fld>
            <a:r>
              <a:rPr kumimoji="0" lang="de-DE" altLang="de-DE" sz="1200" b="0" baseline="-25000">
                <a:solidFill>
                  <a:schemeClr val="bg2"/>
                </a:solidFill>
              </a:rPr>
              <a:t>	</a:t>
            </a:r>
            <a:endParaRPr kumimoji="0" lang="de-DE" altLang="de-DE" sz="2100" baseline="-25000"/>
          </a:p>
        </p:txBody>
      </p:sp>
      <p:sp>
        <p:nvSpPr>
          <p:cNvPr id="3077" name="Line 1033"/>
          <p:cNvSpPr>
            <a:spLocks noChangeShapeType="1"/>
          </p:cNvSpPr>
          <p:nvPr/>
        </p:nvSpPr>
        <p:spPr bwMode="auto">
          <a:xfrm>
            <a:off x="71438" y="9637713"/>
            <a:ext cx="6908800"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de-DE"/>
          </a:p>
        </p:txBody>
      </p:sp>
    </p:spTree>
    <p:extLst>
      <p:ext uri="{BB962C8B-B14F-4D97-AF65-F5344CB8AC3E}">
        <p14:creationId xmlns:p14="http://schemas.microsoft.com/office/powerpoint/2010/main" val="385767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1026"/>
          <p:cNvSpPr>
            <a:spLocks noGrp="1" noChangeArrowheads="1"/>
          </p:cNvSpPr>
          <p:nvPr>
            <p:ph type="hdr" sz="quarter"/>
          </p:nvPr>
        </p:nvSpPr>
        <p:spPr bwMode="auto">
          <a:xfrm>
            <a:off x="0" y="0"/>
            <a:ext cx="2946400" cy="463550"/>
          </a:xfrm>
          <a:prstGeom prst="rect">
            <a:avLst/>
          </a:prstGeom>
          <a:noFill/>
          <a:ln w="9525">
            <a:noFill/>
            <a:miter lim="800000"/>
            <a:headEnd/>
            <a:tailEnd/>
          </a:ln>
          <a:effectLst/>
        </p:spPr>
        <p:txBody>
          <a:bodyPr vert="horz" wrap="square" lIns="92919" tIns="46460" rIns="92919" bIns="46460" numCol="1" anchor="t" anchorCtr="0" compatLnSpc="1">
            <a:prstTxWarp prst="textNoShape">
              <a:avLst/>
            </a:prstTxWarp>
          </a:bodyPr>
          <a:lstStyle>
            <a:lvl1pPr algn="l" defTabSz="928688">
              <a:defRPr sz="1200" b="0"/>
            </a:lvl1pPr>
          </a:lstStyle>
          <a:p>
            <a:pPr>
              <a:defRPr/>
            </a:pPr>
            <a:endParaRPr lang="de-DE"/>
          </a:p>
        </p:txBody>
      </p:sp>
      <p:sp>
        <p:nvSpPr>
          <p:cNvPr id="211971" name="Rectangle 1027"/>
          <p:cNvSpPr>
            <a:spLocks noGrp="1" noChangeArrowheads="1"/>
          </p:cNvSpPr>
          <p:nvPr>
            <p:ph type="dt" idx="1"/>
          </p:nvPr>
        </p:nvSpPr>
        <p:spPr bwMode="auto">
          <a:xfrm>
            <a:off x="3851275" y="0"/>
            <a:ext cx="2946400" cy="463550"/>
          </a:xfrm>
          <a:prstGeom prst="rect">
            <a:avLst/>
          </a:prstGeom>
          <a:noFill/>
          <a:ln w="9525">
            <a:noFill/>
            <a:miter lim="800000"/>
            <a:headEnd/>
            <a:tailEnd/>
          </a:ln>
          <a:effectLst/>
        </p:spPr>
        <p:txBody>
          <a:bodyPr vert="horz" wrap="square" lIns="92919" tIns="46460" rIns="92919" bIns="46460" numCol="1" anchor="t" anchorCtr="0" compatLnSpc="1">
            <a:prstTxWarp prst="textNoShape">
              <a:avLst/>
            </a:prstTxWarp>
          </a:bodyPr>
          <a:lstStyle>
            <a:lvl1pPr algn="r" defTabSz="928688">
              <a:defRPr sz="1200" b="0"/>
            </a:lvl1pPr>
          </a:lstStyle>
          <a:p>
            <a:pPr>
              <a:defRPr/>
            </a:pPr>
            <a:fld id="{97A11EFF-AE74-4740-85EA-AF1D9F650AB8}" type="datetime1">
              <a:rPr lang="de-DE" smtClean="0"/>
              <a:pPr>
                <a:defRPr/>
              </a:pPr>
              <a:t>16.06.2024</a:t>
            </a:fld>
            <a:endParaRPr lang="de-DE"/>
          </a:p>
        </p:txBody>
      </p:sp>
      <p:sp>
        <p:nvSpPr>
          <p:cNvPr id="2052" name="Rectangle 1028"/>
          <p:cNvSpPr>
            <a:spLocks noGrp="1" noRot="1" noChangeAspect="1" noChangeArrowheads="1" noTextEdit="1"/>
          </p:cNvSpPr>
          <p:nvPr>
            <p:ph type="sldImg" idx="2"/>
          </p:nvPr>
        </p:nvSpPr>
        <p:spPr bwMode="auto">
          <a:xfrm>
            <a:off x="98425" y="774700"/>
            <a:ext cx="6599238" cy="3713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3" name="Rectangle 1029"/>
          <p:cNvSpPr>
            <a:spLocks noGrp="1" noChangeArrowheads="1"/>
          </p:cNvSpPr>
          <p:nvPr>
            <p:ph type="body" sz="quarter" idx="3"/>
          </p:nvPr>
        </p:nvSpPr>
        <p:spPr bwMode="auto">
          <a:xfrm>
            <a:off x="908050" y="4721225"/>
            <a:ext cx="4981575" cy="4487863"/>
          </a:xfrm>
          <a:prstGeom prst="rect">
            <a:avLst/>
          </a:prstGeom>
          <a:noFill/>
          <a:ln w="9525">
            <a:noFill/>
            <a:miter lim="800000"/>
            <a:headEnd/>
            <a:tailEnd/>
          </a:ln>
          <a:effectLst/>
        </p:spPr>
        <p:txBody>
          <a:bodyPr vert="horz" wrap="square" lIns="92919" tIns="46460" rIns="92919" bIns="46460" numCol="1" anchor="t" anchorCtr="0" compatLnSpc="1">
            <a:prstTxWarp prst="textNoShape">
              <a:avLst/>
            </a:prstTxWarp>
          </a:bodyPr>
          <a:lstStyle/>
          <a:p>
            <a:pPr lvl="0"/>
            <a:r>
              <a:rPr lang="de-DE" noProof="0"/>
              <a:t>Klicken Sie, um die Formate des Vorlagentextes zu bearbeiten</a:t>
            </a:r>
          </a:p>
          <a:p>
            <a:pPr lvl="0"/>
            <a:r>
              <a:rPr lang="de-DE" noProof="0"/>
              <a:t>Zweite Ebene</a:t>
            </a:r>
          </a:p>
          <a:p>
            <a:pPr lvl="0"/>
            <a:r>
              <a:rPr lang="de-DE" noProof="0"/>
              <a:t>Dritte Ebene</a:t>
            </a:r>
          </a:p>
          <a:p>
            <a:pPr lvl="0"/>
            <a:r>
              <a:rPr lang="de-DE" noProof="0"/>
              <a:t>Vierte Ebene</a:t>
            </a:r>
          </a:p>
          <a:p>
            <a:pPr lvl="0"/>
            <a:r>
              <a:rPr lang="de-DE" noProof="0"/>
              <a:t>Fünfte Ebene</a:t>
            </a:r>
          </a:p>
        </p:txBody>
      </p:sp>
      <p:sp>
        <p:nvSpPr>
          <p:cNvPr id="211974" name="Rectangle 1030"/>
          <p:cNvSpPr>
            <a:spLocks noGrp="1" noChangeArrowheads="1"/>
          </p:cNvSpPr>
          <p:nvPr>
            <p:ph type="ftr" sz="quarter" idx="4"/>
          </p:nvPr>
        </p:nvSpPr>
        <p:spPr bwMode="auto">
          <a:xfrm>
            <a:off x="0" y="9442450"/>
            <a:ext cx="2946400" cy="463550"/>
          </a:xfrm>
          <a:prstGeom prst="rect">
            <a:avLst/>
          </a:prstGeom>
          <a:noFill/>
          <a:ln w="9525">
            <a:noFill/>
            <a:miter lim="800000"/>
            <a:headEnd/>
            <a:tailEnd/>
          </a:ln>
          <a:effectLst/>
        </p:spPr>
        <p:txBody>
          <a:bodyPr vert="horz" wrap="square" lIns="92919" tIns="46460" rIns="92919" bIns="46460" numCol="1" anchor="b" anchorCtr="0" compatLnSpc="1">
            <a:prstTxWarp prst="textNoShape">
              <a:avLst/>
            </a:prstTxWarp>
          </a:bodyPr>
          <a:lstStyle>
            <a:lvl1pPr algn="l" defTabSz="928688">
              <a:defRPr sz="1200" b="0"/>
            </a:lvl1pPr>
          </a:lstStyle>
          <a:p>
            <a:pPr>
              <a:defRPr/>
            </a:pPr>
            <a:endParaRPr lang="de-DE"/>
          </a:p>
        </p:txBody>
      </p:sp>
      <p:sp>
        <p:nvSpPr>
          <p:cNvPr id="211975" name="Rectangle 1031"/>
          <p:cNvSpPr>
            <a:spLocks noGrp="1" noChangeArrowheads="1"/>
          </p:cNvSpPr>
          <p:nvPr>
            <p:ph type="sldNum" sz="quarter" idx="5"/>
          </p:nvPr>
        </p:nvSpPr>
        <p:spPr bwMode="auto">
          <a:xfrm>
            <a:off x="3851275" y="9442450"/>
            <a:ext cx="2946400" cy="463550"/>
          </a:xfrm>
          <a:prstGeom prst="rect">
            <a:avLst/>
          </a:prstGeom>
          <a:noFill/>
          <a:ln w="9525">
            <a:noFill/>
            <a:miter lim="800000"/>
            <a:headEnd/>
            <a:tailEnd/>
          </a:ln>
          <a:effectLst/>
        </p:spPr>
        <p:txBody>
          <a:bodyPr vert="horz" wrap="square" lIns="92919" tIns="46460" rIns="92919" bIns="46460" numCol="1" anchor="b" anchorCtr="0" compatLnSpc="1">
            <a:prstTxWarp prst="textNoShape">
              <a:avLst/>
            </a:prstTxWarp>
          </a:bodyPr>
          <a:lstStyle>
            <a:lvl1pPr algn="r" defTabSz="928688">
              <a:defRPr sz="1200" b="0"/>
            </a:lvl1pPr>
          </a:lstStyle>
          <a:p>
            <a:pPr>
              <a:defRPr/>
            </a:pPr>
            <a:fld id="{3084AB33-3F61-4C6E-AE3C-92ACEC60DD21}" type="slidenum">
              <a:rPr lang="de-DE" altLang="de-DE"/>
              <a:pPr>
                <a:defRPr/>
              </a:pPr>
              <a:t>‹Nr.›</a:t>
            </a:fld>
            <a:endParaRPr lang="de-DE" altLang="de-DE"/>
          </a:p>
        </p:txBody>
      </p:sp>
    </p:spTree>
    <p:extLst>
      <p:ext uri="{BB962C8B-B14F-4D97-AF65-F5344CB8AC3E}">
        <p14:creationId xmlns:p14="http://schemas.microsoft.com/office/powerpoint/2010/main" val="222478471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u="sng">
                <a:solidFill>
                  <a:schemeClr val="tx1"/>
                </a:solidFill>
                <a:latin typeface="Arial" panose="020B0604020202020204" pitchFamily="34" charset="0"/>
                <a:cs typeface="Arial" panose="020B0604020202020204" pitchFamily="34" charset="0"/>
              </a:defRPr>
            </a:lvl1pPr>
            <a:lvl2pPr marL="706438" indent="-268288" defTabSz="906463">
              <a:defRPr u="sng">
                <a:solidFill>
                  <a:schemeClr val="tx1"/>
                </a:solidFill>
                <a:latin typeface="Arial" panose="020B0604020202020204" pitchFamily="34" charset="0"/>
                <a:cs typeface="Arial" panose="020B0604020202020204" pitchFamily="34" charset="0"/>
              </a:defRPr>
            </a:lvl2pPr>
            <a:lvl3pPr marL="1089025" indent="-214313" defTabSz="906463">
              <a:defRPr u="sng">
                <a:solidFill>
                  <a:schemeClr val="tx1"/>
                </a:solidFill>
                <a:latin typeface="Arial" panose="020B0604020202020204" pitchFamily="34" charset="0"/>
                <a:cs typeface="Arial" panose="020B0604020202020204" pitchFamily="34" charset="0"/>
              </a:defRPr>
            </a:lvl3pPr>
            <a:lvl4pPr marL="1527175" indent="-214313" defTabSz="906463">
              <a:defRPr u="sng">
                <a:solidFill>
                  <a:schemeClr val="tx1"/>
                </a:solidFill>
                <a:latin typeface="Arial" panose="020B0604020202020204" pitchFamily="34" charset="0"/>
                <a:cs typeface="Arial" panose="020B0604020202020204" pitchFamily="34" charset="0"/>
              </a:defRPr>
            </a:lvl4pPr>
            <a:lvl5pPr marL="1965325" indent="-214313" defTabSz="906463">
              <a:defRPr u="sng">
                <a:solidFill>
                  <a:schemeClr val="tx1"/>
                </a:solidFill>
                <a:latin typeface="Arial" panose="020B0604020202020204" pitchFamily="34" charset="0"/>
                <a:cs typeface="Arial" panose="020B0604020202020204" pitchFamily="34" charset="0"/>
              </a:defRPr>
            </a:lvl5pPr>
            <a:lvl6pPr marL="2422525" indent="-214313" defTabSz="906463"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879725" indent="-214313" defTabSz="906463"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336925" indent="-214313" defTabSz="906463"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794125" indent="-214313" defTabSz="906463"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fld id="{344360BC-47FB-4C19-BB71-F94FA4C0ECB6}" type="slidenum">
              <a:rPr lang="en-GB" altLang="de-DE" u="none" smtClean="0">
                <a:latin typeface="Times New Roman" panose="02020603050405020304" pitchFamily="18" charset="0"/>
              </a:rPr>
              <a:pPr/>
              <a:t>1</a:t>
            </a:fld>
            <a:endParaRPr lang="en-GB" altLang="de-DE" u="none">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xfrm>
            <a:off x="88900" y="766763"/>
            <a:ext cx="6565900" cy="3694112"/>
          </a:xfrm>
          <a:solidFill>
            <a:srgbClr val="FFFFFF"/>
          </a:solidFill>
          <a:ln/>
        </p:spPr>
      </p:sp>
      <p:sp>
        <p:nvSpPr>
          <p:cNvPr id="19460" name="Rectangle 3"/>
          <p:cNvSpPr>
            <a:spLocks noGrp="1" noChangeArrowheads="1"/>
          </p:cNvSpPr>
          <p:nvPr>
            <p:ph type="body" idx="1"/>
          </p:nvPr>
        </p:nvSpPr>
        <p:spPr>
          <a:xfrm>
            <a:off x="898525" y="4691063"/>
            <a:ext cx="4938713" cy="4462462"/>
          </a:xfrm>
          <a:solidFill>
            <a:srgbClr val="FFFFFF"/>
          </a:solidFill>
          <a:ln>
            <a:solidFill>
              <a:srgbClr val="000000"/>
            </a:solidFill>
            <a:miter lim="800000"/>
            <a:headEnd/>
            <a:tailEnd/>
          </a:ln>
        </p:spPr>
        <p:txBody>
          <a:bodyPr/>
          <a:lstStyle/>
          <a:p>
            <a:pPr defTabSz="863600">
              <a:spcBef>
                <a:spcPct val="0"/>
              </a:spcBef>
            </a:pPr>
            <a:endParaRPr kumimoji="1" lang="de-DE" altLang="de-DE" sz="2300"/>
          </a:p>
        </p:txBody>
      </p:sp>
    </p:spTree>
    <p:extLst>
      <p:ext uri="{BB962C8B-B14F-4D97-AF65-F5344CB8AC3E}">
        <p14:creationId xmlns:p14="http://schemas.microsoft.com/office/powerpoint/2010/main" val="3467821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E0D6D6-CA1F-44A9-B5C4-093637AC2CA1}"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522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5491CC-4931-457A-8B5A-FFBFB7C4F6DD}" type="slidenum">
              <a:rPr lang="de-DE" altLang="de-DE" smtClean="0">
                <a:latin typeface="Arial" panose="020B0604020202020204" pitchFamily="34" charset="0"/>
              </a:rPr>
              <a:pPr>
                <a:spcBef>
                  <a:spcPct val="0"/>
                </a:spcBef>
              </a:pPr>
              <a:t>10</a:t>
            </a:fld>
            <a:endParaRPr lang="de-DE" altLang="de-DE">
              <a:latin typeface="Arial" panose="020B0604020202020204" pitchFamily="34" charset="0"/>
            </a:endParaRPr>
          </a:p>
        </p:txBody>
      </p:sp>
      <p:sp>
        <p:nvSpPr>
          <p:cNvPr id="52228" name="Rectangle 2050"/>
          <p:cNvSpPr>
            <a:spLocks noGrp="1" noRot="1" noChangeAspect="1" noChangeArrowheads="1" noTextEdit="1"/>
          </p:cNvSpPr>
          <p:nvPr>
            <p:ph type="sldImg"/>
          </p:nvPr>
        </p:nvSpPr>
        <p:spPr>
          <a:xfrm>
            <a:off x="98425" y="774700"/>
            <a:ext cx="6599238" cy="3713163"/>
          </a:xfrm>
          <a:ln/>
        </p:spPr>
      </p:sp>
      <p:sp>
        <p:nvSpPr>
          <p:cNvPr id="52229"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1" lang="de-DE" altLang="de-DE" sz="2400"/>
          </a:p>
        </p:txBody>
      </p:sp>
    </p:spTree>
    <p:extLst>
      <p:ext uri="{BB962C8B-B14F-4D97-AF65-F5344CB8AC3E}">
        <p14:creationId xmlns:p14="http://schemas.microsoft.com/office/powerpoint/2010/main" val="3799523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17A915-0234-44FA-A70B-EB2B738EEC02}" type="datetime1">
              <a:rPr lang="de-DE" altLang="de-DE" smtClean="0">
                <a:latin typeface="Arial" panose="020B0604020202020204" pitchFamily="34" charset="0"/>
                <a:cs typeface="Arial" panose="020B0604020202020204" pitchFamily="34" charset="0"/>
              </a:rPr>
              <a:pPr>
                <a:spcBef>
                  <a:spcPct val="0"/>
                </a:spcBef>
              </a:pPr>
              <a:t>16.06.2024</a:t>
            </a:fld>
            <a:endParaRPr lang="de-DE" altLang="de-DE">
              <a:latin typeface="Arial" panose="020B0604020202020204" pitchFamily="34" charset="0"/>
              <a:cs typeface="Arial" panose="020B0604020202020204" pitchFamily="34" charset="0"/>
            </a:endParaRPr>
          </a:p>
        </p:txBody>
      </p:sp>
      <p:sp>
        <p:nvSpPr>
          <p:cNvPr id="542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4C021A-8110-4A7D-8DE4-B91970212BBD}" type="slidenum">
              <a:rPr lang="de-DE" altLang="de-DE" smtClean="0">
                <a:latin typeface="Arial" panose="020B0604020202020204" pitchFamily="34" charset="0"/>
                <a:cs typeface="Arial" panose="020B0604020202020204" pitchFamily="34" charset="0"/>
              </a:rPr>
              <a:pPr>
                <a:spcBef>
                  <a:spcPct val="0"/>
                </a:spcBef>
              </a:pPr>
              <a:t>11</a:t>
            </a:fld>
            <a:endParaRPr lang="de-DE" altLang="de-DE">
              <a:latin typeface="Arial" panose="020B0604020202020204" pitchFamily="34" charset="0"/>
              <a:cs typeface="Arial" panose="020B0604020202020204" pitchFamily="34" charset="0"/>
            </a:endParaRPr>
          </a:p>
        </p:txBody>
      </p:sp>
      <p:sp>
        <p:nvSpPr>
          <p:cNvPr id="54276" name="Rectangle 2"/>
          <p:cNvSpPr>
            <a:spLocks noGrp="1" noRot="1" noChangeAspect="1" noChangeArrowheads="1" noTextEdit="1"/>
          </p:cNvSpPr>
          <p:nvPr>
            <p:ph type="sldImg"/>
          </p:nvPr>
        </p:nvSpPr>
        <p:spPr>
          <a:xfrm>
            <a:off x="98425" y="774700"/>
            <a:ext cx="6599238" cy="3713163"/>
          </a:xfrm>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1" lang="de-DE" altLang="de-DE" sz="2400"/>
          </a:p>
        </p:txBody>
      </p:sp>
    </p:spTree>
    <p:extLst>
      <p:ext uri="{BB962C8B-B14F-4D97-AF65-F5344CB8AC3E}">
        <p14:creationId xmlns:p14="http://schemas.microsoft.com/office/powerpoint/2010/main" val="3413909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E193A1-4965-4DCF-9819-01D7AEE22DC2}" type="datetime1">
              <a:rPr lang="de-DE" altLang="de-DE" smtClean="0">
                <a:latin typeface="Arial" panose="020B0604020202020204" pitchFamily="34" charset="0"/>
                <a:cs typeface="Arial" panose="020B0604020202020204" pitchFamily="34" charset="0"/>
              </a:rPr>
              <a:pPr>
                <a:spcBef>
                  <a:spcPct val="0"/>
                </a:spcBef>
              </a:pPr>
              <a:t>16.06.2024</a:t>
            </a:fld>
            <a:endParaRPr lang="de-DE" altLang="de-DE">
              <a:latin typeface="Arial" panose="020B0604020202020204" pitchFamily="34" charset="0"/>
              <a:cs typeface="Arial" panose="020B0604020202020204" pitchFamily="34" charset="0"/>
            </a:endParaRPr>
          </a:p>
        </p:txBody>
      </p:sp>
      <p:sp>
        <p:nvSpPr>
          <p:cNvPr id="563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F6AB00-48C5-4717-A440-97716EFF3485}" type="slidenum">
              <a:rPr lang="de-DE" altLang="de-DE" smtClean="0">
                <a:latin typeface="Arial" panose="020B0604020202020204" pitchFamily="34" charset="0"/>
                <a:cs typeface="Arial" panose="020B0604020202020204" pitchFamily="34" charset="0"/>
              </a:rPr>
              <a:pPr>
                <a:spcBef>
                  <a:spcPct val="0"/>
                </a:spcBef>
              </a:pPr>
              <a:t>12</a:t>
            </a:fld>
            <a:endParaRPr lang="de-DE" altLang="de-DE">
              <a:latin typeface="Arial" panose="020B0604020202020204" pitchFamily="34" charset="0"/>
              <a:cs typeface="Arial" panose="020B0604020202020204" pitchFamily="34" charset="0"/>
            </a:endParaRPr>
          </a:p>
        </p:txBody>
      </p:sp>
      <p:sp>
        <p:nvSpPr>
          <p:cNvPr id="56324" name="Rectangle 2"/>
          <p:cNvSpPr>
            <a:spLocks noGrp="1" noRot="1" noChangeAspect="1" noChangeArrowheads="1" noTextEdit="1"/>
          </p:cNvSpPr>
          <p:nvPr>
            <p:ph type="sldImg"/>
          </p:nvPr>
        </p:nvSpPr>
        <p:spPr>
          <a:xfrm>
            <a:off x="98425" y="774700"/>
            <a:ext cx="6599238" cy="3713163"/>
          </a:xfrm>
          <a:ln/>
        </p:spPr>
      </p:sp>
      <p:sp>
        <p:nvSpPr>
          <p:cNvPr id="56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857551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
          </p:nvPr>
        </p:nvSpPr>
        <p:spPr/>
        <p:txBody>
          <a:bodyPr/>
          <a:lstStyle/>
          <a:p>
            <a:pPr>
              <a:defRPr/>
            </a:pPr>
            <a:fld id="{97A11EFF-AE74-4740-85EA-AF1D9F650AB8}" type="datetime1">
              <a:rPr lang="de-DE" smtClean="0"/>
              <a:pPr>
                <a:defRPr/>
              </a:pPr>
              <a:t>16.06.2024</a:t>
            </a:fld>
            <a:endParaRPr lang="de-DE"/>
          </a:p>
        </p:txBody>
      </p:sp>
      <p:sp>
        <p:nvSpPr>
          <p:cNvPr id="5" name="Foliennummernplatzhalter 4"/>
          <p:cNvSpPr>
            <a:spLocks noGrp="1"/>
          </p:cNvSpPr>
          <p:nvPr>
            <p:ph type="sldNum" sz="quarter" idx="5"/>
          </p:nvPr>
        </p:nvSpPr>
        <p:spPr/>
        <p:txBody>
          <a:bodyPr/>
          <a:lstStyle/>
          <a:p>
            <a:pPr>
              <a:defRPr/>
            </a:pPr>
            <a:fld id="{3084AB33-3F61-4C6E-AE3C-92ACEC60DD21}" type="slidenum">
              <a:rPr lang="de-DE" altLang="de-DE" smtClean="0"/>
              <a:pPr>
                <a:defRPr/>
              </a:pPr>
              <a:t>17</a:t>
            </a:fld>
            <a:endParaRPr lang="de-DE" altLang="de-DE"/>
          </a:p>
        </p:txBody>
      </p:sp>
    </p:spTree>
    <p:extLst>
      <p:ext uri="{BB962C8B-B14F-4D97-AF65-F5344CB8AC3E}">
        <p14:creationId xmlns:p14="http://schemas.microsoft.com/office/powerpoint/2010/main" val="294227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78FDEF-2E11-4225-B7CD-8D5A275E89E3}"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768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200465-E89A-4232-AF74-B6DA0D7DBC54}" type="slidenum">
              <a:rPr lang="de-DE" altLang="de-DE" smtClean="0">
                <a:latin typeface="Arial" panose="020B0604020202020204" pitchFamily="34" charset="0"/>
              </a:rPr>
              <a:pPr>
                <a:spcBef>
                  <a:spcPct val="0"/>
                </a:spcBef>
              </a:pPr>
              <a:t>22</a:t>
            </a:fld>
            <a:endParaRPr lang="de-DE" altLang="de-DE">
              <a:latin typeface="Arial" panose="020B0604020202020204" pitchFamily="34" charset="0"/>
            </a:endParaRPr>
          </a:p>
        </p:txBody>
      </p:sp>
      <p:sp>
        <p:nvSpPr>
          <p:cNvPr id="76804" name="Rectangle 2050"/>
          <p:cNvSpPr>
            <a:spLocks noGrp="1" noRot="1" noChangeAspect="1" noChangeArrowheads="1" noTextEdit="1"/>
          </p:cNvSpPr>
          <p:nvPr>
            <p:ph type="sldImg"/>
          </p:nvPr>
        </p:nvSpPr>
        <p:spPr>
          <a:xfrm>
            <a:off x="98425" y="774700"/>
            <a:ext cx="6599238" cy="3713163"/>
          </a:xfrm>
          <a:ln/>
        </p:spPr>
      </p:sp>
      <p:sp>
        <p:nvSpPr>
          <p:cNvPr id="76805"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1" lang="de-DE" altLang="de-DE" sz="2400"/>
          </a:p>
        </p:txBody>
      </p:sp>
    </p:spTree>
    <p:extLst>
      <p:ext uri="{BB962C8B-B14F-4D97-AF65-F5344CB8AC3E}">
        <p14:creationId xmlns:p14="http://schemas.microsoft.com/office/powerpoint/2010/main" val="3297387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
          </p:nvPr>
        </p:nvSpPr>
        <p:spPr/>
        <p:txBody>
          <a:bodyPr/>
          <a:lstStyle/>
          <a:p>
            <a:pPr>
              <a:defRPr/>
            </a:pPr>
            <a:fld id="{97A11EFF-AE74-4740-85EA-AF1D9F650AB8}" type="datetime1">
              <a:rPr lang="de-DE" smtClean="0"/>
              <a:pPr>
                <a:defRPr/>
              </a:pPr>
              <a:t>16.06.2024</a:t>
            </a:fld>
            <a:endParaRPr lang="de-DE"/>
          </a:p>
        </p:txBody>
      </p:sp>
      <p:sp>
        <p:nvSpPr>
          <p:cNvPr id="5" name="Foliennummernplatzhalter 4"/>
          <p:cNvSpPr>
            <a:spLocks noGrp="1"/>
          </p:cNvSpPr>
          <p:nvPr>
            <p:ph type="sldNum" sz="quarter" idx="5"/>
          </p:nvPr>
        </p:nvSpPr>
        <p:spPr/>
        <p:txBody>
          <a:bodyPr/>
          <a:lstStyle/>
          <a:p>
            <a:pPr>
              <a:defRPr/>
            </a:pPr>
            <a:fld id="{3084AB33-3F61-4C6E-AE3C-92ACEC60DD21}" type="slidenum">
              <a:rPr lang="de-DE" altLang="de-DE" smtClean="0"/>
              <a:pPr>
                <a:defRPr/>
              </a:pPr>
              <a:t>25</a:t>
            </a:fld>
            <a:endParaRPr lang="de-DE" altLang="de-DE"/>
          </a:p>
        </p:txBody>
      </p:sp>
    </p:spTree>
    <p:extLst>
      <p:ext uri="{BB962C8B-B14F-4D97-AF65-F5344CB8AC3E}">
        <p14:creationId xmlns:p14="http://schemas.microsoft.com/office/powerpoint/2010/main" val="3562764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
          </p:nvPr>
        </p:nvSpPr>
        <p:spPr/>
        <p:txBody>
          <a:bodyPr/>
          <a:lstStyle/>
          <a:p>
            <a:pPr>
              <a:defRPr/>
            </a:pPr>
            <a:fld id="{97A11EFF-AE74-4740-85EA-AF1D9F650AB8}" type="datetime1">
              <a:rPr lang="de-DE" smtClean="0"/>
              <a:pPr>
                <a:defRPr/>
              </a:pPr>
              <a:t>16.06.2024</a:t>
            </a:fld>
            <a:endParaRPr lang="de-DE"/>
          </a:p>
        </p:txBody>
      </p:sp>
      <p:sp>
        <p:nvSpPr>
          <p:cNvPr id="5" name="Foliennummernplatzhalter 4"/>
          <p:cNvSpPr>
            <a:spLocks noGrp="1"/>
          </p:cNvSpPr>
          <p:nvPr>
            <p:ph type="sldNum" sz="quarter" idx="5"/>
          </p:nvPr>
        </p:nvSpPr>
        <p:spPr/>
        <p:txBody>
          <a:bodyPr/>
          <a:lstStyle/>
          <a:p>
            <a:pPr>
              <a:defRPr/>
            </a:pPr>
            <a:fld id="{3084AB33-3F61-4C6E-AE3C-92ACEC60DD21}" type="slidenum">
              <a:rPr lang="de-DE" altLang="de-DE" smtClean="0"/>
              <a:pPr>
                <a:defRPr/>
              </a:pPr>
              <a:t>26</a:t>
            </a:fld>
            <a:endParaRPr lang="de-DE" altLang="de-DE"/>
          </a:p>
        </p:txBody>
      </p:sp>
    </p:spTree>
    <p:extLst>
      <p:ext uri="{BB962C8B-B14F-4D97-AF65-F5344CB8AC3E}">
        <p14:creationId xmlns:p14="http://schemas.microsoft.com/office/powerpoint/2010/main" val="3508275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
          </p:nvPr>
        </p:nvSpPr>
        <p:spPr/>
        <p:txBody>
          <a:bodyPr/>
          <a:lstStyle/>
          <a:p>
            <a:pPr>
              <a:defRPr/>
            </a:pPr>
            <a:fld id="{97A11EFF-AE74-4740-85EA-AF1D9F650AB8}" type="datetime1">
              <a:rPr lang="de-DE" smtClean="0"/>
              <a:pPr>
                <a:defRPr/>
              </a:pPr>
              <a:t>16.06.2024</a:t>
            </a:fld>
            <a:endParaRPr lang="de-DE"/>
          </a:p>
        </p:txBody>
      </p:sp>
      <p:sp>
        <p:nvSpPr>
          <p:cNvPr id="5" name="Foliennummernplatzhalter 4"/>
          <p:cNvSpPr>
            <a:spLocks noGrp="1"/>
          </p:cNvSpPr>
          <p:nvPr>
            <p:ph type="sldNum" sz="quarter" idx="5"/>
          </p:nvPr>
        </p:nvSpPr>
        <p:spPr/>
        <p:txBody>
          <a:bodyPr/>
          <a:lstStyle/>
          <a:p>
            <a:pPr>
              <a:defRPr/>
            </a:pPr>
            <a:fld id="{3084AB33-3F61-4C6E-AE3C-92ACEC60DD21}" type="slidenum">
              <a:rPr lang="de-DE" altLang="de-DE" smtClean="0"/>
              <a:pPr>
                <a:defRPr/>
              </a:pPr>
              <a:t>27</a:t>
            </a:fld>
            <a:endParaRPr lang="de-DE" altLang="de-DE"/>
          </a:p>
        </p:txBody>
      </p:sp>
    </p:spTree>
    <p:extLst>
      <p:ext uri="{BB962C8B-B14F-4D97-AF65-F5344CB8AC3E}">
        <p14:creationId xmlns:p14="http://schemas.microsoft.com/office/powerpoint/2010/main" val="3266394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C34F8E-D406-4B61-B9C5-F2928F337E2F}"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860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DE4FF5-5E97-45FC-8A8D-F567BDD187B3}" type="slidenum">
              <a:rPr lang="de-DE" altLang="de-DE" smtClean="0">
                <a:latin typeface="Arial" panose="020B0604020202020204" pitchFamily="34" charset="0"/>
              </a:rPr>
              <a:pPr>
                <a:spcBef>
                  <a:spcPct val="0"/>
                </a:spcBef>
              </a:pPr>
              <a:t>28</a:t>
            </a:fld>
            <a:endParaRPr lang="de-DE" altLang="de-DE">
              <a:latin typeface="Arial" panose="020B0604020202020204" pitchFamily="34" charset="0"/>
            </a:endParaRPr>
          </a:p>
        </p:txBody>
      </p:sp>
      <p:sp>
        <p:nvSpPr>
          <p:cNvPr id="86020" name="Rectangle 2050"/>
          <p:cNvSpPr>
            <a:spLocks noGrp="1" noRot="1" noChangeAspect="1" noChangeArrowheads="1" noTextEdit="1"/>
          </p:cNvSpPr>
          <p:nvPr>
            <p:ph type="sldImg"/>
          </p:nvPr>
        </p:nvSpPr>
        <p:spPr>
          <a:xfrm>
            <a:off x="98425" y="774700"/>
            <a:ext cx="6599238" cy="3713163"/>
          </a:xfrm>
          <a:ln/>
        </p:spPr>
      </p:sp>
      <p:sp>
        <p:nvSpPr>
          <p:cNvPr id="86021"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1" lang="de-DE" altLang="de-DE" sz="2400"/>
          </a:p>
        </p:txBody>
      </p:sp>
    </p:spTree>
    <p:extLst>
      <p:ext uri="{BB962C8B-B14F-4D97-AF65-F5344CB8AC3E}">
        <p14:creationId xmlns:p14="http://schemas.microsoft.com/office/powerpoint/2010/main" val="710957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CE6ECB-E481-4E44-A902-73277511AEA1}"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880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3E0796-13C7-40C4-9182-4581541E3049}" type="slidenum">
              <a:rPr lang="de-DE" altLang="de-DE" smtClean="0">
                <a:latin typeface="Arial" panose="020B0604020202020204" pitchFamily="34" charset="0"/>
              </a:rPr>
              <a:pPr>
                <a:spcBef>
                  <a:spcPct val="0"/>
                </a:spcBef>
              </a:pPr>
              <a:t>29</a:t>
            </a:fld>
            <a:endParaRPr lang="de-DE" altLang="de-DE">
              <a:latin typeface="Arial" panose="020B0604020202020204" pitchFamily="34" charset="0"/>
            </a:endParaRPr>
          </a:p>
        </p:txBody>
      </p:sp>
      <p:sp>
        <p:nvSpPr>
          <p:cNvPr id="88068" name="Rectangle 2050"/>
          <p:cNvSpPr>
            <a:spLocks noGrp="1" noRot="1" noChangeAspect="1" noChangeArrowheads="1" noTextEdit="1"/>
          </p:cNvSpPr>
          <p:nvPr>
            <p:ph type="sldImg"/>
          </p:nvPr>
        </p:nvSpPr>
        <p:spPr>
          <a:xfrm>
            <a:off x="98425" y="774700"/>
            <a:ext cx="6599238" cy="3713163"/>
          </a:xfrm>
          <a:ln/>
        </p:spPr>
      </p:sp>
      <p:sp>
        <p:nvSpPr>
          <p:cNvPr id="88069"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1" lang="de-DE" altLang="de-DE" sz="2400"/>
          </a:p>
        </p:txBody>
      </p:sp>
    </p:spTree>
    <p:extLst>
      <p:ext uri="{BB962C8B-B14F-4D97-AF65-F5344CB8AC3E}">
        <p14:creationId xmlns:p14="http://schemas.microsoft.com/office/powerpoint/2010/main" val="232234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7CE52A-8F60-466D-A6EA-33FD5EAE32AC}"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215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3C496A-6B8A-4FF8-8487-5B9C555A80BA}" type="slidenum">
              <a:rPr lang="de-DE" altLang="de-DE" smtClean="0">
                <a:latin typeface="Arial" panose="020B0604020202020204" pitchFamily="34" charset="0"/>
              </a:rPr>
              <a:pPr>
                <a:spcBef>
                  <a:spcPct val="0"/>
                </a:spcBef>
              </a:pPr>
              <a:t>2</a:t>
            </a:fld>
            <a:endParaRPr lang="de-DE" altLang="de-DE">
              <a:latin typeface="Arial" panose="020B0604020202020204" pitchFamily="34" charset="0"/>
            </a:endParaRPr>
          </a:p>
        </p:txBody>
      </p:sp>
      <p:sp>
        <p:nvSpPr>
          <p:cNvPr id="21508" name="Rectangle 2"/>
          <p:cNvSpPr>
            <a:spLocks noGrp="1" noRot="1" noChangeAspect="1" noChangeArrowheads="1" noTextEdit="1"/>
          </p:cNvSpPr>
          <p:nvPr>
            <p:ph type="sldImg"/>
          </p:nvPr>
        </p:nvSpPr>
        <p:spPr>
          <a:xfrm>
            <a:off x="98425" y="774700"/>
            <a:ext cx="6599238" cy="3713163"/>
          </a:xfrm>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557119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bildplatzhalter 1"/>
          <p:cNvSpPr>
            <a:spLocks noGrp="1" noRot="1" noChangeAspect="1" noTextEdit="1"/>
          </p:cNvSpPr>
          <p:nvPr>
            <p:ph type="sldImg"/>
          </p:nvPr>
        </p:nvSpPr>
        <p:spPr>
          <a:xfrm>
            <a:off x="98425" y="774700"/>
            <a:ext cx="6599238" cy="3713163"/>
          </a:xfrm>
          <a:ln/>
        </p:spPr>
      </p:sp>
      <p:sp>
        <p:nvSpPr>
          <p:cNvPr id="9421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p>
        </p:txBody>
      </p:sp>
      <p:sp>
        <p:nvSpPr>
          <p:cNvPr id="94212" name="Datumsplatzhalt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A2141C-AD96-4B1E-9231-9CE88D5E5136}"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94213"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F00F0B-7F82-482A-9BF0-C335D58DEE7B}" type="slidenum">
              <a:rPr lang="de-DE" altLang="de-DE" smtClean="0">
                <a:latin typeface="Arial" panose="020B0604020202020204" pitchFamily="34" charset="0"/>
              </a:rPr>
              <a:pPr>
                <a:spcBef>
                  <a:spcPct val="0"/>
                </a:spcBef>
              </a:pPr>
              <a:t>34</a:t>
            </a:fld>
            <a:endParaRPr lang="de-DE" altLang="de-DE">
              <a:latin typeface="Arial" panose="020B0604020202020204" pitchFamily="34" charset="0"/>
            </a:endParaRPr>
          </a:p>
        </p:txBody>
      </p:sp>
    </p:spTree>
    <p:extLst>
      <p:ext uri="{BB962C8B-B14F-4D97-AF65-F5344CB8AC3E}">
        <p14:creationId xmlns:p14="http://schemas.microsoft.com/office/powerpoint/2010/main" val="3127988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
          </p:nvPr>
        </p:nvSpPr>
        <p:spPr/>
        <p:txBody>
          <a:bodyPr/>
          <a:lstStyle/>
          <a:p>
            <a:pPr>
              <a:defRPr/>
            </a:pPr>
            <a:fld id="{97A11EFF-AE74-4740-85EA-AF1D9F650AB8}" type="datetime1">
              <a:rPr lang="de-DE" smtClean="0"/>
              <a:pPr>
                <a:defRPr/>
              </a:pPr>
              <a:t>16.06.2024</a:t>
            </a:fld>
            <a:endParaRPr lang="de-DE"/>
          </a:p>
        </p:txBody>
      </p:sp>
      <p:sp>
        <p:nvSpPr>
          <p:cNvPr id="5" name="Foliennummernplatzhalter 4"/>
          <p:cNvSpPr>
            <a:spLocks noGrp="1"/>
          </p:cNvSpPr>
          <p:nvPr>
            <p:ph type="sldNum" sz="quarter" idx="5"/>
          </p:nvPr>
        </p:nvSpPr>
        <p:spPr/>
        <p:txBody>
          <a:bodyPr/>
          <a:lstStyle/>
          <a:p>
            <a:pPr>
              <a:defRPr/>
            </a:pPr>
            <a:fld id="{3084AB33-3F61-4C6E-AE3C-92ACEC60DD21}" type="slidenum">
              <a:rPr lang="de-DE" altLang="de-DE" smtClean="0"/>
              <a:pPr>
                <a:defRPr/>
              </a:pPr>
              <a:t>36</a:t>
            </a:fld>
            <a:endParaRPr lang="de-DE" altLang="de-DE"/>
          </a:p>
        </p:txBody>
      </p:sp>
    </p:spTree>
    <p:extLst>
      <p:ext uri="{BB962C8B-B14F-4D97-AF65-F5344CB8AC3E}">
        <p14:creationId xmlns:p14="http://schemas.microsoft.com/office/powerpoint/2010/main" val="2457994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A3F2E9-5CF1-406F-8A04-6A89E1AA3558}" type="datetime1">
              <a:rPr lang="de-DE" altLang="de-DE" smtClean="0">
                <a:latin typeface="Arial" panose="020B0604020202020204" pitchFamily="34" charset="0"/>
                <a:cs typeface="Arial" panose="020B0604020202020204" pitchFamily="34" charset="0"/>
              </a:rPr>
              <a:pPr>
                <a:spcBef>
                  <a:spcPct val="0"/>
                </a:spcBef>
              </a:pPr>
              <a:t>16.06.2024</a:t>
            </a:fld>
            <a:endParaRPr lang="de-DE" altLang="de-DE">
              <a:latin typeface="Arial" panose="020B0604020202020204" pitchFamily="34" charset="0"/>
              <a:cs typeface="Arial" panose="020B0604020202020204" pitchFamily="34" charset="0"/>
            </a:endParaRPr>
          </a:p>
        </p:txBody>
      </p:sp>
      <p:sp>
        <p:nvSpPr>
          <p:cNvPr id="1105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1A10C95-39E0-4CF8-A733-DB792065EC8C}" type="slidenum">
              <a:rPr lang="de-DE" altLang="de-DE" smtClean="0">
                <a:latin typeface="Arial" panose="020B0604020202020204" pitchFamily="34" charset="0"/>
                <a:cs typeface="Arial" panose="020B0604020202020204" pitchFamily="34" charset="0"/>
              </a:rPr>
              <a:pPr>
                <a:spcBef>
                  <a:spcPct val="0"/>
                </a:spcBef>
              </a:pPr>
              <a:t>37</a:t>
            </a:fld>
            <a:endParaRPr lang="de-DE" altLang="de-DE">
              <a:latin typeface="Arial" panose="020B0604020202020204" pitchFamily="34" charset="0"/>
              <a:cs typeface="Arial" panose="020B0604020202020204" pitchFamily="34" charset="0"/>
            </a:endParaRPr>
          </a:p>
        </p:txBody>
      </p:sp>
      <p:sp>
        <p:nvSpPr>
          <p:cNvPr id="110596" name="Rectangle 2"/>
          <p:cNvSpPr>
            <a:spLocks noGrp="1" noRot="1" noChangeAspect="1" noChangeArrowheads="1" noTextEdit="1"/>
          </p:cNvSpPr>
          <p:nvPr>
            <p:ph type="sldImg"/>
          </p:nvPr>
        </p:nvSpPr>
        <p:spPr>
          <a:xfrm>
            <a:off x="98425" y="774700"/>
            <a:ext cx="6599238" cy="3713163"/>
          </a:xfrm>
          <a:ln/>
        </p:spPr>
      </p:sp>
      <p:sp>
        <p:nvSpPr>
          <p:cNvPr id="1105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480069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7CE52A-8F60-466D-A6EA-33FD5EAE32AC}"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215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3C496A-6B8A-4FF8-8487-5B9C555A80BA}" type="slidenum">
              <a:rPr lang="de-DE" altLang="de-DE" smtClean="0">
                <a:latin typeface="Arial" panose="020B0604020202020204" pitchFamily="34" charset="0"/>
              </a:rPr>
              <a:pPr>
                <a:spcBef>
                  <a:spcPct val="0"/>
                </a:spcBef>
              </a:pPr>
              <a:t>38</a:t>
            </a:fld>
            <a:endParaRPr lang="de-DE" altLang="de-DE">
              <a:latin typeface="Arial" panose="020B0604020202020204" pitchFamily="34" charset="0"/>
            </a:endParaRPr>
          </a:p>
        </p:txBody>
      </p:sp>
      <p:sp>
        <p:nvSpPr>
          <p:cNvPr id="21508" name="Rectangle 2"/>
          <p:cNvSpPr>
            <a:spLocks noGrp="1" noRot="1" noChangeAspect="1" noChangeArrowheads="1" noTextEdit="1"/>
          </p:cNvSpPr>
          <p:nvPr>
            <p:ph type="sldImg"/>
          </p:nvPr>
        </p:nvSpPr>
        <p:spPr>
          <a:xfrm>
            <a:off x="98425" y="774700"/>
            <a:ext cx="6599238" cy="3713163"/>
          </a:xfrm>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340753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91496E6-F50F-4A76-8A09-41C36FBDA97B}"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1280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A76508-9A74-4CE9-A27E-6FAD8795E38D}" type="slidenum">
              <a:rPr lang="de-DE" altLang="de-DE" smtClean="0">
                <a:latin typeface="Arial" panose="020B0604020202020204" pitchFamily="34" charset="0"/>
              </a:rPr>
              <a:pPr>
                <a:spcBef>
                  <a:spcPct val="0"/>
                </a:spcBef>
              </a:pPr>
              <a:t>39</a:t>
            </a:fld>
            <a:endParaRPr lang="de-DE" altLang="de-DE">
              <a:latin typeface="Arial" panose="020B0604020202020204" pitchFamily="34" charset="0"/>
            </a:endParaRPr>
          </a:p>
        </p:txBody>
      </p:sp>
      <p:sp>
        <p:nvSpPr>
          <p:cNvPr id="128004" name="Rectangle 2"/>
          <p:cNvSpPr>
            <a:spLocks noGrp="1" noRot="1" noChangeAspect="1" noChangeArrowheads="1" noTextEdit="1"/>
          </p:cNvSpPr>
          <p:nvPr>
            <p:ph type="sldImg"/>
          </p:nvPr>
        </p:nvSpPr>
        <p:spPr>
          <a:xfrm>
            <a:off x="65088" y="733425"/>
            <a:ext cx="6519862" cy="3668713"/>
          </a:xfrm>
          <a:ln/>
        </p:spPr>
      </p:sp>
      <p:sp>
        <p:nvSpPr>
          <p:cNvPr id="128005" name="Rectangle 3"/>
          <p:cNvSpPr>
            <a:spLocks noGrp="1" noChangeArrowheads="1"/>
          </p:cNvSpPr>
          <p:nvPr>
            <p:ph type="body" idx="1"/>
          </p:nvPr>
        </p:nvSpPr>
        <p:spPr>
          <a:xfrm>
            <a:off x="665163" y="4646613"/>
            <a:ext cx="5318125" cy="4402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a:t>Beispiele: (1) Beurteilerübereinstimmung (2)  implizite Regeln der Peronalauswahl (15 jähriger Azubi)</a:t>
            </a:r>
          </a:p>
        </p:txBody>
      </p:sp>
    </p:spTree>
    <p:extLst>
      <p:ext uri="{BB962C8B-B14F-4D97-AF65-F5344CB8AC3E}">
        <p14:creationId xmlns:p14="http://schemas.microsoft.com/office/powerpoint/2010/main" val="3399316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AE7B58-8A56-42EA-9056-8A20C63C5E15}"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1331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126F87-598A-4DBD-AE7F-9A21132396AC}" type="slidenum">
              <a:rPr lang="de-DE" altLang="de-DE" smtClean="0">
                <a:latin typeface="Arial" panose="020B0604020202020204" pitchFamily="34" charset="0"/>
              </a:rPr>
              <a:pPr>
                <a:spcBef>
                  <a:spcPct val="0"/>
                </a:spcBef>
              </a:pPr>
              <a:t>40</a:t>
            </a:fld>
            <a:endParaRPr lang="de-DE" altLang="de-DE">
              <a:latin typeface="Arial" panose="020B0604020202020204" pitchFamily="34" charset="0"/>
            </a:endParaRPr>
          </a:p>
        </p:txBody>
      </p:sp>
      <p:sp>
        <p:nvSpPr>
          <p:cNvPr id="133124" name="Rectangle 2050"/>
          <p:cNvSpPr>
            <a:spLocks noGrp="1" noRot="1" noChangeAspect="1" noChangeArrowheads="1" noTextEdit="1"/>
          </p:cNvSpPr>
          <p:nvPr>
            <p:ph type="sldImg"/>
          </p:nvPr>
        </p:nvSpPr>
        <p:spPr>
          <a:xfrm>
            <a:off x="98425" y="774700"/>
            <a:ext cx="6599238" cy="3713163"/>
          </a:xfrm>
          <a:ln/>
        </p:spPr>
      </p:sp>
      <p:sp>
        <p:nvSpPr>
          <p:cNvPr id="133125"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1" lang="de-DE" altLang="de-DE" sz="2400"/>
          </a:p>
        </p:txBody>
      </p:sp>
    </p:spTree>
    <p:extLst>
      <p:ext uri="{BB962C8B-B14F-4D97-AF65-F5344CB8AC3E}">
        <p14:creationId xmlns:p14="http://schemas.microsoft.com/office/powerpoint/2010/main" val="1017193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544FC8-E2F5-4235-AD43-12295E16369E}"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1351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DD278D-CD1B-4228-8A44-444CF46A447D}" type="slidenum">
              <a:rPr lang="de-DE" altLang="de-DE" smtClean="0">
                <a:latin typeface="Arial" panose="020B0604020202020204" pitchFamily="34" charset="0"/>
              </a:rPr>
              <a:pPr>
                <a:spcBef>
                  <a:spcPct val="0"/>
                </a:spcBef>
              </a:pPr>
              <a:t>41</a:t>
            </a:fld>
            <a:endParaRPr lang="de-DE" altLang="de-DE">
              <a:latin typeface="Arial" panose="020B0604020202020204" pitchFamily="34" charset="0"/>
            </a:endParaRPr>
          </a:p>
        </p:txBody>
      </p:sp>
      <p:sp>
        <p:nvSpPr>
          <p:cNvPr id="135172" name="Rectangle 2050"/>
          <p:cNvSpPr>
            <a:spLocks noGrp="1" noRot="1" noChangeAspect="1" noChangeArrowheads="1" noTextEdit="1"/>
          </p:cNvSpPr>
          <p:nvPr>
            <p:ph type="sldImg"/>
          </p:nvPr>
        </p:nvSpPr>
        <p:spPr>
          <a:xfrm>
            <a:off x="98425" y="774700"/>
            <a:ext cx="6599238" cy="3713163"/>
          </a:xfrm>
          <a:ln/>
        </p:spPr>
      </p:sp>
      <p:sp>
        <p:nvSpPr>
          <p:cNvPr id="135173"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1" lang="de-DE" altLang="de-DE" sz="2400"/>
          </a:p>
        </p:txBody>
      </p:sp>
    </p:spTree>
    <p:extLst>
      <p:ext uri="{BB962C8B-B14F-4D97-AF65-F5344CB8AC3E}">
        <p14:creationId xmlns:p14="http://schemas.microsoft.com/office/powerpoint/2010/main" val="3837500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
          </p:nvPr>
        </p:nvSpPr>
        <p:spPr/>
        <p:txBody>
          <a:bodyPr/>
          <a:lstStyle/>
          <a:p>
            <a:pPr>
              <a:defRPr/>
            </a:pPr>
            <a:fld id="{97A11EFF-AE74-4740-85EA-AF1D9F650AB8}" type="datetime1">
              <a:rPr lang="de-DE" smtClean="0"/>
              <a:pPr>
                <a:defRPr/>
              </a:pPr>
              <a:t>16.06.2024</a:t>
            </a:fld>
            <a:endParaRPr lang="de-DE"/>
          </a:p>
        </p:txBody>
      </p:sp>
      <p:sp>
        <p:nvSpPr>
          <p:cNvPr id="5" name="Foliennummernplatzhalter 4"/>
          <p:cNvSpPr>
            <a:spLocks noGrp="1"/>
          </p:cNvSpPr>
          <p:nvPr>
            <p:ph type="sldNum" sz="quarter" idx="5"/>
          </p:nvPr>
        </p:nvSpPr>
        <p:spPr/>
        <p:txBody>
          <a:bodyPr/>
          <a:lstStyle/>
          <a:p>
            <a:pPr>
              <a:defRPr/>
            </a:pPr>
            <a:fld id="{3084AB33-3F61-4C6E-AE3C-92ACEC60DD21}" type="slidenum">
              <a:rPr lang="de-DE" altLang="de-DE" smtClean="0"/>
              <a:pPr>
                <a:defRPr/>
              </a:pPr>
              <a:t>42</a:t>
            </a:fld>
            <a:endParaRPr lang="de-DE" altLang="de-DE"/>
          </a:p>
        </p:txBody>
      </p:sp>
    </p:spTree>
    <p:extLst>
      <p:ext uri="{BB962C8B-B14F-4D97-AF65-F5344CB8AC3E}">
        <p14:creationId xmlns:p14="http://schemas.microsoft.com/office/powerpoint/2010/main" val="920177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DE2ED1-2BBC-4477-B7B9-A951167AFFFC}"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1382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4340D3-DB3B-46B1-8015-E6F2764A9FDB}" type="slidenum">
              <a:rPr lang="de-DE" altLang="de-DE" smtClean="0">
                <a:latin typeface="Arial" panose="020B0604020202020204" pitchFamily="34" charset="0"/>
              </a:rPr>
              <a:pPr>
                <a:spcBef>
                  <a:spcPct val="0"/>
                </a:spcBef>
              </a:pPr>
              <a:t>43</a:t>
            </a:fld>
            <a:endParaRPr lang="de-DE" altLang="de-DE">
              <a:latin typeface="Arial" panose="020B0604020202020204" pitchFamily="34" charset="0"/>
            </a:endParaRPr>
          </a:p>
        </p:txBody>
      </p:sp>
      <p:sp>
        <p:nvSpPr>
          <p:cNvPr id="138244" name="Rectangle 2050"/>
          <p:cNvSpPr>
            <a:spLocks noGrp="1" noRot="1" noChangeAspect="1" noChangeArrowheads="1" noTextEdit="1"/>
          </p:cNvSpPr>
          <p:nvPr>
            <p:ph type="sldImg"/>
          </p:nvPr>
        </p:nvSpPr>
        <p:spPr>
          <a:xfrm>
            <a:off x="98425" y="774700"/>
            <a:ext cx="6599238" cy="3713163"/>
          </a:xfrm>
          <a:ln/>
        </p:spPr>
      </p:sp>
      <p:sp>
        <p:nvSpPr>
          <p:cNvPr id="138245"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1" lang="de-DE" altLang="de-DE" sz="2400"/>
          </a:p>
        </p:txBody>
      </p:sp>
    </p:spTree>
    <p:extLst>
      <p:ext uri="{BB962C8B-B14F-4D97-AF65-F5344CB8AC3E}">
        <p14:creationId xmlns:p14="http://schemas.microsoft.com/office/powerpoint/2010/main" val="1627441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B703CC-2A12-479F-99C7-E0F50E33A017}"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1413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2B8216-A479-4A7B-AC2E-38D2EF896411}" type="slidenum">
              <a:rPr lang="de-DE" altLang="de-DE" smtClean="0">
                <a:latin typeface="Arial" panose="020B0604020202020204" pitchFamily="34" charset="0"/>
              </a:rPr>
              <a:pPr>
                <a:spcBef>
                  <a:spcPct val="0"/>
                </a:spcBef>
              </a:pPr>
              <a:t>45</a:t>
            </a:fld>
            <a:endParaRPr lang="de-DE" altLang="de-DE">
              <a:latin typeface="Arial" panose="020B0604020202020204" pitchFamily="34" charset="0"/>
            </a:endParaRPr>
          </a:p>
        </p:txBody>
      </p:sp>
      <p:sp>
        <p:nvSpPr>
          <p:cNvPr id="141316" name="Rectangle 2050"/>
          <p:cNvSpPr>
            <a:spLocks noGrp="1" noRot="1" noChangeAspect="1" noChangeArrowheads="1" noTextEdit="1"/>
          </p:cNvSpPr>
          <p:nvPr>
            <p:ph type="sldImg"/>
          </p:nvPr>
        </p:nvSpPr>
        <p:spPr>
          <a:xfrm>
            <a:off x="98425" y="774700"/>
            <a:ext cx="6599238" cy="3713163"/>
          </a:xfrm>
          <a:ln/>
        </p:spPr>
      </p:sp>
      <p:sp>
        <p:nvSpPr>
          <p:cNvPr id="141317"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1" lang="de-DE" altLang="de-DE" sz="2400"/>
          </a:p>
        </p:txBody>
      </p:sp>
    </p:spTree>
    <p:extLst>
      <p:ext uri="{BB962C8B-B14F-4D97-AF65-F5344CB8AC3E}">
        <p14:creationId xmlns:p14="http://schemas.microsoft.com/office/powerpoint/2010/main" val="3902574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B0E509-00DB-4406-93A5-DB0D69676E05}"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235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794803C-1444-4713-8C1D-651FFDECA0A5}" type="slidenum">
              <a:rPr lang="de-DE" altLang="de-DE" smtClean="0">
                <a:latin typeface="Arial" panose="020B0604020202020204" pitchFamily="34" charset="0"/>
              </a:rPr>
              <a:pPr>
                <a:spcBef>
                  <a:spcPct val="0"/>
                </a:spcBef>
              </a:pPr>
              <a:t>3</a:t>
            </a:fld>
            <a:endParaRPr lang="de-DE" altLang="de-DE">
              <a:latin typeface="Arial" panose="020B0604020202020204" pitchFamily="34" charset="0"/>
            </a:endParaRPr>
          </a:p>
        </p:txBody>
      </p:sp>
      <p:sp>
        <p:nvSpPr>
          <p:cNvPr id="23556" name="Rectangle 2"/>
          <p:cNvSpPr>
            <a:spLocks noGrp="1" noRot="1" noChangeAspect="1" noChangeArrowheads="1" noTextEdit="1"/>
          </p:cNvSpPr>
          <p:nvPr>
            <p:ph type="sldImg"/>
          </p:nvPr>
        </p:nvSpPr>
        <p:spPr>
          <a:xfrm>
            <a:off x="98425" y="774700"/>
            <a:ext cx="6599238" cy="3713163"/>
          </a:xfrm>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470730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4361137-A7CB-4C8F-9313-A5FA1B04D75B}"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1433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3131CA-DCAB-4C62-A2CB-10FC6FA14767}" type="slidenum">
              <a:rPr lang="de-DE" altLang="de-DE" smtClean="0">
                <a:latin typeface="Arial" panose="020B0604020202020204" pitchFamily="34" charset="0"/>
              </a:rPr>
              <a:pPr>
                <a:spcBef>
                  <a:spcPct val="0"/>
                </a:spcBef>
              </a:pPr>
              <a:t>46</a:t>
            </a:fld>
            <a:endParaRPr lang="de-DE" altLang="de-DE">
              <a:latin typeface="Arial" panose="020B0604020202020204" pitchFamily="34" charset="0"/>
            </a:endParaRPr>
          </a:p>
        </p:txBody>
      </p:sp>
      <p:sp>
        <p:nvSpPr>
          <p:cNvPr id="143364" name="Rectangle 2050"/>
          <p:cNvSpPr>
            <a:spLocks noGrp="1" noRot="1" noChangeAspect="1" noChangeArrowheads="1" noTextEdit="1"/>
          </p:cNvSpPr>
          <p:nvPr>
            <p:ph type="sldImg"/>
          </p:nvPr>
        </p:nvSpPr>
        <p:spPr>
          <a:xfrm>
            <a:off x="98425" y="774700"/>
            <a:ext cx="6599238" cy="3713163"/>
          </a:xfrm>
          <a:ln/>
        </p:spPr>
      </p:sp>
      <p:sp>
        <p:nvSpPr>
          <p:cNvPr id="143365"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1" lang="de-DE" altLang="de-DE" sz="2400"/>
          </a:p>
        </p:txBody>
      </p:sp>
    </p:spTree>
    <p:extLst>
      <p:ext uri="{BB962C8B-B14F-4D97-AF65-F5344CB8AC3E}">
        <p14:creationId xmlns:p14="http://schemas.microsoft.com/office/powerpoint/2010/main" val="316165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
          </p:nvPr>
        </p:nvSpPr>
        <p:spPr/>
        <p:txBody>
          <a:bodyPr/>
          <a:lstStyle/>
          <a:p>
            <a:pPr>
              <a:defRPr/>
            </a:pPr>
            <a:fld id="{97A11EFF-AE74-4740-85EA-AF1D9F650AB8}" type="datetime1">
              <a:rPr lang="de-DE" smtClean="0"/>
              <a:pPr>
                <a:defRPr/>
              </a:pPr>
              <a:t>16.06.2024</a:t>
            </a:fld>
            <a:endParaRPr lang="de-DE"/>
          </a:p>
        </p:txBody>
      </p:sp>
      <p:sp>
        <p:nvSpPr>
          <p:cNvPr id="5" name="Foliennummernplatzhalter 4"/>
          <p:cNvSpPr>
            <a:spLocks noGrp="1"/>
          </p:cNvSpPr>
          <p:nvPr>
            <p:ph type="sldNum" sz="quarter" idx="5"/>
          </p:nvPr>
        </p:nvSpPr>
        <p:spPr/>
        <p:txBody>
          <a:bodyPr/>
          <a:lstStyle/>
          <a:p>
            <a:pPr>
              <a:defRPr/>
            </a:pPr>
            <a:fld id="{3084AB33-3F61-4C6E-AE3C-92ACEC60DD21}" type="slidenum">
              <a:rPr lang="de-DE" altLang="de-DE" smtClean="0"/>
              <a:pPr>
                <a:defRPr/>
              </a:pPr>
              <a:t>47</a:t>
            </a:fld>
            <a:endParaRPr lang="de-DE" altLang="de-DE"/>
          </a:p>
        </p:txBody>
      </p:sp>
    </p:spTree>
    <p:extLst>
      <p:ext uri="{BB962C8B-B14F-4D97-AF65-F5344CB8AC3E}">
        <p14:creationId xmlns:p14="http://schemas.microsoft.com/office/powerpoint/2010/main" val="2422018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7CE52A-8F60-466D-A6EA-33FD5EAE32AC}"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215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3C496A-6B8A-4FF8-8487-5B9C555A80BA}" type="slidenum">
              <a:rPr lang="de-DE" altLang="de-DE" smtClean="0">
                <a:latin typeface="Arial" panose="020B0604020202020204" pitchFamily="34" charset="0"/>
              </a:rPr>
              <a:pPr>
                <a:spcBef>
                  <a:spcPct val="0"/>
                </a:spcBef>
              </a:pPr>
              <a:t>48</a:t>
            </a:fld>
            <a:endParaRPr lang="de-DE" altLang="de-DE">
              <a:latin typeface="Arial" panose="020B0604020202020204" pitchFamily="34" charset="0"/>
            </a:endParaRPr>
          </a:p>
        </p:txBody>
      </p:sp>
      <p:sp>
        <p:nvSpPr>
          <p:cNvPr id="21508" name="Rectangle 2"/>
          <p:cNvSpPr>
            <a:spLocks noGrp="1" noRot="1" noChangeAspect="1" noChangeArrowheads="1" noTextEdit="1"/>
          </p:cNvSpPr>
          <p:nvPr>
            <p:ph type="sldImg"/>
          </p:nvPr>
        </p:nvSpPr>
        <p:spPr>
          <a:xfrm>
            <a:off x="98425" y="774700"/>
            <a:ext cx="6599238" cy="3713163"/>
          </a:xfrm>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3207764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4736B9-A1C1-46D4-A519-401222024863}"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1505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EFBE6C-BF1E-4747-8A70-2C5B27409364}" type="slidenum">
              <a:rPr lang="de-DE" altLang="de-DE" smtClean="0">
                <a:latin typeface="Arial" panose="020B0604020202020204" pitchFamily="34" charset="0"/>
              </a:rPr>
              <a:pPr>
                <a:spcBef>
                  <a:spcPct val="0"/>
                </a:spcBef>
              </a:pPr>
              <a:t>49</a:t>
            </a:fld>
            <a:endParaRPr lang="de-DE" altLang="de-DE">
              <a:latin typeface="Arial" panose="020B0604020202020204" pitchFamily="34" charset="0"/>
            </a:endParaRPr>
          </a:p>
        </p:txBody>
      </p:sp>
      <p:sp>
        <p:nvSpPr>
          <p:cNvPr id="150532" name="Rectangle 2050"/>
          <p:cNvSpPr>
            <a:spLocks noGrp="1" noRot="1" noChangeAspect="1" noChangeArrowheads="1" noTextEdit="1"/>
          </p:cNvSpPr>
          <p:nvPr>
            <p:ph type="sldImg"/>
          </p:nvPr>
        </p:nvSpPr>
        <p:spPr>
          <a:xfrm>
            <a:off x="98425" y="774700"/>
            <a:ext cx="6599238" cy="3713163"/>
          </a:xfrm>
          <a:ln/>
        </p:spPr>
      </p:sp>
      <p:sp>
        <p:nvSpPr>
          <p:cNvPr id="150533"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1" lang="de-DE" altLang="de-DE" sz="2400"/>
          </a:p>
        </p:txBody>
      </p:sp>
    </p:spTree>
    <p:extLst>
      <p:ext uri="{BB962C8B-B14F-4D97-AF65-F5344CB8AC3E}">
        <p14:creationId xmlns:p14="http://schemas.microsoft.com/office/powerpoint/2010/main" val="3837251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104B56-9B1D-4AA4-94EB-D4889ADE3E13}"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152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BDBAADE-F001-4D21-AB57-7E09A3BEB819}" type="slidenum">
              <a:rPr lang="de-DE" altLang="de-DE" smtClean="0">
                <a:latin typeface="Arial" panose="020B0604020202020204" pitchFamily="34" charset="0"/>
              </a:rPr>
              <a:pPr>
                <a:spcBef>
                  <a:spcPct val="0"/>
                </a:spcBef>
              </a:pPr>
              <a:t>50</a:t>
            </a:fld>
            <a:endParaRPr lang="de-DE" altLang="de-DE">
              <a:latin typeface="Arial" panose="020B0604020202020204" pitchFamily="34" charset="0"/>
            </a:endParaRPr>
          </a:p>
        </p:txBody>
      </p:sp>
      <p:sp>
        <p:nvSpPr>
          <p:cNvPr id="152580" name="Rectangle 2050"/>
          <p:cNvSpPr>
            <a:spLocks noGrp="1" noRot="1" noChangeAspect="1" noChangeArrowheads="1" noTextEdit="1"/>
          </p:cNvSpPr>
          <p:nvPr>
            <p:ph type="sldImg"/>
          </p:nvPr>
        </p:nvSpPr>
        <p:spPr>
          <a:xfrm>
            <a:off x="98425" y="774700"/>
            <a:ext cx="6599238" cy="3713163"/>
          </a:xfrm>
          <a:ln/>
        </p:spPr>
      </p:sp>
      <p:sp>
        <p:nvSpPr>
          <p:cNvPr id="152581"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1" lang="de-DE" altLang="de-DE" sz="2400"/>
          </a:p>
        </p:txBody>
      </p:sp>
    </p:spTree>
    <p:extLst>
      <p:ext uri="{BB962C8B-B14F-4D97-AF65-F5344CB8AC3E}">
        <p14:creationId xmlns:p14="http://schemas.microsoft.com/office/powerpoint/2010/main" val="989043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7E458F-FC6B-401F-AF26-292BA6B47F40}"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154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D4E036-91D8-45B5-A36E-6100E01D2279}" type="slidenum">
              <a:rPr lang="de-DE" altLang="de-DE" smtClean="0">
                <a:latin typeface="Arial" panose="020B0604020202020204" pitchFamily="34" charset="0"/>
              </a:rPr>
              <a:pPr>
                <a:spcBef>
                  <a:spcPct val="0"/>
                </a:spcBef>
              </a:pPr>
              <a:t>51</a:t>
            </a:fld>
            <a:endParaRPr lang="de-DE" altLang="de-DE">
              <a:latin typeface="Arial" panose="020B0604020202020204" pitchFamily="34" charset="0"/>
            </a:endParaRPr>
          </a:p>
        </p:txBody>
      </p:sp>
      <p:sp>
        <p:nvSpPr>
          <p:cNvPr id="154628" name="Rectangle 2050"/>
          <p:cNvSpPr>
            <a:spLocks noGrp="1" noRot="1" noChangeAspect="1" noChangeArrowheads="1" noTextEdit="1"/>
          </p:cNvSpPr>
          <p:nvPr>
            <p:ph type="sldImg"/>
          </p:nvPr>
        </p:nvSpPr>
        <p:spPr>
          <a:xfrm>
            <a:off x="98425" y="774700"/>
            <a:ext cx="6599238" cy="3713163"/>
          </a:xfrm>
          <a:ln/>
        </p:spPr>
      </p:sp>
      <p:sp>
        <p:nvSpPr>
          <p:cNvPr id="154629"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1" lang="de-DE" altLang="de-DE" sz="2400"/>
          </a:p>
        </p:txBody>
      </p:sp>
    </p:spTree>
    <p:extLst>
      <p:ext uri="{BB962C8B-B14F-4D97-AF65-F5344CB8AC3E}">
        <p14:creationId xmlns:p14="http://schemas.microsoft.com/office/powerpoint/2010/main" val="71281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1027"/>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A9A18F-684A-4232-B6AD-AC4640D46A6A}"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31539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FDBCC9-1893-42CA-B019-350A881FF8A1}" type="slidenum">
              <a:rPr lang="de-DE" altLang="de-DE" smtClean="0">
                <a:latin typeface="Arial" panose="020B0604020202020204" pitchFamily="34" charset="0"/>
              </a:rPr>
              <a:pPr>
                <a:spcBef>
                  <a:spcPct val="0"/>
                </a:spcBef>
              </a:pPr>
              <a:t>52</a:t>
            </a:fld>
            <a:endParaRPr lang="de-DE" altLang="de-DE">
              <a:latin typeface="Arial" panose="020B0604020202020204" pitchFamily="34" charset="0"/>
            </a:endParaRPr>
          </a:p>
        </p:txBody>
      </p:sp>
      <p:sp>
        <p:nvSpPr>
          <p:cNvPr id="315396" name="Rectangle 2"/>
          <p:cNvSpPr>
            <a:spLocks noGrp="1" noRot="1" noChangeAspect="1" noChangeArrowheads="1" noTextEdit="1"/>
          </p:cNvSpPr>
          <p:nvPr>
            <p:ph type="sldImg"/>
          </p:nvPr>
        </p:nvSpPr>
        <p:spPr>
          <a:xfrm>
            <a:off x="98425" y="774700"/>
            <a:ext cx="6599238" cy="3713163"/>
          </a:xfrm>
          <a:ln/>
        </p:spPr>
      </p:sp>
      <p:sp>
        <p:nvSpPr>
          <p:cNvPr id="315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153759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A420EA-F977-4D35-B148-2886B51ABED8}"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256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8810793-EC7E-4266-8FA8-3B0CD6C48712}" type="slidenum">
              <a:rPr lang="de-DE" altLang="de-DE" smtClean="0">
                <a:latin typeface="Arial" panose="020B0604020202020204" pitchFamily="34" charset="0"/>
              </a:rPr>
              <a:pPr>
                <a:spcBef>
                  <a:spcPct val="0"/>
                </a:spcBef>
              </a:pPr>
              <a:t>4</a:t>
            </a:fld>
            <a:endParaRPr lang="de-DE" altLang="de-DE">
              <a:latin typeface="Arial" panose="020B0604020202020204" pitchFamily="34" charset="0"/>
            </a:endParaRPr>
          </a:p>
        </p:txBody>
      </p:sp>
      <p:sp>
        <p:nvSpPr>
          <p:cNvPr id="25604" name="Rectangle 2"/>
          <p:cNvSpPr>
            <a:spLocks noGrp="1" noRot="1" noChangeAspect="1" noChangeArrowheads="1" noTextEdit="1"/>
          </p:cNvSpPr>
          <p:nvPr>
            <p:ph type="sldImg"/>
          </p:nvPr>
        </p:nvSpPr>
        <p:spPr>
          <a:xfrm>
            <a:off x="98425" y="774700"/>
            <a:ext cx="6599238" cy="3713163"/>
          </a:xfrm>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213833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03263" indent="-269875" defTabSz="912813">
              <a:spcBef>
                <a:spcPct val="30000"/>
              </a:spcBef>
              <a:defRPr sz="1200">
                <a:solidFill>
                  <a:schemeClr val="tx1"/>
                </a:solidFill>
                <a:latin typeface="Times New Roman" panose="02020603050405020304" pitchFamily="18" charset="0"/>
              </a:defRPr>
            </a:lvl2pPr>
            <a:lvl3pPr marL="1082675" indent="-215900" defTabSz="912813">
              <a:spcBef>
                <a:spcPct val="30000"/>
              </a:spcBef>
              <a:defRPr sz="1200">
                <a:solidFill>
                  <a:schemeClr val="tx1"/>
                </a:solidFill>
                <a:latin typeface="Times New Roman" panose="02020603050405020304" pitchFamily="18" charset="0"/>
              </a:defRPr>
            </a:lvl3pPr>
            <a:lvl4pPr marL="1516063" indent="-215900" defTabSz="912813">
              <a:spcBef>
                <a:spcPct val="30000"/>
              </a:spcBef>
              <a:defRPr sz="1200">
                <a:solidFill>
                  <a:schemeClr val="tx1"/>
                </a:solidFill>
                <a:latin typeface="Times New Roman" panose="02020603050405020304" pitchFamily="18" charset="0"/>
              </a:defRPr>
            </a:lvl4pPr>
            <a:lvl5pPr marL="1949450" indent="-215900" defTabSz="912813">
              <a:spcBef>
                <a:spcPct val="30000"/>
              </a:spcBef>
              <a:defRPr sz="1200">
                <a:solidFill>
                  <a:schemeClr val="tx1"/>
                </a:solidFill>
                <a:latin typeface="Times New Roman" panose="02020603050405020304" pitchFamily="18" charset="0"/>
              </a:defRPr>
            </a:lvl5pPr>
            <a:lvl6pPr marL="2406650" indent="-2159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863850" indent="-2159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321050" indent="-2159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778250" indent="-2159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F272AA-09EF-43B6-A32B-DAFF3949BD11}"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337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03263" indent="-269875" defTabSz="912813">
              <a:spcBef>
                <a:spcPct val="30000"/>
              </a:spcBef>
              <a:defRPr sz="1200">
                <a:solidFill>
                  <a:schemeClr val="tx1"/>
                </a:solidFill>
                <a:latin typeface="Times New Roman" panose="02020603050405020304" pitchFamily="18" charset="0"/>
              </a:defRPr>
            </a:lvl2pPr>
            <a:lvl3pPr marL="1082675" indent="-215900" defTabSz="912813">
              <a:spcBef>
                <a:spcPct val="30000"/>
              </a:spcBef>
              <a:defRPr sz="1200">
                <a:solidFill>
                  <a:schemeClr val="tx1"/>
                </a:solidFill>
                <a:latin typeface="Times New Roman" panose="02020603050405020304" pitchFamily="18" charset="0"/>
              </a:defRPr>
            </a:lvl3pPr>
            <a:lvl4pPr marL="1516063" indent="-215900" defTabSz="912813">
              <a:spcBef>
                <a:spcPct val="30000"/>
              </a:spcBef>
              <a:defRPr sz="1200">
                <a:solidFill>
                  <a:schemeClr val="tx1"/>
                </a:solidFill>
                <a:latin typeface="Times New Roman" panose="02020603050405020304" pitchFamily="18" charset="0"/>
              </a:defRPr>
            </a:lvl4pPr>
            <a:lvl5pPr marL="1949450" indent="-215900" defTabSz="912813">
              <a:spcBef>
                <a:spcPct val="30000"/>
              </a:spcBef>
              <a:defRPr sz="1200">
                <a:solidFill>
                  <a:schemeClr val="tx1"/>
                </a:solidFill>
                <a:latin typeface="Times New Roman" panose="02020603050405020304" pitchFamily="18" charset="0"/>
              </a:defRPr>
            </a:lvl5pPr>
            <a:lvl6pPr marL="2406650" indent="-2159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863850" indent="-2159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321050" indent="-2159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778250" indent="-2159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A7E040-3D58-4BB5-BE81-17CC8B53739A}" type="slidenum">
              <a:rPr lang="de-DE" altLang="de-DE" smtClean="0">
                <a:latin typeface="Arial" panose="020B0604020202020204" pitchFamily="34" charset="0"/>
              </a:rPr>
              <a:pPr>
                <a:spcBef>
                  <a:spcPct val="0"/>
                </a:spcBef>
              </a:pPr>
              <a:t>5</a:t>
            </a:fld>
            <a:endParaRPr lang="de-DE" altLang="de-DE">
              <a:latin typeface="Arial" panose="020B0604020202020204" pitchFamily="34" charset="0"/>
            </a:endParaRPr>
          </a:p>
        </p:txBody>
      </p:sp>
      <p:sp>
        <p:nvSpPr>
          <p:cNvPr id="33796" name="Rectangle 2"/>
          <p:cNvSpPr>
            <a:spLocks noGrp="1" noRot="1" noChangeAspect="1" noChangeArrowheads="1" noTextEdit="1"/>
          </p:cNvSpPr>
          <p:nvPr>
            <p:ph type="sldImg"/>
          </p:nvPr>
        </p:nvSpPr>
        <p:spPr>
          <a:xfrm>
            <a:off x="98425" y="774700"/>
            <a:ext cx="6599238" cy="3713163"/>
          </a:xfrm>
          <a:ln/>
        </p:spPr>
      </p:sp>
      <p:sp>
        <p:nvSpPr>
          <p:cNvPr id="33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406706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C3E2CA-3290-4FC8-8AA7-904941BDAF8A}"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399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BDC04F-23B0-4BDC-8F55-BE907F48AF27}" type="slidenum">
              <a:rPr lang="de-DE" altLang="de-DE" smtClean="0">
                <a:latin typeface="Arial" panose="020B0604020202020204" pitchFamily="34" charset="0"/>
              </a:rPr>
              <a:pPr>
                <a:spcBef>
                  <a:spcPct val="0"/>
                </a:spcBef>
              </a:pPr>
              <a:t>6</a:t>
            </a:fld>
            <a:endParaRPr lang="de-DE" altLang="de-DE">
              <a:latin typeface="Arial" panose="020B0604020202020204" pitchFamily="34" charset="0"/>
            </a:endParaRPr>
          </a:p>
        </p:txBody>
      </p:sp>
      <p:sp>
        <p:nvSpPr>
          <p:cNvPr id="39940" name="Rectangle 2"/>
          <p:cNvSpPr>
            <a:spLocks noGrp="1" noRot="1" noChangeAspect="1" noChangeArrowheads="1" noTextEdit="1"/>
          </p:cNvSpPr>
          <p:nvPr>
            <p:ph type="sldImg"/>
          </p:nvPr>
        </p:nvSpPr>
        <p:spPr>
          <a:xfrm>
            <a:off x="98425" y="774700"/>
            <a:ext cx="6599238" cy="3713163"/>
          </a:xfrm>
          <a:ln/>
        </p:spPr>
      </p:sp>
      <p:sp>
        <p:nvSpPr>
          <p:cNvPr id="39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16464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7CE52A-8F60-466D-A6EA-33FD5EAE32AC}"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215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3C496A-6B8A-4FF8-8487-5B9C555A80BA}" type="slidenum">
              <a:rPr lang="de-DE" altLang="de-DE" smtClean="0">
                <a:latin typeface="Arial" panose="020B0604020202020204" pitchFamily="34" charset="0"/>
              </a:rPr>
              <a:pPr>
                <a:spcBef>
                  <a:spcPct val="0"/>
                </a:spcBef>
              </a:pPr>
              <a:t>7</a:t>
            </a:fld>
            <a:endParaRPr lang="de-DE" altLang="de-DE">
              <a:latin typeface="Arial" panose="020B0604020202020204" pitchFamily="34" charset="0"/>
            </a:endParaRPr>
          </a:p>
        </p:txBody>
      </p:sp>
      <p:sp>
        <p:nvSpPr>
          <p:cNvPr id="21508" name="Rectangle 2"/>
          <p:cNvSpPr>
            <a:spLocks noGrp="1" noRot="1" noChangeAspect="1" noChangeArrowheads="1" noTextEdit="1"/>
          </p:cNvSpPr>
          <p:nvPr>
            <p:ph type="sldImg"/>
          </p:nvPr>
        </p:nvSpPr>
        <p:spPr>
          <a:xfrm>
            <a:off x="98425" y="774700"/>
            <a:ext cx="6599238" cy="3713163"/>
          </a:xfrm>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16550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56AFD0-2E08-4CDC-A1C5-A6C3887C2480}"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481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E45CC9B-A027-4F28-B60B-1A6AB307C8C6}" type="slidenum">
              <a:rPr lang="de-DE" altLang="de-DE" smtClean="0">
                <a:latin typeface="Arial" panose="020B0604020202020204" pitchFamily="34" charset="0"/>
              </a:rPr>
              <a:pPr>
                <a:spcBef>
                  <a:spcPct val="0"/>
                </a:spcBef>
              </a:pPr>
              <a:t>8</a:t>
            </a:fld>
            <a:endParaRPr lang="de-DE" altLang="de-DE">
              <a:latin typeface="Arial" panose="020B0604020202020204" pitchFamily="34" charset="0"/>
            </a:endParaRPr>
          </a:p>
        </p:txBody>
      </p:sp>
      <p:sp>
        <p:nvSpPr>
          <p:cNvPr id="48132" name="Rectangle 2050"/>
          <p:cNvSpPr>
            <a:spLocks noGrp="1" noRot="1" noChangeAspect="1" noChangeArrowheads="1" noTextEdit="1"/>
          </p:cNvSpPr>
          <p:nvPr>
            <p:ph type="sldImg"/>
          </p:nvPr>
        </p:nvSpPr>
        <p:spPr>
          <a:xfrm>
            <a:off x="98425" y="774700"/>
            <a:ext cx="6599238" cy="3713163"/>
          </a:xfrm>
          <a:ln/>
        </p:spPr>
      </p:sp>
      <p:sp>
        <p:nvSpPr>
          <p:cNvPr id="48133"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1" lang="de-DE" altLang="de-DE" sz="2400"/>
          </a:p>
        </p:txBody>
      </p:sp>
    </p:spTree>
    <p:extLst>
      <p:ext uri="{BB962C8B-B14F-4D97-AF65-F5344CB8AC3E}">
        <p14:creationId xmlns:p14="http://schemas.microsoft.com/office/powerpoint/2010/main" val="3424694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6FA5BF-34F7-4F8E-8F14-887A2B8655F3}" type="datetime1">
              <a:rPr lang="de-DE" altLang="de-DE" smtClean="0">
                <a:latin typeface="Arial" panose="020B0604020202020204" pitchFamily="34" charset="0"/>
              </a:rPr>
              <a:pPr>
                <a:spcBef>
                  <a:spcPct val="0"/>
                </a:spcBef>
              </a:pPr>
              <a:t>16.06.2024</a:t>
            </a:fld>
            <a:endParaRPr lang="de-DE" altLang="de-DE">
              <a:latin typeface="Arial" panose="020B0604020202020204" pitchFamily="34" charset="0"/>
            </a:endParaRPr>
          </a:p>
        </p:txBody>
      </p:sp>
      <p:sp>
        <p:nvSpPr>
          <p:cNvPr id="501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714B07-395C-4B2E-A7C7-EC29801749A5}" type="slidenum">
              <a:rPr lang="de-DE" altLang="de-DE" smtClean="0">
                <a:latin typeface="Arial" panose="020B0604020202020204" pitchFamily="34" charset="0"/>
              </a:rPr>
              <a:pPr>
                <a:spcBef>
                  <a:spcPct val="0"/>
                </a:spcBef>
              </a:pPr>
              <a:t>9</a:t>
            </a:fld>
            <a:endParaRPr lang="de-DE" altLang="de-DE">
              <a:latin typeface="Arial" panose="020B0604020202020204" pitchFamily="34" charset="0"/>
            </a:endParaRPr>
          </a:p>
        </p:txBody>
      </p:sp>
      <p:sp>
        <p:nvSpPr>
          <p:cNvPr id="50180" name="Rectangle 2050"/>
          <p:cNvSpPr>
            <a:spLocks noGrp="1" noRot="1" noChangeAspect="1" noChangeArrowheads="1" noTextEdit="1"/>
          </p:cNvSpPr>
          <p:nvPr>
            <p:ph type="sldImg"/>
          </p:nvPr>
        </p:nvSpPr>
        <p:spPr>
          <a:xfrm>
            <a:off x="98425" y="774700"/>
            <a:ext cx="6599238" cy="3713163"/>
          </a:xfrm>
          <a:ln/>
        </p:spPr>
      </p:sp>
      <p:sp>
        <p:nvSpPr>
          <p:cNvPr id="50181"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1" lang="de-DE" altLang="de-DE" sz="2400"/>
          </a:p>
        </p:txBody>
      </p:sp>
    </p:spTree>
    <p:extLst>
      <p:ext uri="{BB962C8B-B14F-4D97-AF65-F5344CB8AC3E}">
        <p14:creationId xmlns:p14="http://schemas.microsoft.com/office/powerpoint/2010/main" val="312357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9528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0494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1080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Tabellenplatzhalter 2"/>
          <p:cNvSpPr>
            <a:spLocks noGrp="1"/>
          </p:cNvSpPr>
          <p:nvPr>
            <p:ph type="tbl" idx="1"/>
          </p:nvPr>
        </p:nvSpPr>
        <p:spPr>
          <a:xfrm>
            <a:off x="609600" y="1600201"/>
            <a:ext cx="10972800" cy="4525963"/>
          </a:xfrm>
          <a:prstGeom prst="rect">
            <a:avLst/>
          </a:prstGeom>
        </p:spPr>
        <p:txBody>
          <a:bodyPr/>
          <a:lstStyle/>
          <a:p>
            <a:pPr lvl="0"/>
            <a:endParaRPr lang="de-DE" noProof="0"/>
          </a:p>
        </p:txBody>
      </p:sp>
    </p:spTree>
    <p:extLst>
      <p:ext uri="{BB962C8B-B14F-4D97-AF65-F5344CB8AC3E}">
        <p14:creationId xmlns:p14="http://schemas.microsoft.com/office/powerpoint/2010/main" val="1776962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39"/>
            <a:ext cx="10972800" cy="585152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6435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5429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2420378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65630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6106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99712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83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208043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70872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hteck 15"/>
          <p:cNvSpPr/>
          <p:nvPr userDrawn="1"/>
        </p:nvSpPr>
        <p:spPr bwMode="auto">
          <a:xfrm>
            <a:off x="0" y="6199188"/>
            <a:ext cx="12192000" cy="658812"/>
          </a:xfrm>
          <a:prstGeom prst="rect">
            <a:avLst/>
          </a:prstGeom>
          <a:solidFill>
            <a:schemeClr val="bg1">
              <a:lumMod val="85000"/>
            </a:schemeClr>
          </a:solidFill>
          <a:ln w="9525" cap="flat" cmpd="sng" algn="ctr">
            <a:noFill/>
            <a:prstDash val="solid"/>
            <a:round/>
            <a:headEnd type="none" w="med" len="med"/>
            <a:tailEnd type="none" w="med" len="med"/>
          </a:ln>
          <a:effectLst/>
        </p:spPr>
        <p:txBody>
          <a:bodyPr wrap="none" anchor="b"/>
          <a:lstStyle/>
          <a:p>
            <a:pPr algn="ctr">
              <a:defRPr/>
            </a:pPr>
            <a:endParaRPr lang="en-US">
              <a:latin typeface="Arial" charset="0"/>
            </a:endParaRPr>
          </a:p>
        </p:txBody>
      </p:sp>
      <p:sp>
        <p:nvSpPr>
          <p:cNvPr id="17" name="Rechteck 16"/>
          <p:cNvSpPr/>
          <p:nvPr userDrawn="1"/>
        </p:nvSpPr>
        <p:spPr bwMode="auto">
          <a:xfrm>
            <a:off x="0" y="0"/>
            <a:ext cx="12192000" cy="95250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wrap="none" anchor="b"/>
          <a:lstStyle/>
          <a:p>
            <a:pPr algn="ctr">
              <a:defRPr/>
            </a:pPr>
            <a:endParaRPr lang="en-US">
              <a:latin typeface="Arial" charset="0"/>
            </a:endParaRPr>
          </a:p>
        </p:txBody>
      </p:sp>
      <p:sp>
        <p:nvSpPr>
          <p:cNvPr id="19" name="Text Box 65"/>
          <p:cNvSpPr txBox="1">
            <a:spLocks noChangeArrowheads="1"/>
          </p:cNvSpPr>
          <p:nvPr userDrawn="1"/>
        </p:nvSpPr>
        <p:spPr bwMode="auto">
          <a:xfrm rot="16200000">
            <a:off x="-1864185" y="4091516"/>
            <a:ext cx="4001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itchFamily="34" charset="0"/>
              </a:defRPr>
            </a:lvl1pPr>
            <a:lvl2pPr marL="742950" indent="-285750">
              <a:defRPr kumimoji="1" b="1">
                <a:solidFill>
                  <a:schemeClr val="tx1"/>
                </a:solidFill>
                <a:latin typeface="Arial" pitchFamily="34" charset="0"/>
              </a:defRPr>
            </a:lvl2pPr>
            <a:lvl3pPr marL="1143000" indent="-228600">
              <a:defRPr kumimoji="1" b="1">
                <a:solidFill>
                  <a:schemeClr val="tx1"/>
                </a:solidFill>
                <a:latin typeface="Arial" pitchFamily="34" charset="0"/>
              </a:defRPr>
            </a:lvl3pPr>
            <a:lvl4pPr marL="1600200" indent="-228600">
              <a:defRPr kumimoji="1" b="1">
                <a:solidFill>
                  <a:schemeClr val="tx1"/>
                </a:solidFill>
                <a:latin typeface="Arial" pitchFamily="34" charset="0"/>
              </a:defRPr>
            </a:lvl4pPr>
            <a:lvl5pPr marL="2057400" indent="-228600">
              <a:defRPr kumimoji="1" b="1">
                <a:solidFill>
                  <a:schemeClr val="tx1"/>
                </a:solidFill>
                <a:latin typeface="Arial" pitchFamily="34" charset="0"/>
              </a:defRPr>
            </a:lvl5pPr>
            <a:lvl6pPr marL="2514600" indent="-228600" algn="ctr" eaLnBrk="0" fontAlgn="base" hangingPunct="0">
              <a:spcBef>
                <a:spcPct val="0"/>
              </a:spcBef>
              <a:spcAft>
                <a:spcPct val="0"/>
              </a:spcAft>
              <a:defRPr kumimoji="1" b="1">
                <a:solidFill>
                  <a:schemeClr val="tx1"/>
                </a:solidFill>
                <a:latin typeface="Arial" pitchFamily="34" charset="0"/>
              </a:defRPr>
            </a:lvl6pPr>
            <a:lvl7pPr marL="2971800" indent="-228600" algn="ctr" eaLnBrk="0" fontAlgn="base" hangingPunct="0">
              <a:spcBef>
                <a:spcPct val="0"/>
              </a:spcBef>
              <a:spcAft>
                <a:spcPct val="0"/>
              </a:spcAft>
              <a:defRPr kumimoji="1" b="1">
                <a:solidFill>
                  <a:schemeClr val="tx1"/>
                </a:solidFill>
                <a:latin typeface="Arial" pitchFamily="34" charset="0"/>
              </a:defRPr>
            </a:lvl7pPr>
            <a:lvl8pPr marL="3429000" indent="-228600" algn="ctr" eaLnBrk="0" fontAlgn="base" hangingPunct="0">
              <a:spcBef>
                <a:spcPct val="0"/>
              </a:spcBef>
              <a:spcAft>
                <a:spcPct val="0"/>
              </a:spcAft>
              <a:defRPr kumimoji="1" b="1">
                <a:solidFill>
                  <a:schemeClr val="tx1"/>
                </a:solidFill>
                <a:latin typeface="Arial" pitchFamily="34" charset="0"/>
              </a:defRPr>
            </a:lvl8pPr>
            <a:lvl9pPr marL="3886200" indent="-228600" algn="ctr" eaLnBrk="0" fontAlgn="base" hangingPunct="0">
              <a:spcBef>
                <a:spcPct val="0"/>
              </a:spcBef>
              <a:spcAft>
                <a:spcPct val="0"/>
              </a:spcAft>
              <a:defRPr kumimoji="1" b="1">
                <a:solidFill>
                  <a:schemeClr val="tx1"/>
                </a:solidFill>
                <a:latin typeface="Arial" pitchFamily="34" charset="0"/>
              </a:defRPr>
            </a:lvl9pPr>
          </a:lstStyle>
          <a:p>
            <a:pPr eaLnBrk="1" hangingPunct="1">
              <a:defRPr/>
            </a:pPr>
            <a:r>
              <a:rPr kumimoji="0" lang="de-DE" sz="1200" b="0">
                <a:solidFill>
                  <a:schemeClr val="bg2">
                    <a:lumMod val="75000"/>
                  </a:schemeClr>
                </a:solidFill>
              </a:rPr>
              <a:t>© </a:t>
            </a:r>
            <a:r>
              <a:rPr kumimoji="0" lang="de-DE" sz="1000" b="0">
                <a:solidFill>
                  <a:schemeClr val="bg2">
                    <a:lumMod val="75000"/>
                  </a:schemeClr>
                </a:solidFill>
              </a:rPr>
              <a:t> Die Unterlagen sind ausschließlich zum persönlichen Gebrauch.</a:t>
            </a:r>
            <a:endParaRPr kumimoji="0" lang="de-DE" sz="2800" b="0">
              <a:solidFill>
                <a:schemeClr val="bg2">
                  <a:lumMod val="75000"/>
                </a:schemeClr>
              </a:solidFill>
              <a:latin typeface="Times New Roman" pitchFamily="18" charset="0"/>
            </a:endParaRPr>
          </a:p>
        </p:txBody>
      </p:sp>
      <p:sp>
        <p:nvSpPr>
          <p:cNvPr id="18" name="Rectangle 142"/>
          <p:cNvSpPr>
            <a:spLocks noChangeArrowheads="1"/>
          </p:cNvSpPr>
          <p:nvPr userDrawn="1"/>
        </p:nvSpPr>
        <p:spPr bwMode="auto">
          <a:xfrm>
            <a:off x="317500" y="6569869"/>
            <a:ext cx="11557000" cy="285816"/>
          </a:xfrm>
          <a:prstGeom prst="rect">
            <a:avLst/>
          </a:prstGeom>
          <a:noFill/>
          <a:ln>
            <a:noFill/>
          </a:ln>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a:defRPr/>
            </a:pPr>
            <a:r>
              <a:rPr kumimoji="1" lang="de-DE" altLang="de-DE" sz="1100" b="0" i="1" u="none" dirty="0">
                <a:solidFill>
                  <a:srgbClr val="5F5F5F"/>
                </a:solidFill>
                <a:latin typeface="Wingdings" pitchFamily="2" charset="2"/>
              </a:rPr>
              <a:t>u</a:t>
            </a:r>
            <a:r>
              <a:rPr kumimoji="1" lang="en-US" altLang="de-DE" sz="1100" b="0" u="none" dirty="0">
                <a:solidFill>
                  <a:srgbClr val="003A53"/>
                </a:solidFill>
              </a:rPr>
              <a:t> </a:t>
            </a:r>
            <a:r>
              <a:rPr kumimoji="1" lang="en-US" altLang="de-DE" sz="1100" b="0" u="none" baseline="0" dirty="0" err="1" smtClean="0">
                <a:solidFill>
                  <a:srgbClr val="3333CC"/>
                </a:solidFill>
              </a:rPr>
              <a:t>Vorname</a:t>
            </a:r>
            <a:r>
              <a:rPr kumimoji="1" lang="en-US" altLang="de-DE" sz="1100" b="0" u="none" baseline="0" dirty="0" smtClean="0">
                <a:solidFill>
                  <a:srgbClr val="3333CC"/>
                </a:solidFill>
              </a:rPr>
              <a:t> </a:t>
            </a:r>
            <a:r>
              <a:rPr kumimoji="1" lang="en-US" altLang="de-DE" sz="1100" b="0" u="none" baseline="0" dirty="0" err="1" smtClean="0">
                <a:solidFill>
                  <a:srgbClr val="3333CC"/>
                </a:solidFill>
              </a:rPr>
              <a:t>Nachname</a:t>
            </a:r>
            <a:r>
              <a:rPr kumimoji="1" lang="de-DE" altLang="de-DE" sz="1100" b="0" i="1" u="none" dirty="0" smtClean="0">
                <a:solidFill>
                  <a:srgbClr val="5F5F5F"/>
                </a:solidFill>
                <a:latin typeface="Wingdings" pitchFamily="2" charset="2"/>
              </a:rPr>
              <a:t>u</a:t>
            </a:r>
            <a:r>
              <a:rPr kumimoji="1" lang="en-US" altLang="de-DE" sz="1100" b="0" u="none" dirty="0" smtClean="0">
                <a:solidFill>
                  <a:srgbClr val="003A53"/>
                </a:solidFill>
              </a:rPr>
              <a:t>  </a:t>
            </a:r>
            <a:r>
              <a:rPr kumimoji="1" lang="de-DE" altLang="de-DE" sz="1100" b="0" u="none" dirty="0" smtClean="0">
                <a:solidFill>
                  <a:srgbClr val="3333CC"/>
                </a:solidFill>
              </a:rPr>
              <a:t>DIN</a:t>
            </a:r>
            <a:r>
              <a:rPr kumimoji="1" lang="de-DE" altLang="de-DE" sz="1100" b="0" u="none" baseline="0" dirty="0" smtClean="0">
                <a:solidFill>
                  <a:srgbClr val="3333CC"/>
                </a:solidFill>
              </a:rPr>
              <a:t> 33430 </a:t>
            </a:r>
            <a:r>
              <a:rPr kumimoji="1" lang="de-DE" altLang="de-DE" sz="1100" b="0" i="1" u="none" dirty="0" smtClean="0">
                <a:solidFill>
                  <a:srgbClr val="5F5F5F"/>
                </a:solidFill>
                <a:latin typeface="Wingdings" pitchFamily="2" charset="2"/>
              </a:rPr>
              <a:t>u</a:t>
            </a:r>
            <a:r>
              <a:rPr kumimoji="1" lang="de-DE" altLang="de-DE" sz="1100" b="0" u="none" dirty="0" smtClean="0">
                <a:solidFill>
                  <a:srgbClr val="003A53"/>
                </a:solidFill>
              </a:rPr>
              <a:t> </a:t>
            </a:r>
            <a:r>
              <a:rPr kumimoji="1" lang="de-DE" altLang="de-DE" sz="1100" b="0" u="none" dirty="0" err="1" smtClean="0">
                <a:solidFill>
                  <a:srgbClr val="3333CC"/>
                </a:solidFill>
              </a:rPr>
              <a:t>Datum</a:t>
            </a:r>
            <a:r>
              <a:rPr kumimoji="1" lang="de-DE" altLang="de-DE" sz="1100" b="0" i="1" u="none" dirty="0" err="1" smtClean="0">
                <a:solidFill>
                  <a:srgbClr val="5F5F5F"/>
                </a:solidFill>
                <a:latin typeface="Wingdings" pitchFamily="2" charset="2"/>
              </a:rPr>
              <a:t>u</a:t>
            </a:r>
            <a:endParaRPr kumimoji="1" lang="en-US" altLang="de-DE" sz="900" b="0" u="none" dirty="0">
              <a:latin typeface="Times New Roman" pitchFamily="18" charset="0"/>
            </a:endParaRPr>
          </a:p>
        </p:txBody>
      </p:sp>
      <p:sp>
        <p:nvSpPr>
          <p:cNvPr id="11" name="Text Box 131"/>
          <p:cNvSpPr txBox="1">
            <a:spLocks noChangeArrowheads="1"/>
          </p:cNvSpPr>
          <p:nvPr userDrawn="1"/>
        </p:nvSpPr>
        <p:spPr bwMode="auto">
          <a:xfrm>
            <a:off x="11128375" y="152400"/>
            <a:ext cx="746125" cy="669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defRPr/>
            </a:pPr>
            <a:r>
              <a:rPr kumimoji="0" lang="de-DE" altLang="de-DE" b="0" dirty="0" err="1" smtClean="0"/>
              <a:t>client</a:t>
            </a:r>
            <a:endParaRPr kumimoji="0" lang="de-DE" altLang="de-DE" b="0" dirty="0" smtClean="0"/>
          </a:p>
          <a:p>
            <a:pPr eaLnBrk="1" hangingPunct="1">
              <a:defRPr/>
            </a:pPr>
            <a:r>
              <a:rPr kumimoji="0" lang="de-DE" altLang="de-DE" b="0" dirty="0" smtClean="0"/>
              <a:t>logo</a:t>
            </a:r>
          </a:p>
        </p:txBody>
      </p:sp>
      <p:grpSp>
        <p:nvGrpSpPr>
          <p:cNvPr id="12" name="Group 53"/>
          <p:cNvGrpSpPr>
            <a:grpSpLocks/>
          </p:cNvGrpSpPr>
          <p:nvPr userDrawn="1"/>
        </p:nvGrpSpPr>
        <p:grpSpPr bwMode="auto">
          <a:xfrm>
            <a:off x="-156507" y="90424"/>
            <a:ext cx="1152525" cy="1052513"/>
            <a:chOff x="185" y="68"/>
            <a:chExt cx="726" cy="663"/>
          </a:xfrm>
        </p:grpSpPr>
        <p:sp>
          <p:nvSpPr>
            <p:cNvPr id="13" name="Rectangle 39"/>
            <p:cNvSpPr>
              <a:spLocks noChangeArrowheads="1"/>
            </p:cNvSpPr>
            <p:nvPr userDrawn="1"/>
          </p:nvSpPr>
          <p:spPr bwMode="ltGray">
            <a:xfrm>
              <a:off x="368" y="136"/>
              <a:ext cx="276" cy="2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defRPr/>
              </a:pPr>
              <a:endParaRPr lang="de-DE" altLang="de-DE" sz="2400" b="0" smtClean="0">
                <a:latin typeface="Tahoma" panose="020B0604030504040204" pitchFamily="34" charset="0"/>
              </a:endParaRPr>
            </a:p>
          </p:txBody>
        </p:sp>
        <p:sp>
          <p:nvSpPr>
            <p:cNvPr id="14" name="Rectangle 40"/>
            <p:cNvSpPr>
              <a:spLocks noChangeArrowheads="1"/>
            </p:cNvSpPr>
            <p:nvPr userDrawn="1"/>
          </p:nvSpPr>
          <p:spPr bwMode="ltGray">
            <a:xfrm>
              <a:off x="609" y="136"/>
              <a:ext cx="207" cy="299"/>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defRPr/>
              </a:pPr>
              <a:endParaRPr lang="de-DE" altLang="de-DE" sz="2400" b="0" smtClean="0">
                <a:latin typeface="Tahoma" panose="020B0604030504040204" pitchFamily="34" charset="0"/>
              </a:endParaRPr>
            </a:p>
          </p:txBody>
        </p:sp>
        <p:sp>
          <p:nvSpPr>
            <p:cNvPr id="20" name="Rectangle 41"/>
            <p:cNvSpPr>
              <a:spLocks noChangeArrowheads="1"/>
            </p:cNvSpPr>
            <p:nvPr userDrawn="1"/>
          </p:nvSpPr>
          <p:spPr bwMode="ltGray">
            <a:xfrm>
              <a:off x="446" y="402"/>
              <a:ext cx="266" cy="2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defRPr/>
              </a:pPr>
              <a:endParaRPr lang="de-DE" altLang="de-DE" sz="2400" b="0" smtClean="0">
                <a:latin typeface="Tahoma" panose="020B0604030504040204" pitchFamily="34" charset="0"/>
              </a:endParaRPr>
            </a:p>
          </p:txBody>
        </p:sp>
        <p:sp>
          <p:nvSpPr>
            <p:cNvPr id="21" name="Rectangle 42"/>
            <p:cNvSpPr>
              <a:spLocks noChangeArrowheads="1"/>
            </p:cNvSpPr>
            <p:nvPr userDrawn="1"/>
          </p:nvSpPr>
          <p:spPr bwMode="ltGray">
            <a:xfrm>
              <a:off x="679" y="402"/>
              <a:ext cx="232" cy="299"/>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defRPr/>
              </a:pPr>
              <a:endParaRPr lang="de-DE" altLang="de-DE" sz="2400" b="0" smtClean="0">
                <a:latin typeface="Tahoma" panose="020B0604030504040204" pitchFamily="34" charset="0"/>
              </a:endParaRPr>
            </a:p>
          </p:txBody>
        </p:sp>
        <p:sp>
          <p:nvSpPr>
            <p:cNvPr id="22" name="Rectangle 43"/>
            <p:cNvSpPr>
              <a:spLocks noChangeArrowheads="1"/>
            </p:cNvSpPr>
            <p:nvPr userDrawn="1"/>
          </p:nvSpPr>
          <p:spPr bwMode="ltGray">
            <a:xfrm>
              <a:off x="185" y="343"/>
              <a:ext cx="353" cy="266"/>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defRPr/>
              </a:pPr>
              <a:endParaRPr lang="de-DE" altLang="de-DE" sz="2400" b="0" smtClean="0">
                <a:latin typeface="Tahoma" panose="020B0604030504040204" pitchFamily="34" charset="0"/>
              </a:endParaRPr>
            </a:p>
          </p:txBody>
        </p:sp>
        <p:sp>
          <p:nvSpPr>
            <p:cNvPr id="23" name="Rectangle 44"/>
            <p:cNvSpPr>
              <a:spLocks noChangeArrowheads="1"/>
            </p:cNvSpPr>
            <p:nvPr userDrawn="1"/>
          </p:nvSpPr>
          <p:spPr bwMode="gray">
            <a:xfrm>
              <a:off x="585" y="68"/>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defRPr/>
              </a:pPr>
              <a:endParaRPr lang="de-DE" altLang="de-DE" sz="2400" b="0" smtClean="0">
                <a:latin typeface="Tahoma" panose="020B0604030504040204" pitchFamily="34" charset="0"/>
              </a:endParaRPr>
            </a:p>
          </p:txBody>
        </p:sp>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Comic Sans MS" pitchFamily="66" charset="0"/>
        </a:defRPr>
      </a:lvl2pPr>
      <a:lvl3pPr algn="ctr" rtl="0" eaLnBrk="0" fontAlgn="base" hangingPunct="0">
        <a:spcBef>
          <a:spcPct val="0"/>
        </a:spcBef>
        <a:spcAft>
          <a:spcPct val="0"/>
        </a:spcAft>
        <a:defRPr sz="3600" b="1">
          <a:solidFill>
            <a:schemeClr val="tx2"/>
          </a:solidFill>
          <a:latin typeface="Comic Sans MS" pitchFamily="66" charset="0"/>
        </a:defRPr>
      </a:lvl3pPr>
      <a:lvl4pPr algn="ctr" rtl="0" eaLnBrk="0" fontAlgn="base" hangingPunct="0">
        <a:spcBef>
          <a:spcPct val="0"/>
        </a:spcBef>
        <a:spcAft>
          <a:spcPct val="0"/>
        </a:spcAft>
        <a:defRPr sz="3600" b="1">
          <a:solidFill>
            <a:schemeClr val="tx2"/>
          </a:solidFill>
          <a:latin typeface="Comic Sans MS" pitchFamily="66" charset="0"/>
        </a:defRPr>
      </a:lvl4pPr>
      <a:lvl5pPr algn="ctr" rtl="0" eaLnBrk="0" fontAlgn="base" hangingPunct="0">
        <a:spcBef>
          <a:spcPct val="0"/>
        </a:spcBef>
        <a:spcAft>
          <a:spcPct val="0"/>
        </a:spcAft>
        <a:defRPr sz="3600" b="1">
          <a:solidFill>
            <a:schemeClr val="tx2"/>
          </a:solidFill>
          <a:latin typeface="Comic Sans MS" pitchFamily="66" charset="0"/>
        </a:defRPr>
      </a:lvl5pPr>
      <a:lvl6pPr marL="457200" algn="ctr" rtl="0" fontAlgn="base">
        <a:spcBef>
          <a:spcPct val="0"/>
        </a:spcBef>
        <a:spcAft>
          <a:spcPct val="0"/>
        </a:spcAft>
        <a:defRPr sz="3600" b="1">
          <a:solidFill>
            <a:schemeClr val="tx2"/>
          </a:solidFill>
          <a:latin typeface="Comic Sans MS" pitchFamily="66" charset="0"/>
        </a:defRPr>
      </a:lvl6pPr>
      <a:lvl7pPr marL="914400" algn="ctr" rtl="0" fontAlgn="base">
        <a:spcBef>
          <a:spcPct val="0"/>
        </a:spcBef>
        <a:spcAft>
          <a:spcPct val="0"/>
        </a:spcAft>
        <a:defRPr sz="3600" b="1">
          <a:solidFill>
            <a:schemeClr val="tx2"/>
          </a:solidFill>
          <a:latin typeface="Comic Sans MS" pitchFamily="66" charset="0"/>
        </a:defRPr>
      </a:lvl7pPr>
      <a:lvl8pPr marL="1371600" algn="ctr" rtl="0" fontAlgn="base">
        <a:spcBef>
          <a:spcPct val="0"/>
        </a:spcBef>
        <a:spcAft>
          <a:spcPct val="0"/>
        </a:spcAft>
        <a:defRPr sz="3600" b="1">
          <a:solidFill>
            <a:schemeClr val="tx2"/>
          </a:solidFill>
          <a:latin typeface="Comic Sans MS" pitchFamily="66" charset="0"/>
        </a:defRPr>
      </a:lvl8pPr>
      <a:lvl9pPr marL="1828800" algn="ctr" rtl="0" fontAlgn="base">
        <a:spcBef>
          <a:spcPct val="0"/>
        </a:spcBef>
        <a:spcAft>
          <a:spcPct val="0"/>
        </a:spcAft>
        <a:defRPr sz="3600" b="1">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40.xml"/><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5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
          <p:cNvSpPr>
            <a:spLocks noChangeArrowheads="1"/>
          </p:cNvSpPr>
          <p:nvPr/>
        </p:nvSpPr>
        <p:spPr bwMode="auto">
          <a:xfrm>
            <a:off x="3524250" y="561722"/>
            <a:ext cx="5113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algn="ctr" eaLnBrk="1" hangingPunct="1"/>
            <a:r>
              <a:rPr lang="de-DE" altLang="de-DE" u="none" dirty="0" smtClean="0">
                <a:solidFill>
                  <a:srgbClr val="3333CC"/>
                </a:solidFill>
              </a:rPr>
              <a:t>Vorname Nachname</a:t>
            </a:r>
            <a:endParaRPr kumimoji="1" lang="de-DE" altLang="de-DE" b="1" u="none" dirty="0">
              <a:solidFill>
                <a:srgbClr val="3333CC"/>
              </a:solidFill>
            </a:endParaRPr>
          </a:p>
        </p:txBody>
      </p:sp>
      <p:pic>
        <p:nvPicPr>
          <p:cNvPr id="16" name="Picture 6"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7" name="Picture 7"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8" name="Rectangle 8"/>
          <p:cNvSpPr/>
          <p:nvPr/>
        </p:nvSpPr>
        <p:spPr bwMode="ltGray">
          <a:xfrm>
            <a:off x="0" y="2590078"/>
            <a:ext cx="8968085" cy="1660332"/>
          </a:xfrm>
          <a:prstGeom prst="rect">
            <a:avLst/>
          </a:prstGeom>
          <a:solidFill>
            <a:srgbClr val="3333CC"/>
          </a:solidFill>
          <a:ln w="12700" cap="flat" cmpd="sng" algn="ctr">
            <a:noFill/>
            <a:prstDash val="solid"/>
          </a:ln>
          <a:effectLst/>
        </p:spPr>
      </p:sp>
      <p:sp>
        <p:nvSpPr>
          <p:cNvPr id="19" name="Rectangle 9"/>
          <p:cNvSpPr/>
          <p:nvPr/>
        </p:nvSpPr>
        <p:spPr>
          <a:xfrm>
            <a:off x="9111715" y="2590078"/>
            <a:ext cx="3077109" cy="1660332"/>
          </a:xfrm>
          <a:prstGeom prst="rect">
            <a:avLst/>
          </a:prstGeom>
          <a:solidFill>
            <a:srgbClr val="F09415"/>
          </a:solidFill>
          <a:ln w="12700" cap="flat" cmpd="sng" algn="ctr">
            <a:noFill/>
            <a:prstDash val="solid"/>
          </a:ln>
          <a:effectLst/>
        </p:spPr>
      </p:sp>
      <p:sp>
        <p:nvSpPr>
          <p:cNvPr id="20" name="Title 1"/>
          <p:cNvSpPr txBox="1">
            <a:spLocks/>
          </p:cNvSpPr>
          <p:nvPr/>
        </p:nvSpPr>
        <p:spPr>
          <a:xfrm>
            <a:off x="680322" y="2478068"/>
            <a:ext cx="8144134" cy="137307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de-DE" sz="4800" b="0" dirty="0" smtClean="0">
                <a:solidFill>
                  <a:sysClr val="window" lastClr="FFFFFF"/>
                </a:solidFill>
                <a:latin typeface="+mn-lt"/>
              </a:rPr>
              <a:t>DIN 33430 - Einführung</a:t>
            </a:r>
            <a:endParaRPr kumimoji="0" lang="en-US" sz="4800" b="0" i="0" u="none" strike="noStrike" kern="1200" cap="none" spc="0" normalizeH="0" baseline="0" noProof="0" dirty="0">
              <a:ln>
                <a:noFill/>
              </a:ln>
              <a:solidFill>
                <a:sysClr val="window" lastClr="FFFFFF"/>
              </a:solidFill>
              <a:effectLst/>
              <a:uLnTx/>
              <a:uFillTx/>
              <a:latin typeface="+mn-lt"/>
              <a:ea typeface="+mj-ea"/>
              <a:cs typeface="+mj-cs"/>
            </a:endParaRPr>
          </a:p>
        </p:txBody>
      </p:sp>
      <p:sp>
        <p:nvSpPr>
          <p:cNvPr id="21" name="Subtitle 2"/>
          <p:cNvSpPr txBox="1">
            <a:spLocks/>
          </p:cNvSpPr>
          <p:nvPr/>
        </p:nvSpPr>
        <p:spPr>
          <a:xfrm>
            <a:off x="680322" y="4394039"/>
            <a:ext cx="8144134" cy="1117687"/>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000" b="0" i="0" u="none" strike="noStrike" kern="1200" cap="none" spc="0" normalizeH="0" baseline="0" noProof="0" smtClean="0">
                <a:ln>
                  <a:noFill/>
                </a:ln>
                <a:solidFill>
                  <a:sysClr val="window" lastClr="FFFFFF"/>
                </a:solidFill>
                <a:effectLst/>
                <a:uLnTx/>
                <a:uFillTx/>
                <a:latin typeface="Trebuchet MS" panose="020B0603020202020204"/>
                <a:ea typeface="+mn-ea"/>
                <a:cs typeface="+mn-cs"/>
              </a:rPr>
              <a:t>Formatvorlage des Untertitelmasters durch Klicken bearbeiten</a:t>
            </a:r>
            <a:endParaRPr kumimoji="0" lang="en-US" sz="2000" b="0" i="0" u="none" strike="noStrike" kern="1200" cap="none" spc="0" normalizeH="0" baseline="0" noProof="0" dirty="0">
              <a:ln>
                <a:noFill/>
              </a:ln>
              <a:solidFill>
                <a:sysClr val="window" lastClr="FFFFFF"/>
              </a:solidFill>
              <a:effectLst/>
              <a:uLnTx/>
              <a:uFillTx/>
              <a:latin typeface="Trebuchet MS" panose="020B0603020202020204"/>
              <a:ea typeface="+mn-ea"/>
              <a:cs typeface="+mn-cs"/>
            </a:endParaRPr>
          </a:p>
        </p:txBody>
      </p:sp>
      <p:sp>
        <p:nvSpPr>
          <p:cNvPr id="22" name="Date Placeholder 3"/>
          <p:cNvSpPr txBox="1">
            <a:spLocks/>
          </p:cNvSpPr>
          <p:nvPr/>
        </p:nvSpPr>
        <p:spPr>
          <a:xfrm>
            <a:off x="7550981" y="5936187"/>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8ABE3C1-DBE1-495D-B57B-2849774B866A}" type="datetimeFigureOut">
              <a:rPr kumimoji="0" lang="en-US" b="0" smtClean="0">
                <a:solidFill>
                  <a:prstClr val="white">
                    <a:tint val="75000"/>
                  </a:prstClr>
                </a:solidFill>
                <a:latin typeface="Trebuchet MS" panose="020B0603020202020204"/>
              </a:rPr>
              <a:pPr fontAlgn="auto">
                <a:spcBef>
                  <a:spcPts val="0"/>
                </a:spcBef>
                <a:spcAft>
                  <a:spcPts val="0"/>
                </a:spcAft>
              </a:pPr>
              <a:t>6/16/2024</a:t>
            </a:fld>
            <a:endParaRPr kumimoji="0" lang="en-US" b="0" dirty="0">
              <a:solidFill>
                <a:prstClr val="white">
                  <a:tint val="75000"/>
                </a:prstClr>
              </a:solidFill>
              <a:latin typeface="Trebuchet MS" panose="020B0603020202020204"/>
            </a:endParaRPr>
          </a:p>
        </p:txBody>
      </p:sp>
      <p:sp>
        <p:nvSpPr>
          <p:cNvPr id="23" name="Slide Number Placeholder 5"/>
          <p:cNvSpPr txBox="1">
            <a:spLocks/>
          </p:cNvSpPr>
          <p:nvPr/>
        </p:nvSpPr>
        <p:spPr>
          <a:xfrm>
            <a:off x="9255346" y="2750337"/>
            <a:ext cx="2933478" cy="1356442"/>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kumimoji="0" lang="en-US" sz="4800" b="0" dirty="0" smtClean="0">
                <a:solidFill>
                  <a:prstClr val="white">
                    <a:tint val="75000"/>
                  </a:prstClr>
                </a:solidFill>
              </a:rPr>
              <a:t>Stand </a:t>
            </a:r>
            <a:r>
              <a:rPr kumimoji="0" lang="en-US" sz="4800" b="0" dirty="0" err="1" smtClean="0">
                <a:solidFill>
                  <a:prstClr val="white">
                    <a:tint val="75000"/>
                  </a:prstClr>
                </a:solidFill>
              </a:rPr>
              <a:t>Juni</a:t>
            </a:r>
            <a:r>
              <a:rPr kumimoji="0" lang="en-US" sz="4800" b="0" dirty="0" smtClean="0">
                <a:solidFill>
                  <a:prstClr val="white">
                    <a:tint val="75000"/>
                  </a:prstClr>
                </a:solidFill>
              </a:rPr>
              <a:t> 2024</a:t>
            </a:r>
            <a:endParaRPr kumimoji="0" lang="en-US" sz="4800" b="0" dirty="0">
              <a:solidFill>
                <a:prstClr val="white">
                  <a:tint val="75000"/>
                </a:prstClr>
              </a:solidFill>
            </a:endParaRPr>
          </a:p>
        </p:txBody>
      </p:sp>
    </p:spTree>
    <p:custDataLst>
      <p:tags r:id="rId1"/>
    </p:custDataLst>
    <p:extLst>
      <p:ext uri="{BB962C8B-B14F-4D97-AF65-F5344CB8AC3E}">
        <p14:creationId xmlns:p14="http://schemas.microsoft.com/office/powerpoint/2010/main" val="229278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Text Box 2"/>
          <p:cNvSpPr txBox="1">
            <a:spLocks noChangeArrowheads="1"/>
          </p:cNvSpPr>
          <p:nvPr/>
        </p:nvSpPr>
        <p:spPr bwMode="auto">
          <a:xfrm>
            <a:off x="1440000" y="576000"/>
            <a:ext cx="6350000" cy="400110"/>
          </a:xfrm>
          <a:prstGeom prst="rect">
            <a:avLst/>
          </a:prstGeom>
          <a:noFill/>
          <a:ln w="9525">
            <a:noFill/>
            <a:miter lim="800000"/>
            <a:headEnd/>
            <a:tailEnd/>
          </a:ln>
          <a:effectLst/>
        </p:spPr>
        <p:txBody>
          <a:bodyPr>
            <a:spAutoFit/>
          </a:bodyPr>
          <a:lstStyle/>
          <a:p>
            <a:pPr eaLnBrk="1" hangingPunct="1">
              <a:defRPr/>
            </a:pPr>
            <a:r>
              <a:rPr kumimoji="0" lang="de-DE" sz="2000" i="1">
                <a:solidFill>
                  <a:schemeClr val="accent2"/>
                </a:solidFill>
              </a:rPr>
              <a:t>DIN 33430 – kurze Historie</a:t>
            </a:r>
            <a:endParaRPr kumimoji="0" lang="de-DE" sz="2400" b="0">
              <a:solidFill>
                <a:srgbClr val="000066"/>
              </a:solidFill>
            </a:endParaRPr>
          </a:p>
        </p:txBody>
      </p:sp>
      <p:sp>
        <p:nvSpPr>
          <p:cNvPr id="12" name="Rectangle 16"/>
          <p:cNvSpPr>
            <a:spLocks noChangeArrowheads="1"/>
          </p:cNvSpPr>
          <p:nvPr/>
        </p:nvSpPr>
        <p:spPr bwMode="auto">
          <a:xfrm>
            <a:off x="1440000" y="1260000"/>
            <a:ext cx="9561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800100" indent="-228600">
              <a:defRPr kumimoji="1" b="1">
                <a:solidFill>
                  <a:schemeClr val="tx1"/>
                </a:solidFill>
                <a:latin typeface="Arial" panose="020B0604020202020204" pitchFamily="34" charset="0"/>
              </a:defRPr>
            </a:lvl3pPr>
            <a:lvl4pPr marL="85725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dirty="0">
                <a:solidFill>
                  <a:srgbClr val="3333CC"/>
                </a:solidFill>
                <a:cs typeface="Arial" panose="020B0604020202020204" pitchFamily="34" charset="0"/>
              </a:rPr>
              <a:t>DIN 33430 - erste Fassung</a:t>
            </a:r>
          </a:p>
          <a:p>
            <a:pPr lvl="3" eaLnBrk="1" hangingPunct="1">
              <a:buClr>
                <a:srgbClr val="808080"/>
              </a:buClr>
              <a:buSzPct val="150000"/>
              <a:buFont typeface="Wingdings" panose="05000000000000000000" pitchFamily="2" charset="2"/>
              <a:buChar char="§"/>
            </a:pPr>
            <a:r>
              <a:rPr lang="de-DE" altLang="de-DE" sz="1600" b="0" dirty="0">
                <a:solidFill>
                  <a:srgbClr val="3333CC"/>
                </a:solidFill>
                <a:cs typeface="Arial" panose="020B0604020202020204" pitchFamily="34" charset="0"/>
              </a:rPr>
              <a:t>1995: Antragsstellung</a:t>
            </a:r>
          </a:p>
          <a:p>
            <a:pPr lvl="3" eaLnBrk="1" hangingPunct="1">
              <a:buClr>
                <a:srgbClr val="808080"/>
              </a:buClr>
              <a:buSzPct val="150000"/>
              <a:buFont typeface="Wingdings" panose="05000000000000000000" pitchFamily="2" charset="2"/>
              <a:buChar char="§"/>
            </a:pPr>
            <a:r>
              <a:rPr lang="de-DE" altLang="de-DE" sz="1600" b="0" dirty="0">
                <a:solidFill>
                  <a:srgbClr val="3333CC"/>
                </a:solidFill>
                <a:cs typeface="Arial" panose="020B0604020202020204" pitchFamily="34" charset="0"/>
              </a:rPr>
              <a:t>1997: Beginn Kommissionsarbeit  </a:t>
            </a:r>
          </a:p>
          <a:p>
            <a:pPr lvl="3" eaLnBrk="1" hangingPunct="1">
              <a:buClr>
                <a:srgbClr val="808080"/>
              </a:buClr>
              <a:buSzPct val="150000"/>
              <a:buFont typeface="Wingdings" panose="05000000000000000000" pitchFamily="2" charset="2"/>
              <a:buChar char="§"/>
            </a:pPr>
            <a:r>
              <a:rPr lang="de-DE" altLang="de-DE" sz="1600" b="0" dirty="0">
                <a:solidFill>
                  <a:srgbClr val="3333CC"/>
                </a:solidFill>
                <a:cs typeface="Arial" panose="020B0604020202020204" pitchFamily="34" charset="0"/>
              </a:rPr>
              <a:t>2000: „Gelbdruck“ (Entwurf) </a:t>
            </a:r>
          </a:p>
          <a:p>
            <a:pPr lvl="3" eaLnBrk="1" hangingPunct="1">
              <a:buClr>
                <a:srgbClr val="808080"/>
              </a:buClr>
              <a:buSzPct val="150000"/>
              <a:buFont typeface="Wingdings" panose="05000000000000000000" pitchFamily="2" charset="2"/>
              <a:buChar char="§"/>
            </a:pPr>
            <a:r>
              <a:rPr lang="de-DE" altLang="de-DE" sz="1600" b="0" dirty="0">
                <a:solidFill>
                  <a:srgbClr val="3333CC"/>
                </a:solidFill>
                <a:cs typeface="Arial" panose="020B0604020202020204" pitchFamily="34" charset="0"/>
              </a:rPr>
              <a:t>2002: Publikation  </a:t>
            </a:r>
          </a:p>
          <a:p>
            <a:pPr lvl="3" eaLnBrk="1" hangingPunct="1">
              <a:buClr>
                <a:srgbClr val="808080"/>
              </a:buClr>
              <a:buSzPct val="150000"/>
              <a:buFont typeface="Wingdings" panose="05000000000000000000" pitchFamily="2" charset="2"/>
              <a:buChar char="§"/>
            </a:pPr>
            <a:endParaRPr lang="de-DE" altLang="de-DE" sz="1600" b="0" dirty="0">
              <a:solidFill>
                <a:srgbClr val="3333CC"/>
              </a:solidFill>
              <a:cs typeface="Arial" panose="020B0604020202020204" pitchFamily="34" charset="0"/>
            </a:endParaRPr>
          </a:p>
          <a:p>
            <a:pPr lvl="3" eaLnBrk="1" hangingPunct="1">
              <a:buClr>
                <a:srgbClr val="808080"/>
              </a:buClr>
              <a:buSzPct val="150000"/>
              <a:buFont typeface="Wingdings" panose="05000000000000000000" pitchFamily="2" charset="2"/>
              <a:buChar char="§"/>
            </a:pPr>
            <a:endParaRPr lang="de-DE" altLang="de-DE" sz="1600" b="0" dirty="0">
              <a:solidFill>
                <a:srgbClr val="3333CC"/>
              </a:solidFill>
              <a:cs typeface="Arial" panose="020B0604020202020204" pitchFamily="34" charset="0"/>
            </a:endParaRP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dirty="0">
                <a:solidFill>
                  <a:srgbClr val="3333CC"/>
                </a:solidFill>
                <a:cs typeface="Arial" panose="020B0604020202020204" pitchFamily="34" charset="0"/>
              </a:rPr>
              <a:t>2011: ISO-Norm 10667 (Assessment Service </a:t>
            </a:r>
            <a:r>
              <a:rPr lang="de-DE" altLang="de-DE" sz="1600" b="0" dirty="0" err="1">
                <a:solidFill>
                  <a:srgbClr val="3333CC"/>
                </a:solidFill>
                <a:cs typeface="Arial" panose="020B0604020202020204" pitchFamily="34" charset="0"/>
              </a:rPr>
              <a:t>Delivery</a:t>
            </a:r>
            <a:r>
              <a:rPr lang="de-DE" altLang="de-DE" sz="1600" b="0" dirty="0">
                <a:solidFill>
                  <a:srgbClr val="3333CC"/>
                </a:solidFill>
                <a:cs typeface="Arial" panose="020B0604020202020204" pitchFamily="34" charset="0"/>
              </a:rPr>
              <a:t>: </a:t>
            </a:r>
            <a:r>
              <a:rPr lang="de-DE" altLang="de-DE" sz="1600" b="0" dirty="0" err="1">
                <a:solidFill>
                  <a:srgbClr val="3333CC"/>
                </a:solidFill>
                <a:cs typeface="Arial" panose="020B0604020202020204" pitchFamily="34" charset="0"/>
              </a:rPr>
              <a:t>Procedures</a:t>
            </a:r>
            <a:r>
              <a:rPr lang="de-DE" altLang="de-DE" sz="1600" b="0" dirty="0">
                <a:solidFill>
                  <a:srgbClr val="3333CC"/>
                </a:solidFill>
                <a:cs typeface="Arial" panose="020B0604020202020204" pitchFamily="34" charset="0"/>
              </a:rPr>
              <a:t> </a:t>
            </a:r>
            <a:r>
              <a:rPr lang="de-DE" altLang="de-DE" sz="1600" b="0" dirty="0" err="1">
                <a:solidFill>
                  <a:srgbClr val="3333CC"/>
                </a:solidFill>
                <a:cs typeface="Arial" panose="020B0604020202020204" pitchFamily="34" charset="0"/>
              </a:rPr>
              <a:t>and</a:t>
            </a:r>
            <a:r>
              <a:rPr lang="de-DE" altLang="de-DE" sz="1600" b="0" dirty="0">
                <a:solidFill>
                  <a:srgbClr val="3333CC"/>
                </a:solidFill>
                <a:cs typeface="Arial" panose="020B0604020202020204" pitchFamily="34" charset="0"/>
              </a:rPr>
              <a:t> </a:t>
            </a:r>
            <a:r>
              <a:rPr lang="de-DE" altLang="de-DE" sz="1600" b="0" dirty="0" err="1">
                <a:solidFill>
                  <a:srgbClr val="3333CC"/>
                </a:solidFill>
                <a:cs typeface="Arial" panose="020B0604020202020204" pitchFamily="34" charset="0"/>
              </a:rPr>
              <a:t>methods</a:t>
            </a:r>
            <a:r>
              <a:rPr lang="de-DE" altLang="de-DE" sz="1600" b="0" dirty="0">
                <a:solidFill>
                  <a:srgbClr val="3333CC"/>
                </a:solidFill>
                <a:cs typeface="Arial" panose="020B0604020202020204" pitchFamily="34" charset="0"/>
              </a:rPr>
              <a:t> </a:t>
            </a:r>
            <a:r>
              <a:rPr lang="de-DE" altLang="de-DE" sz="1600" b="0" dirty="0" err="1">
                <a:solidFill>
                  <a:srgbClr val="3333CC"/>
                </a:solidFill>
                <a:cs typeface="Arial" panose="020B0604020202020204" pitchFamily="34" charset="0"/>
              </a:rPr>
              <a:t>to</a:t>
            </a:r>
            <a:r>
              <a:rPr lang="de-DE" altLang="de-DE" sz="1600" b="0" dirty="0">
                <a:solidFill>
                  <a:srgbClr val="3333CC"/>
                </a:solidFill>
                <a:cs typeface="Arial" panose="020B0604020202020204" pitchFamily="34" charset="0"/>
              </a:rPr>
              <a:t> </a:t>
            </a:r>
            <a:r>
              <a:rPr lang="de-DE" altLang="de-DE" sz="1600" b="0" dirty="0" err="1">
                <a:solidFill>
                  <a:srgbClr val="3333CC"/>
                </a:solidFill>
                <a:cs typeface="Arial" panose="020B0604020202020204" pitchFamily="34" charset="0"/>
              </a:rPr>
              <a:t>assess</a:t>
            </a:r>
            <a:r>
              <a:rPr lang="de-DE" altLang="de-DE" sz="1600" b="0" dirty="0">
                <a:solidFill>
                  <a:srgbClr val="3333CC"/>
                </a:solidFill>
                <a:cs typeface="Arial" panose="020B0604020202020204" pitchFamily="34" charset="0"/>
              </a:rPr>
              <a:t> </a:t>
            </a:r>
            <a:r>
              <a:rPr lang="de-DE" altLang="de-DE" sz="1600" b="0" dirty="0" err="1">
                <a:solidFill>
                  <a:srgbClr val="3333CC"/>
                </a:solidFill>
                <a:cs typeface="Arial" panose="020B0604020202020204" pitchFamily="34" charset="0"/>
              </a:rPr>
              <a:t>people</a:t>
            </a:r>
            <a:r>
              <a:rPr lang="de-DE" altLang="de-DE" sz="1600" b="0" dirty="0">
                <a:solidFill>
                  <a:srgbClr val="3333CC"/>
                </a:solidFill>
                <a:cs typeface="Arial" panose="020B0604020202020204" pitchFamily="34" charset="0"/>
              </a:rPr>
              <a:t> in </a:t>
            </a:r>
            <a:r>
              <a:rPr lang="de-DE" altLang="de-DE" sz="1600" b="0" dirty="0" err="1">
                <a:solidFill>
                  <a:srgbClr val="3333CC"/>
                </a:solidFill>
                <a:cs typeface="Arial" panose="020B0604020202020204" pitchFamily="34" charset="0"/>
              </a:rPr>
              <a:t>work</a:t>
            </a:r>
            <a:r>
              <a:rPr lang="de-DE" altLang="de-DE" sz="1600" b="0" dirty="0">
                <a:solidFill>
                  <a:srgbClr val="3333CC"/>
                </a:solidFill>
                <a:cs typeface="Arial" panose="020B0604020202020204" pitchFamily="34" charset="0"/>
              </a:rPr>
              <a:t> </a:t>
            </a:r>
            <a:r>
              <a:rPr lang="de-DE" altLang="de-DE" sz="1600" b="0" dirty="0" err="1">
                <a:solidFill>
                  <a:srgbClr val="3333CC"/>
                </a:solidFill>
                <a:cs typeface="Arial" panose="020B0604020202020204" pitchFamily="34" charset="0"/>
              </a:rPr>
              <a:t>and</a:t>
            </a:r>
            <a:r>
              <a:rPr lang="de-DE" altLang="de-DE" sz="1600" b="0" dirty="0">
                <a:solidFill>
                  <a:srgbClr val="3333CC"/>
                </a:solidFill>
                <a:cs typeface="Arial" panose="020B0604020202020204" pitchFamily="34" charset="0"/>
              </a:rPr>
              <a:t> </a:t>
            </a:r>
            <a:r>
              <a:rPr lang="de-DE" altLang="de-DE" sz="1600" b="0" dirty="0" err="1">
                <a:solidFill>
                  <a:srgbClr val="3333CC"/>
                </a:solidFill>
                <a:cs typeface="Arial" panose="020B0604020202020204" pitchFamily="34" charset="0"/>
              </a:rPr>
              <a:t>organizational</a:t>
            </a:r>
            <a:r>
              <a:rPr lang="de-DE" altLang="de-DE" sz="1600" b="0" dirty="0">
                <a:solidFill>
                  <a:srgbClr val="3333CC"/>
                </a:solidFill>
                <a:cs typeface="Arial" panose="020B0604020202020204" pitchFamily="34" charset="0"/>
              </a:rPr>
              <a:t> </a:t>
            </a:r>
            <a:r>
              <a:rPr lang="de-DE" altLang="de-DE" sz="1600" b="0" dirty="0" err="1">
                <a:solidFill>
                  <a:srgbClr val="3333CC"/>
                </a:solidFill>
                <a:cs typeface="Arial" panose="020B0604020202020204" pitchFamily="34" charset="0"/>
              </a:rPr>
              <a:t>settings</a:t>
            </a:r>
            <a:r>
              <a:rPr lang="de-DE" altLang="de-DE" sz="1600" b="0" dirty="0">
                <a:solidFill>
                  <a:srgbClr val="3333CC"/>
                </a:solidFill>
                <a:cs typeface="Arial" panose="020B0604020202020204" pitchFamily="34" charset="0"/>
              </a:rPr>
              <a:t>) </a:t>
            </a:r>
            <a:endParaRPr lang="de-DE" altLang="de-DE" sz="1600" b="0" dirty="0" smtClean="0">
              <a:solidFill>
                <a:srgbClr val="3333CC"/>
              </a:solidFill>
              <a:cs typeface="Arial" panose="020B0604020202020204" pitchFamily="34" charset="0"/>
            </a:endParaRP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dirty="0" smtClean="0">
                <a:solidFill>
                  <a:srgbClr val="3333CC"/>
                </a:solidFill>
                <a:cs typeface="Arial" panose="020B0604020202020204" pitchFamily="34" charset="0"/>
              </a:rPr>
              <a:t>DIN </a:t>
            </a:r>
            <a:r>
              <a:rPr lang="de-DE" altLang="de-DE" sz="1600" b="0" dirty="0">
                <a:solidFill>
                  <a:srgbClr val="3333CC"/>
                </a:solidFill>
                <a:cs typeface="Arial" panose="020B0604020202020204" pitchFamily="34" charset="0"/>
              </a:rPr>
              <a:t>33430 - zweite Fassung</a:t>
            </a:r>
          </a:p>
          <a:p>
            <a:pPr lvl="2" eaLnBrk="1" hangingPunct="1">
              <a:buClr>
                <a:srgbClr val="808080"/>
              </a:buClr>
              <a:buSzPct val="150000"/>
              <a:buFont typeface="Wingdings" panose="05000000000000000000" pitchFamily="2" charset="2"/>
              <a:buChar char="§"/>
            </a:pPr>
            <a:r>
              <a:rPr lang="de-DE" altLang="de-DE" sz="1600" b="0" dirty="0">
                <a:solidFill>
                  <a:srgbClr val="3333CC"/>
                </a:solidFill>
                <a:cs typeface="Arial" panose="020B0604020202020204" pitchFamily="34" charset="0"/>
              </a:rPr>
              <a:t>2010: Beginn Kommissionsarbeit</a:t>
            </a:r>
          </a:p>
          <a:p>
            <a:pPr lvl="2" eaLnBrk="1" hangingPunct="1">
              <a:buClr>
                <a:srgbClr val="808080"/>
              </a:buClr>
              <a:buSzPct val="150000"/>
              <a:buFont typeface="Wingdings" panose="05000000000000000000" pitchFamily="2" charset="2"/>
              <a:buChar char="§"/>
            </a:pPr>
            <a:r>
              <a:rPr lang="de-DE" altLang="de-DE" sz="1600" b="0" dirty="0">
                <a:solidFill>
                  <a:srgbClr val="3333CC"/>
                </a:solidFill>
                <a:cs typeface="Arial" panose="020B0604020202020204" pitchFamily="34" charset="0"/>
              </a:rPr>
              <a:t>2014: „Gelbdruck“ (Entwurf) </a:t>
            </a:r>
          </a:p>
          <a:p>
            <a:pPr lvl="2" eaLnBrk="1" hangingPunct="1">
              <a:buClr>
                <a:srgbClr val="808080"/>
              </a:buClr>
              <a:buSzPct val="150000"/>
              <a:buFont typeface="Wingdings" panose="05000000000000000000" pitchFamily="2" charset="2"/>
              <a:buChar char="§"/>
            </a:pPr>
            <a:r>
              <a:rPr lang="de-DE" altLang="de-DE" sz="1600" b="0" dirty="0">
                <a:solidFill>
                  <a:srgbClr val="3333CC"/>
                </a:solidFill>
                <a:cs typeface="Arial" panose="020B0604020202020204" pitchFamily="34" charset="0"/>
              </a:rPr>
              <a:t>2016 (Juli): </a:t>
            </a:r>
            <a:r>
              <a:rPr lang="de-DE" altLang="de-DE" sz="1600" b="0" dirty="0" smtClean="0">
                <a:solidFill>
                  <a:srgbClr val="3333CC"/>
                </a:solidFill>
                <a:cs typeface="Arial" panose="020B0604020202020204" pitchFamily="34" charset="0"/>
              </a:rPr>
              <a:t>Publikation</a:t>
            </a:r>
          </a:p>
          <a:p>
            <a:pPr lvl="2" eaLnBrk="1" hangingPunct="1">
              <a:buClr>
                <a:srgbClr val="808080"/>
              </a:buClr>
              <a:buSzPct val="150000"/>
              <a:buFont typeface="Wingdings" panose="05000000000000000000" pitchFamily="2" charset="2"/>
              <a:buChar char="§"/>
            </a:pPr>
            <a:endParaRPr lang="de-DE" altLang="de-DE" sz="1600" b="0" dirty="0">
              <a:solidFill>
                <a:srgbClr val="3333CC"/>
              </a:solidFill>
              <a:cs typeface="Arial" panose="020B0604020202020204" pitchFamily="34" charset="0"/>
            </a:endParaRPr>
          </a:p>
          <a:p>
            <a:pPr eaLnBrk="1" hangingPunct="1">
              <a:buClr>
                <a:srgbClr val="808080"/>
              </a:buClr>
              <a:buSzPct val="150000"/>
              <a:buFont typeface="Wingdings" panose="05000000000000000000" pitchFamily="2" charset="2"/>
              <a:buChar char="§"/>
            </a:pPr>
            <a:r>
              <a:rPr lang="de-DE" altLang="de-DE" sz="1600" b="0" dirty="0" smtClean="0">
                <a:solidFill>
                  <a:srgbClr val="3333CC"/>
                </a:solidFill>
                <a:cs typeface="Arial" panose="020B0604020202020204" pitchFamily="34" charset="0"/>
              </a:rPr>
              <a:t>2020</a:t>
            </a:r>
            <a:r>
              <a:rPr lang="de-DE" altLang="de-DE" sz="1600" b="0" dirty="0">
                <a:solidFill>
                  <a:srgbClr val="3333CC"/>
                </a:solidFill>
                <a:cs typeface="Arial" panose="020B0604020202020204" pitchFamily="34" charset="0"/>
              </a:rPr>
              <a:t>:  ISO-Norm 10667 – zweite Fassung </a:t>
            </a:r>
          </a:p>
          <a:p>
            <a:pPr lvl="2" eaLnBrk="1" hangingPunct="1">
              <a:buClr>
                <a:srgbClr val="808080"/>
              </a:buClr>
              <a:buSzPct val="150000"/>
              <a:buFont typeface="Wingdings" panose="05000000000000000000" pitchFamily="2" charset="2"/>
              <a:buChar char="§"/>
            </a:pPr>
            <a:endParaRPr lang="de-DE" altLang="de-DE" sz="1600" b="0" dirty="0">
              <a:solidFill>
                <a:srgbClr val="3333CC"/>
              </a:solidFill>
              <a:cs typeface="Arial" panose="020B0604020202020204" pitchFamily="34" charset="0"/>
            </a:endParaRPr>
          </a:p>
        </p:txBody>
      </p:sp>
      <p:sp>
        <p:nvSpPr>
          <p:cNvPr id="5" name="Rechteck 4">
            <a:extLst>
              <a:ext uri="{FF2B5EF4-FFF2-40B4-BE49-F238E27FC236}">
                <a16:creationId xmlns:a16="http://schemas.microsoft.com/office/drawing/2014/main" id="{0D9C6DA5-CDE7-4551-B846-EB443E0AC5DD}"/>
              </a:ext>
            </a:extLst>
          </p:cNvPr>
          <p:cNvSpPr>
            <a:spLocks noChangeArrowheads="1"/>
          </p:cNvSpPr>
          <p:nvPr/>
        </p:nvSpPr>
        <p:spPr bwMode="auto">
          <a:xfrm>
            <a:off x="0" y="6211887"/>
            <a:ext cx="956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Kersting, M. (2018). Qualitätssicherung und -optimierung in der Eignungsdiagnostik. In Diagnostik- und Testkuratorium (Hrsg.), </a:t>
            </a:r>
            <a:r>
              <a:rPr lang="de-DE" altLang="de-DE" sz="1200" b="0" i="1" dirty="0">
                <a:ea typeface="Arial Unicode MS" pitchFamily="34" charset="-128"/>
              </a:rPr>
              <a:t>Personalauswahl kompetent gestalten: Grundlagen und Praxis der Eignungsdiagnostik nach DIN 33430</a:t>
            </a:r>
            <a:r>
              <a:rPr lang="de-DE" altLang="de-DE" sz="1200" b="0" dirty="0">
                <a:ea typeface="Arial Unicode MS" pitchFamily="34" charset="-128"/>
              </a:rPr>
              <a:t> (S. 2-20). Berlin: Springer. (DOI 10.1007/978-3-662-53772-5)</a:t>
            </a:r>
            <a:endParaRPr lang="de-DE" altLang="de-DE" sz="1200" b="0" dirty="0">
              <a:cs typeface="Times New Roman" panose="02020603050405020304" pitchFamily="18" charset="0"/>
            </a:endParaRPr>
          </a:p>
        </p:txBody>
      </p:sp>
      <p:sp>
        <p:nvSpPr>
          <p:cNvPr id="6" name="Rectangle 1"/>
          <p:cNvSpPr>
            <a:spLocks noChangeArrowheads="1"/>
          </p:cNvSpPr>
          <p:nvPr/>
        </p:nvSpPr>
        <p:spPr bwMode="auto">
          <a:xfrm>
            <a:off x="6025064" y="4476631"/>
            <a:ext cx="5700771" cy="1231106"/>
          </a:xfrm>
          <a:prstGeom prst="rect">
            <a:avLst/>
          </a:prstGeom>
          <a:solidFill>
            <a:schemeClr val="accent2">
              <a:lumMod val="20000"/>
              <a:lumOff val="80000"/>
            </a:schemeClr>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smtClean="0">
                <a:ln>
                  <a:noFill/>
                </a:ln>
                <a:solidFill>
                  <a:srgbClr val="000000"/>
                </a:solidFill>
                <a:effectLst/>
                <a:latin typeface="+mn-lt"/>
              </a:rPr>
              <a:t>2020: DIN SPEC 91426:2020-12</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600" b="0" i="0" u="none" strike="noStrike" cap="none" normalizeH="0" baseline="0" dirty="0" smtClean="0">
                <a:ln>
                  <a:noFill/>
                </a:ln>
                <a:solidFill>
                  <a:srgbClr val="000000"/>
                </a:solidFill>
                <a:effectLst/>
                <a:latin typeface="+mn-lt"/>
              </a:rPr>
              <a:t>Qualitätsanforderungen für video-gestützte Methoden der Personalauswahl (VMP)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600" b="0" dirty="0" smtClean="0">
                <a:solidFill>
                  <a:srgbClr val="000000"/>
                </a:solidFill>
                <a:latin typeface="+mn-lt"/>
              </a:rPr>
              <a:t>Kostenloser </a:t>
            </a:r>
            <a:r>
              <a:rPr kumimoji="0" lang="de-DE" altLang="de-DE" sz="1600" b="0" dirty="0">
                <a:solidFill>
                  <a:srgbClr val="000000"/>
                </a:solidFill>
                <a:latin typeface="+mn-lt"/>
              </a:rPr>
              <a:t>Download: </a:t>
            </a:r>
            <a:r>
              <a:rPr kumimoji="0" lang="de-DE" altLang="de-DE" sz="1600" b="0" dirty="0" smtClean="0">
                <a:solidFill>
                  <a:srgbClr val="000000"/>
                </a:solidFill>
                <a:latin typeface="+mn-lt"/>
              </a:rPr>
              <a:t>https</a:t>
            </a:r>
            <a:r>
              <a:rPr kumimoji="0" lang="de-DE" altLang="de-DE" sz="1600" b="0" dirty="0">
                <a:solidFill>
                  <a:srgbClr val="000000"/>
                </a:solidFill>
                <a:latin typeface="+mn-lt"/>
              </a:rPr>
              <a:t>://</a:t>
            </a:r>
            <a:r>
              <a:rPr kumimoji="0" lang="de-DE" altLang="de-DE" sz="1600" b="0" dirty="0" smtClean="0">
                <a:solidFill>
                  <a:srgbClr val="000000"/>
                </a:solidFill>
                <a:latin typeface="+mn-lt"/>
              </a:rPr>
              <a:t>www.beuth.de/de/technische-regel/din-spec-91426/330937311</a:t>
            </a:r>
            <a:endParaRPr kumimoji="0" lang="de-DE" altLang="de-DE" sz="1600" b="0" i="0" u="none" strike="noStrike" cap="none" normalizeH="0" baseline="0" dirty="0" smtClean="0">
              <a:ln>
                <a:noFill/>
              </a:ln>
              <a:solidFill>
                <a:schemeClr val="tx1"/>
              </a:solidFill>
              <a:effectLst/>
              <a:latin typeface="+mn-lt"/>
            </a:endParaRPr>
          </a:p>
        </p:txBody>
      </p:sp>
    </p:spTree>
    <p:custDataLst>
      <p:tags r:id="rId1"/>
    </p:custDataLst>
    <p:extLst>
      <p:ext uri="{BB962C8B-B14F-4D97-AF65-F5344CB8AC3E}">
        <p14:creationId xmlns:p14="http://schemas.microsoft.com/office/powerpoint/2010/main" val="1794992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linds(horizontal)">
                                      <p:cBhvr>
                                        <p:cTn id="10" dur="500"/>
                                        <p:tgtEl>
                                          <p:spTgt spid="1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blinds(horizontal)">
                                      <p:cBhvr>
                                        <p:cTn id="13" dur="500"/>
                                        <p:tgtEl>
                                          <p:spTgt spid="12">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blinds(horizontal)">
                                      <p:cBhvr>
                                        <p:cTn id="16" dur="500"/>
                                        <p:tgtEl>
                                          <p:spTgt spid="12">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blinds(horizontal)">
                                      <p:cBhvr>
                                        <p:cTn id="19" dur="500"/>
                                        <p:tgtEl>
                                          <p:spTgt spid="12">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xEl>
                                              <p:pRg st="7" end="7"/>
                                            </p:txEl>
                                          </p:spTgt>
                                        </p:tgtEl>
                                        <p:attrNameLst>
                                          <p:attrName>style.visibility</p:attrName>
                                        </p:attrNameLst>
                                      </p:cBhvr>
                                      <p:to>
                                        <p:strVal val="visible"/>
                                      </p:to>
                                    </p:set>
                                    <p:animEffect transition="in" filter="blinds(horizontal)">
                                      <p:cBhvr>
                                        <p:cTn id="24" dur="500"/>
                                        <p:tgtEl>
                                          <p:spTgt spid="12">
                                            <p:txEl>
                                              <p:pRg st="7" end="7"/>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xEl>
                                              <p:pRg st="8" end="8"/>
                                            </p:txEl>
                                          </p:spTgt>
                                        </p:tgtEl>
                                        <p:attrNameLst>
                                          <p:attrName>style.visibility</p:attrName>
                                        </p:attrNameLst>
                                      </p:cBhvr>
                                      <p:to>
                                        <p:strVal val="visible"/>
                                      </p:to>
                                    </p:set>
                                    <p:animEffect transition="in" filter="blinds(horizontal)">
                                      <p:cBhvr>
                                        <p:cTn id="29" dur="500"/>
                                        <p:tgtEl>
                                          <p:spTgt spid="12">
                                            <p:txEl>
                                              <p:pRg st="8" end="8"/>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xEl>
                                              <p:pRg st="9" end="9"/>
                                            </p:txEl>
                                          </p:spTgt>
                                        </p:tgtEl>
                                        <p:attrNameLst>
                                          <p:attrName>style.visibility</p:attrName>
                                        </p:attrNameLst>
                                      </p:cBhvr>
                                      <p:to>
                                        <p:strVal val="visible"/>
                                      </p:to>
                                    </p:set>
                                    <p:animEffect transition="in" filter="blinds(horizontal)">
                                      <p:cBhvr>
                                        <p:cTn id="32" dur="500"/>
                                        <p:tgtEl>
                                          <p:spTgt spid="12">
                                            <p:txEl>
                                              <p:pRg st="9" end="9"/>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
                                            <p:txEl>
                                              <p:pRg st="10" end="10"/>
                                            </p:txEl>
                                          </p:spTgt>
                                        </p:tgtEl>
                                        <p:attrNameLst>
                                          <p:attrName>style.visibility</p:attrName>
                                        </p:attrNameLst>
                                      </p:cBhvr>
                                      <p:to>
                                        <p:strVal val="visible"/>
                                      </p:to>
                                    </p:set>
                                    <p:animEffect transition="in" filter="blinds(horizontal)">
                                      <p:cBhvr>
                                        <p:cTn id="35" dur="500"/>
                                        <p:tgtEl>
                                          <p:spTgt spid="12">
                                            <p:txEl>
                                              <p:pRg st="10" end="10"/>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
                                            <p:txEl>
                                              <p:pRg st="11" end="11"/>
                                            </p:txEl>
                                          </p:spTgt>
                                        </p:tgtEl>
                                        <p:attrNameLst>
                                          <p:attrName>style.visibility</p:attrName>
                                        </p:attrNameLst>
                                      </p:cBhvr>
                                      <p:to>
                                        <p:strVal val="visible"/>
                                      </p:to>
                                    </p:set>
                                    <p:animEffect transition="in" filter="blinds(horizontal)">
                                      <p:cBhvr>
                                        <p:cTn id="38" dur="500"/>
                                        <p:tgtEl>
                                          <p:spTgt spid="12">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xEl>
                                              <p:pRg st="13" end="13"/>
                                            </p:txEl>
                                          </p:spTgt>
                                        </p:tgtEl>
                                        <p:attrNameLst>
                                          <p:attrName>style.visibility</p:attrName>
                                        </p:attrNameLst>
                                      </p:cBhvr>
                                      <p:to>
                                        <p:strVal val="visible"/>
                                      </p:to>
                                    </p:set>
                                    <p:animEffect transition="in" filter="blinds(horizontal)">
                                      <p:cBhvr>
                                        <p:cTn id="43" dur="500"/>
                                        <p:tgtEl>
                                          <p:spTgt spid="12">
                                            <p:txEl>
                                              <p:pRg st="13" end="1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3" name="Rectangle 3"/>
          <p:cNvSpPr>
            <a:spLocks noChangeArrowheads="1"/>
          </p:cNvSpPr>
          <p:nvPr/>
        </p:nvSpPr>
        <p:spPr bwMode="auto">
          <a:xfrm>
            <a:off x="1310400" y="4857751"/>
            <a:ext cx="832961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457200" indent="-4572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buClr>
                <a:srgbClr val="5F5F5F"/>
              </a:buClr>
              <a:buSzPct val="150000"/>
              <a:buFont typeface="Webdings" panose="05030102010509060703" pitchFamily="18" charset="2"/>
              <a:buChar char=":"/>
            </a:pPr>
            <a:endParaRPr lang="de-DE" altLang="de-DE" b="0" i="1">
              <a:solidFill>
                <a:schemeClr val="accent2"/>
              </a:solidFill>
              <a:cs typeface="Arial" panose="020B0604020202020204" pitchFamily="34" charset="0"/>
            </a:endParaRPr>
          </a:p>
        </p:txBody>
      </p:sp>
      <p:sp>
        <p:nvSpPr>
          <p:cNvPr id="901124" name="Rectangle 4"/>
          <p:cNvSpPr>
            <a:spLocks noChangeArrowheads="1"/>
          </p:cNvSpPr>
          <p:nvPr/>
        </p:nvSpPr>
        <p:spPr bwMode="auto">
          <a:xfrm>
            <a:off x="1310400" y="3883025"/>
            <a:ext cx="7905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buClr>
                <a:srgbClr val="5F5F5F"/>
              </a:buClr>
              <a:buSzPct val="150000"/>
              <a:buFont typeface="Webdings" panose="05030102010509060703" pitchFamily="18" charset="2"/>
              <a:buChar char=":"/>
            </a:pPr>
            <a:endParaRPr lang="de-DE" altLang="de-DE" b="0">
              <a:solidFill>
                <a:schemeClr val="accent2"/>
              </a:solidFill>
              <a:cs typeface="Arial" panose="020B0604020202020204" pitchFamily="34" charset="0"/>
            </a:endParaRPr>
          </a:p>
        </p:txBody>
      </p:sp>
      <p:sp>
        <p:nvSpPr>
          <p:cNvPr id="901125" name="Rectangle 5"/>
          <p:cNvSpPr>
            <a:spLocks noChangeArrowheads="1"/>
          </p:cNvSpPr>
          <p:nvPr/>
        </p:nvSpPr>
        <p:spPr bwMode="auto">
          <a:xfrm>
            <a:off x="1310400" y="4473575"/>
            <a:ext cx="7905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buClr>
                <a:srgbClr val="5F5F5F"/>
              </a:buClr>
              <a:buSzPct val="150000"/>
              <a:buFont typeface="Webdings" panose="05030102010509060703" pitchFamily="18" charset="2"/>
              <a:buChar char=":"/>
            </a:pPr>
            <a:endParaRPr lang="de-DE" altLang="de-DE" b="0">
              <a:solidFill>
                <a:schemeClr val="accent2"/>
              </a:solidFill>
              <a:cs typeface="Arial" panose="020B0604020202020204" pitchFamily="34" charset="0"/>
            </a:endParaRPr>
          </a:p>
        </p:txBody>
      </p:sp>
      <p:sp>
        <p:nvSpPr>
          <p:cNvPr id="8" name="Rectangle 3"/>
          <p:cNvSpPr>
            <a:spLocks noChangeArrowheads="1"/>
          </p:cNvSpPr>
          <p:nvPr/>
        </p:nvSpPr>
        <p:spPr bwMode="auto">
          <a:xfrm>
            <a:off x="2711451" y="4865688"/>
            <a:ext cx="832961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457200" indent="-4572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buClr>
                <a:srgbClr val="5F5F5F"/>
              </a:buClr>
              <a:buSzPct val="150000"/>
              <a:buFont typeface="Webdings" panose="05030102010509060703" pitchFamily="18" charset="2"/>
              <a:buChar char=":"/>
            </a:pPr>
            <a:endParaRPr lang="de-DE" altLang="de-DE" b="0" i="1">
              <a:solidFill>
                <a:schemeClr val="accent2"/>
              </a:solidFill>
              <a:cs typeface="Arial" panose="020B0604020202020204" pitchFamily="34" charset="0"/>
            </a:endParaRPr>
          </a:p>
        </p:txBody>
      </p:sp>
      <p:sp>
        <p:nvSpPr>
          <p:cNvPr id="9" name="Rectangle 4"/>
          <p:cNvSpPr>
            <a:spLocks noChangeArrowheads="1"/>
          </p:cNvSpPr>
          <p:nvPr/>
        </p:nvSpPr>
        <p:spPr bwMode="auto">
          <a:xfrm>
            <a:off x="1310400" y="3890963"/>
            <a:ext cx="7905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buClr>
                <a:srgbClr val="5F5F5F"/>
              </a:buClr>
              <a:buSzPct val="150000"/>
              <a:buFont typeface="Webdings" panose="05030102010509060703" pitchFamily="18" charset="2"/>
              <a:buChar char=":"/>
            </a:pPr>
            <a:endParaRPr lang="de-DE" altLang="de-DE" b="0">
              <a:solidFill>
                <a:schemeClr val="accent2"/>
              </a:solidFill>
              <a:cs typeface="Arial" panose="020B0604020202020204" pitchFamily="34" charset="0"/>
            </a:endParaRPr>
          </a:p>
        </p:txBody>
      </p:sp>
      <p:sp>
        <p:nvSpPr>
          <p:cNvPr id="10" name="Rectangle 5"/>
          <p:cNvSpPr>
            <a:spLocks noChangeArrowheads="1"/>
          </p:cNvSpPr>
          <p:nvPr/>
        </p:nvSpPr>
        <p:spPr bwMode="auto">
          <a:xfrm>
            <a:off x="1310400" y="4481513"/>
            <a:ext cx="7905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buClr>
                <a:srgbClr val="5F5F5F"/>
              </a:buClr>
              <a:buSzPct val="150000"/>
              <a:buFont typeface="Webdings" panose="05030102010509060703" pitchFamily="18" charset="2"/>
              <a:buChar char=":"/>
            </a:pPr>
            <a:endParaRPr lang="de-DE" altLang="de-DE" b="0">
              <a:solidFill>
                <a:schemeClr val="accent2"/>
              </a:solidFill>
              <a:cs typeface="Arial" panose="020B0604020202020204" pitchFamily="34" charset="0"/>
            </a:endParaRPr>
          </a:p>
        </p:txBody>
      </p:sp>
      <p:sp>
        <p:nvSpPr>
          <p:cNvPr id="11" name="Rectangle 6"/>
          <p:cNvSpPr>
            <a:spLocks noChangeArrowheads="1"/>
          </p:cNvSpPr>
          <p:nvPr/>
        </p:nvSpPr>
        <p:spPr bwMode="auto">
          <a:xfrm>
            <a:off x="1439999" y="3074375"/>
            <a:ext cx="10240723" cy="237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kumimoji="1" b="1">
                <a:solidFill>
                  <a:schemeClr val="tx1"/>
                </a:solidFill>
                <a:latin typeface="Arial" panose="020B0604020202020204" pitchFamily="34" charset="0"/>
              </a:defRPr>
            </a:lvl1pPr>
            <a:lvl2pPr marL="342900" indent="-34290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buClr>
                <a:srgbClr val="808080"/>
              </a:buClr>
              <a:buSzPct val="150000"/>
              <a:buFont typeface="Wingdings" panose="05000000000000000000" pitchFamily="2" charset="2"/>
              <a:buChar char="§"/>
              <a:defRPr/>
            </a:pPr>
            <a:endParaRPr lang="de-DE" altLang="de-DE" sz="2000" b="0" dirty="0">
              <a:solidFill>
                <a:schemeClr val="accent2"/>
              </a:solidFill>
              <a:cs typeface="Arial" panose="020B0604020202020204" pitchFamily="34" charset="0"/>
            </a:endParaRPr>
          </a:p>
          <a:p>
            <a:pPr lvl="1" eaLnBrk="1" hangingPunct="1">
              <a:spcAft>
                <a:spcPts val="600"/>
              </a:spcAft>
              <a:buClr>
                <a:srgbClr val="808080"/>
              </a:buClr>
              <a:buSzPct val="150000"/>
              <a:defRPr/>
            </a:pPr>
            <a:r>
              <a:rPr lang="de-DE" altLang="de-DE" sz="1600" b="0" dirty="0">
                <a:solidFill>
                  <a:srgbClr val="3333CC"/>
                </a:solidFill>
                <a:ea typeface="MS PGothic" panose="020B0600070205080204" pitchFamily="34" charset="-128"/>
                <a:cs typeface="Arial" panose="020B0604020202020204" pitchFamily="34" charset="0"/>
                <a:sym typeface="Wingdings" panose="05000000000000000000" pitchFamily="2" charset="2"/>
              </a:rPr>
              <a:t>Die Norm wurde im Juni 2016 publiziert, sie ...</a:t>
            </a:r>
          </a:p>
          <a:p>
            <a:pPr lvl="1"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dirty="0">
                <a:solidFill>
                  <a:schemeClr val="accent2"/>
                </a:solidFill>
                <a:cs typeface="Arial" panose="020B0604020202020204" pitchFamily="34" charset="0"/>
              </a:rPr>
              <a:t>enthält keine Überraschungen</a:t>
            </a:r>
          </a:p>
          <a:p>
            <a:pPr lvl="1"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dirty="0">
                <a:solidFill>
                  <a:schemeClr val="accent2"/>
                </a:solidFill>
                <a:cs typeface="Arial" panose="020B0604020202020204" pitchFamily="34" charset="0"/>
              </a:rPr>
              <a:t>umfasst insgesamt 35 Seiten</a:t>
            </a:r>
          </a:p>
          <a:p>
            <a:pPr lvl="1"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dirty="0">
                <a:solidFill>
                  <a:schemeClr val="accent2"/>
                </a:solidFill>
                <a:cs typeface="Arial" panose="020B0604020202020204" pitchFamily="34" charset="0"/>
              </a:rPr>
              <a:t>berücksichtigt alle eignungsdiagnostischen Verfahren (z.B. Bewerbungsunterlagen, Interview, AC, Fragebogen und Tests) </a:t>
            </a:r>
          </a:p>
          <a:p>
            <a:pPr lvl="1"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dirty="0">
                <a:solidFill>
                  <a:schemeClr val="accent2"/>
                </a:solidFill>
                <a:cs typeface="Arial" panose="020B0604020202020204" pitchFamily="34" charset="0"/>
              </a:rPr>
              <a:t>ist keine Produkt-, sondern eine </a:t>
            </a:r>
            <a:r>
              <a:rPr lang="de-DE" altLang="de-DE" sz="1600" b="0" i="1" dirty="0">
                <a:solidFill>
                  <a:schemeClr val="accent2"/>
                </a:solidFill>
                <a:cs typeface="Arial" panose="020B0604020202020204" pitchFamily="34" charset="0"/>
              </a:rPr>
              <a:t>Prozessnorm</a:t>
            </a:r>
          </a:p>
          <a:p>
            <a:pPr marL="0" lvl="1" indent="0" eaLnBrk="1" hangingPunct="1">
              <a:spcBef>
                <a:spcPts val="1200"/>
              </a:spcBef>
              <a:spcAft>
                <a:spcPts val="1200"/>
              </a:spcAft>
              <a:buClr>
                <a:srgbClr val="808080"/>
              </a:buClr>
              <a:buSzPct val="150000"/>
              <a:defRPr/>
            </a:pPr>
            <a:r>
              <a:rPr lang="de-DE" altLang="de-DE" sz="1600" b="0" dirty="0">
                <a:solidFill>
                  <a:schemeClr val="accent2"/>
                </a:solidFill>
                <a:cs typeface="Arial" panose="020B0604020202020204" pitchFamily="34" charset="0"/>
              </a:rPr>
              <a:t>Beim Studium des Normtextes muss zwischen Soll- und Muss-Formulierungen unterschieden werden. Es werden viele Empfehlungen („Soll“) formuliert. </a:t>
            </a:r>
          </a:p>
          <a:p>
            <a:pPr lvl="1" eaLnBrk="1" hangingPunct="1">
              <a:spcBef>
                <a:spcPts val="1200"/>
              </a:spcBef>
              <a:spcAft>
                <a:spcPts val="1200"/>
              </a:spcAft>
              <a:buClr>
                <a:schemeClr val="bg2"/>
              </a:buClr>
              <a:buSzPct val="150000"/>
              <a:buFont typeface="Wingdings" panose="05000000000000000000" pitchFamily="2" charset="2"/>
              <a:buChar char="§"/>
              <a:defRPr/>
            </a:pPr>
            <a:endParaRPr lang="de-DE" altLang="de-DE" sz="1600" b="0" dirty="0">
              <a:solidFill>
                <a:srgbClr val="3333CC"/>
              </a:solidFill>
              <a:ea typeface="MS PGothic" panose="020B0600070205080204" pitchFamily="34" charset="-128"/>
            </a:endParaRPr>
          </a:p>
        </p:txBody>
      </p:sp>
      <p:sp>
        <p:nvSpPr>
          <p:cNvPr id="53258" name="Text Box 9"/>
          <p:cNvSpPr txBox="1">
            <a:spLocks noChangeArrowheads="1"/>
          </p:cNvSpPr>
          <p:nvPr/>
        </p:nvSpPr>
        <p:spPr bwMode="auto">
          <a:xfrm>
            <a:off x="1440000" y="1260000"/>
            <a:ext cx="960106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600"/>
              </a:spcAft>
            </a:pPr>
            <a:r>
              <a:rPr lang="de-DE" altLang="de-DE" sz="1600" b="0" dirty="0">
                <a:solidFill>
                  <a:srgbClr val="3333CC"/>
                </a:solidFill>
                <a:ea typeface="MS PGothic" panose="020B0600070205080204" pitchFamily="34" charset="-128"/>
                <a:cs typeface="Arial" panose="020B0604020202020204" pitchFamily="34" charset="0"/>
                <a:sym typeface="Wingdings" panose="05000000000000000000" pitchFamily="2" charset="2"/>
              </a:rPr>
              <a:t>DIN 33430 (neuer) Titel: </a:t>
            </a:r>
          </a:p>
          <a:p>
            <a:pPr eaLnBrk="1" hangingPunct="1">
              <a:spcAft>
                <a:spcPts val="600"/>
              </a:spcAft>
            </a:pPr>
            <a:r>
              <a:rPr lang="de-DE" altLang="de-DE" sz="1600" i="1" dirty="0">
                <a:solidFill>
                  <a:srgbClr val="3333CC"/>
                </a:solidFill>
                <a:ea typeface="MS PGothic" panose="020B0600070205080204" pitchFamily="34" charset="-128"/>
                <a:cs typeface="Arial" panose="020B0604020202020204" pitchFamily="34" charset="0"/>
                <a:sym typeface="Wingdings" panose="05000000000000000000" pitchFamily="2" charset="2"/>
              </a:rPr>
              <a:t>Anforderungen an berufsbezogene Eignungsdiagnostik</a:t>
            </a:r>
          </a:p>
          <a:p>
            <a:pPr eaLnBrk="1" hangingPunct="1">
              <a:spcAft>
                <a:spcPts val="600"/>
              </a:spcAft>
            </a:pPr>
            <a:r>
              <a:rPr lang="de-DE" altLang="de-DE" sz="1600" b="0" dirty="0">
                <a:solidFill>
                  <a:srgbClr val="3333CC"/>
                </a:solidFill>
                <a:ea typeface="MS PGothic" panose="020B0600070205080204" pitchFamily="34" charset="-128"/>
                <a:cs typeface="Arial" panose="020B0604020202020204" pitchFamily="34" charset="0"/>
                <a:sym typeface="Wingdings" panose="05000000000000000000" pitchFamily="2" charset="2"/>
              </a:rPr>
              <a:t>(alt: Anforderungen an Verfahren und deren </a:t>
            </a:r>
            <a:r>
              <a:rPr lang="de-DE" altLang="de-DE" sz="1600" b="0" dirty="0" smtClean="0">
                <a:solidFill>
                  <a:srgbClr val="3333CC"/>
                </a:solidFill>
                <a:ea typeface="MS PGothic" panose="020B0600070205080204" pitchFamily="34" charset="-128"/>
                <a:cs typeface="Arial" panose="020B0604020202020204" pitchFamily="34" charset="0"/>
                <a:sym typeface="Wingdings" panose="05000000000000000000" pitchFamily="2" charset="2"/>
              </a:rPr>
              <a:t>Einsatz </a:t>
            </a:r>
            <a:r>
              <a:rPr lang="de-DE" altLang="de-DE" sz="1600" b="0" dirty="0">
                <a:solidFill>
                  <a:srgbClr val="3333CC"/>
                </a:solidFill>
                <a:ea typeface="MS PGothic" panose="020B0600070205080204" pitchFamily="34" charset="-128"/>
                <a:cs typeface="Arial" panose="020B0604020202020204" pitchFamily="34" charset="0"/>
                <a:sym typeface="Wingdings" panose="05000000000000000000" pitchFamily="2" charset="2"/>
              </a:rPr>
              <a:t>bei berufsbezogenen Eignungsbeurteilungen</a:t>
            </a:r>
          </a:p>
        </p:txBody>
      </p:sp>
      <p:sp>
        <p:nvSpPr>
          <p:cNvPr id="12" name="Text Box 2">
            <a:extLst>
              <a:ext uri="{FF2B5EF4-FFF2-40B4-BE49-F238E27FC236}">
                <a16:creationId xmlns:a16="http://schemas.microsoft.com/office/drawing/2014/main" id="{CC7A8034-6E26-4D03-9ECE-294E361D0B14}"/>
              </a:ext>
            </a:extLst>
          </p:cNvPr>
          <p:cNvSpPr txBox="1">
            <a:spLocks noChangeArrowheads="1"/>
          </p:cNvSpPr>
          <p:nvPr/>
        </p:nvSpPr>
        <p:spPr bwMode="auto">
          <a:xfrm>
            <a:off x="1440000" y="576000"/>
            <a:ext cx="6350000" cy="400110"/>
          </a:xfrm>
          <a:prstGeom prst="rect">
            <a:avLst/>
          </a:prstGeom>
          <a:noFill/>
          <a:ln w="9525">
            <a:noFill/>
            <a:miter lim="800000"/>
            <a:headEnd/>
            <a:tailEnd/>
          </a:ln>
          <a:effectLst/>
        </p:spPr>
        <p:txBody>
          <a:bodyPr>
            <a:spAutoFit/>
          </a:bodyPr>
          <a:lstStyle/>
          <a:p>
            <a:pPr eaLnBrk="1" hangingPunct="1">
              <a:defRPr/>
            </a:pPr>
            <a:r>
              <a:rPr kumimoji="0" lang="de-DE" sz="2000" i="1">
                <a:solidFill>
                  <a:schemeClr val="accent2"/>
                </a:solidFill>
              </a:rPr>
              <a:t>DIN 33430 – Inhalte</a:t>
            </a:r>
            <a:endParaRPr kumimoji="0" lang="de-DE" sz="2400" b="0">
              <a:solidFill>
                <a:srgbClr val="000066"/>
              </a:solidFill>
            </a:endParaRPr>
          </a:p>
        </p:txBody>
      </p:sp>
    </p:spTree>
    <p:custDataLst>
      <p:tags r:id="rId1"/>
    </p:custDataLst>
    <p:extLst>
      <p:ext uri="{BB962C8B-B14F-4D97-AF65-F5344CB8AC3E}">
        <p14:creationId xmlns:p14="http://schemas.microsoft.com/office/powerpoint/2010/main" val="491249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nodePh="1">
                                  <p:stCondLst>
                                    <p:cond delay="0"/>
                                  </p:stCondLst>
                                  <p:endCondLst>
                                    <p:cond evt="begin" delay="0">
                                      <p:tn val="5"/>
                                    </p:cond>
                                  </p:endCondLst>
                                  <p:childTnLst>
                                    <p:set>
                                      <p:cBhvr>
                                        <p:cTn id="6" dur="1" fill="hold">
                                          <p:stCondLst>
                                            <p:cond delay="0"/>
                                          </p:stCondLst>
                                        </p:cTn>
                                        <p:tgtEl>
                                          <p:spTgt spid="901124"/>
                                        </p:tgtEl>
                                        <p:attrNameLst>
                                          <p:attrName>style.visibility</p:attrName>
                                        </p:attrNameLst>
                                      </p:cBhvr>
                                      <p:to>
                                        <p:strVal val="visible"/>
                                      </p:to>
                                    </p:set>
                                    <p:animEffect transition="in" filter="randombar(vertical)">
                                      <p:cBhvr>
                                        <p:cTn id="7" dur="500"/>
                                        <p:tgtEl>
                                          <p:spTgt spid="901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nodePh="1">
                                  <p:stCondLst>
                                    <p:cond delay="0"/>
                                  </p:stCondLst>
                                  <p:endCondLst>
                                    <p:cond evt="begin" delay="0">
                                      <p:tn val="10"/>
                                    </p:cond>
                                  </p:endCondLst>
                                  <p:childTnLst>
                                    <p:set>
                                      <p:cBhvr>
                                        <p:cTn id="11" dur="1" fill="hold">
                                          <p:stCondLst>
                                            <p:cond delay="0"/>
                                          </p:stCondLst>
                                        </p:cTn>
                                        <p:tgtEl>
                                          <p:spTgt spid="901125"/>
                                        </p:tgtEl>
                                        <p:attrNameLst>
                                          <p:attrName>style.visibility</p:attrName>
                                        </p:attrNameLst>
                                      </p:cBhvr>
                                      <p:to>
                                        <p:strVal val="visible"/>
                                      </p:to>
                                    </p:set>
                                    <p:animEffect transition="in" filter="randombar(vertical)">
                                      <p:cBhvr>
                                        <p:cTn id="12" dur="500"/>
                                        <p:tgtEl>
                                          <p:spTgt spid="9011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5" fill="hold" grpId="0" nodeType="clickEffect" nodePh="1">
                                  <p:stCondLst>
                                    <p:cond delay="0"/>
                                  </p:stCondLst>
                                  <p:endCondLst>
                                    <p:cond evt="begin" delay="0">
                                      <p:tn val="15"/>
                                    </p:cond>
                                  </p:endCondLst>
                                  <p:childTnLst>
                                    <p:set>
                                      <p:cBhvr>
                                        <p:cTn id="16" dur="1" fill="hold">
                                          <p:stCondLst>
                                            <p:cond delay="0"/>
                                          </p:stCondLst>
                                        </p:cTn>
                                        <p:tgtEl>
                                          <p:spTgt spid="901123"/>
                                        </p:tgtEl>
                                        <p:attrNameLst>
                                          <p:attrName>style.visibility</p:attrName>
                                        </p:attrNameLst>
                                      </p:cBhvr>
                                      <p:to>
                                        <p:strVal val="visible"/>
                                      </p:to>
                                    </p:set>
                                    <p:animEffect transition="in" filter="randombar(vertical)">
                                      <p:cBhvr>
                                        <p:cTn id="17" dur="500"/>
                                        <p:tgtEl>
                                          <p:spTgt spid="901123"/>
                                        </p:tgtEl>
                                      </p:cBhvr>
                                    </p:animEffect>
                                  </p:childTnLst>
                                </p:cTn>
                              </p:par>
                            </p:childTnLst>
                          </p:cTn>
                        </p:par>
                        <p:par>
                          <p:cTn id="18" fill="hold" nodeType="afterGroup">
                            <p:stCondLst>
                              <p:cond delay="500"/>
                            </p:stCondLst>
                            <p:childTnLst>
                              <p:par>
                                <p:cTn id="19" presetID="14" presetClass="entr" presetSubtype="5"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vertical)">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5" fill="hold" grpId="0" nodeType="clickEffect" nodePh="1">
                                  <p:stCondLst>
                                    <p:cond delay="0"/>
                                  </p:stCondLst>
                                  <p:endCondLst>
                                    <p:cond evt="begin" delay="0">
                                      <p:tn val="24"/>
                                    </p:cond>
                                  </p:endCondLst>
                                  <p:childTnLst>
                                    <p:set>
                                      <p:cBhvr>
                                        <p:cTn id="25" dur="1" fill="hold">
                                          <p:stCondLst>
                                            <p:cond delay="0"/>
                                          </p:stCondLst>
                                        </p:cTn>
                                        <p:tgtEl>
                                          <p:spTgt spid="9"/>
                                        </p:tgtEl>
                                        <p:attrNameLst>
                                          <p:attrName>style.visibility</p:attrName>
                                        </p:attrNameLst>
                                      </p:cBhvr>
                                      <p:to>
                                        <p:strVal val="visible"/>
                                      </p:to>
                                    </p:set>
                                    <p:animEffect transition="in" filter="randombar(vertical)">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5" fill="hold" grpId="0" nodeType="clickEffect" nodePh="1">
                                  <p:stCondLst>
                                    <p:cond delay="0"/>
                                  </p:stCondLst>
                                  <p:endCondLst>
                                    <p:cond evt="begin" delay="0">
                                      <p:tn val="29"/>
                                    </p:cond>
                                  </p:endCondLst>
                                  <p:childTnLst>
                                    <p:set>
                                      <p:cBhvr>
                                        <p:cTn id="30" dur="1" fill="hold">
                                          <p:stCondLst>
                                            <p:cond delay="0"/>
                                          </p:stCondLst>
                                        </p:cTn>
                                        <p:tgtEl>
                                          <p:spTgt spid="10"/>
                                        </p:tgtEl>
                                        <p:attrNameLst>
                                          <p:attrName>style.visibility</p:attrName>
                                        </p:attrNameLst>
                                      </p:cBhvr>
                                      <p:to>
                                        <p:strVal val="visible"/>
                                      </p:to>
                                    </p:set>
                                    <p:animEffect transition="in" filter="randombar(vertical)">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5" fill="hold" grpId="0" nodeType="clickEffect" nodePh="1">
                                  <p:stCondLst>
                                    <p:cond delay="0"/>
                                  </p:stCondLst>
                                  <p:endCondLst>
                                    <p:cond evt="begin" delay="0">
                                      <p:tn val="34"/>
                                    </p:cond>
                                  </p:endCondLst>
                                  <p:childTnLst>
                                    <p:set>
                                      <p:cBhvr>
                                        <p:cTn id="35" dur="1" fill="hold">
                                          <p:stCondLst>
                                            <p:cond delay="0"/>
                                          </p:stCondLst>
                                        </p:cTn>
                                        <p:tgtEl>
                                          <p:spTgt spid="8"/>
                                        </p:tgtEl>
                                        <p:attrNameLst>
                                          <p:attrName>style.visibility</p:attrName>
                                        </p:attrNameLst>
                                      </p:cBhvr>
                                      <p:to>
                                        <p:strVal val="visible"/>
                                      </p:to>
                                    </p:set>
                                    <p:animEffect transition="in" filter="randombar(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23" grpId="0" autoUpdateAnimBg="0"/>
      <p:bldP spid="901124" grpId="0" autoUpdateAnimBg="0"/>
      <p:bldP spid="901125" grpId="0" autoUpdateAnimBg="0"/>
      <p:bldP spid="8" grpId="0" autoUpdateAnimBg="0"/>
      <p:bldP spid="9" grpId="0" autoUpdateAnimBg="0"/>
      <p:bldP spid="10" grpId="0" autoUpdateAnimBg="0"/>
      <p:bldP spid="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hteck 4"/>
          <p:cNvSpPr>
            <a:spLocks noChangeArrowheads="1"/>
          </p:cNvSpPr>
          <p:nvPr/>
        </p:nvSpPr>
        <p:spPr bwMode="auto">
          <a:xfrm>
            <a:off x="0" y="6234658"/>
            <a:ext cx="732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a:ea typeface="Arial Unicode MS" pitchFamily="34" charset="-128"/>
              </a:rPr>
              <a:t>DIN (2016). </a:t>
            </a:r>
            <a:r>
              <a:rPr lang="de-DE" altLang="de-DE" sz="1200" b="0" i="1">
                <a:ea typeface="Arial Unicode MS" pitchFamily="34" charset="-128"/>
              </a:rPr>
              <a:t>DIN 33430: Anforderungen an berufsbezogene Eignungsdiagnostik</a:t>
            </a:r>
            <a:r>
              <a:rPr lang="de-DE" altLang="de-DE" sz="1200" b="0">
                <a:ea typeface="Arial Unicode MS" pitchFamily="34" charset="-128"/>
              </a:rPr>
              <a:t>. Berlin: Beuth. (S. 5)</a:t>
            </a:r>
            <a:endParaRPr lang="de-DE" altLang="de-DE" sz="1200" b="0">
              <a:cs typeface="Times New Roman" panose="02020603050405020304" pitchFamily="18" charset="0"/>
            </a:endParaRPr>
          </a:p>
        </p:txBody>
      </p:sp>
      <p:sp>
        <p:nvSpPr>
          <p:cNvPr id="5" name="Text Box 2"/>
          <p:cNvSpPr txBox="1">
            <a:spLocks noChangeArrowheads="1"/>
          </p:cNvSpPr>
          <p:nvPr/>
        </p:nvSpPr>
        <p:spPr bwMode="auto">
          <a:xfrm>
            <a:off x="1440000" y="1260000"/>
            <a:ext cx="9561600" cy="42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kumimoji="1" b="1">
                <a:solidFill>
                  <a:schemeClr val="tx1"/>
                </a:solidFill>
                <a:latin typeface="Arial" panose="020B0604020202020204" pitchFamily="34" charset="0"/>
              </a:defRPr>
            </a:lvl1pPr>
            <a:lvl2pPr indent="-34925">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just">
              <a:spcBef>
                <a:spcPts val="0"/>
              </a:spcBef>
              <a:defRPr/>
            </a:pPr>
            <a:r>
              <a:rPr lang="de-DE" altLang="de-DE" sz="1600" b="0">
                <a:solidFill>
                  <a:srgbClr val="3333CC"/>
                </a:solidFill>
                <a:ea typeface="MS PGothic" panose="020B0600070205080204" pitchFamily="34" charset="-128"/>
                <a:cs typeface="Arial" panose="020B0604020202020204" pitchFamily="34" charset="0"/>
                <a:sym typeface="Wingdings" panose="05000000000000000000" pitchFamily="2" charset="2"/>
              </a:rPr>
              <a:t>Die Norm dient</a:t>
            </a:r>
          </a:p>
          <a:p>
            <a:pPr marL="0" lvl="1" eaLnBrk="1" hangingPunct="1">
              <a:spcBef>
                <a:spcPts val="600"/>
              </a:spcBef>
              <a:spcAft>
                <a:spcPts val="600"/>
              </a:spcAft>
              <a:buClr>
                <a:srgbClr val="808080"/>
              </a:buClr>
              <a:buSzPct val="150000"/>
              <a:buFont typeface="Wingdings" panose="05000000000000000000" pitchFamily="2" charset="2"/>
              <a:buChar char="§"/>
              <a:defRPr/>
            </a:pPr>
            <a:r>
              <a:rPr lang="de-DE" altLang="de-DE" sz="1600" b="0">
                <a:solidFill>
                  <a:srgbClr val="3333CC"/>
                </a:solidFill>
                <a:ea typeface="MS PGothic" panose="020B0600070205080204" pitchFamily="34" charset="-128"/>
                <a:cs typeface="Arial" panose="020B0604020202020204" pitchFamily="34" charset="0"/>
                <a:sym typeface="Wingdings" panose="05000000000000000000" pitchFamily="2" charset="2"/>
              </a:rPr>
              <a:t> als Leitfaden für die Planung u. Durchführung v. Eignungsbeurteilungen</a:t>
            </a:r>
          </a:p>
          <a:p>
            <a:pPr marL="0" lvl="1" eaLnBrk="1" hangingPunct="1">
              <a:spcBef>
                <a:spcPts val="600"/>
              </a:spcBef>
              <a:spcAft>
                <a:spcPts val="600"/>
              </a:spcAft>
              <a:buClr>
                <a:srgbClr val="808080"/>
              </a:buClr>
              <a:buSzPct val="150000"/>
              <a:buFont typeface="Wingdings" panose="05000000000000000000" pitchFamily="2" charset="2"/>
              <a:buChar char="§"/>
              <a:defRPr/>
            </a:pPr>
            <a:r>
              <a:rPr lang="de-DE" altLang="de-DE" sz="1600" b="0">
                <a:solidFill>
                  <a:srgbClr val="3333CC"/>
                </a:solidFill>
                <a:ea typeface="MS PGothic" panose="020B0600070205080204" pitchFamily="34" charset="-128"/>
                <a:cs typeface="Arial" panose="020B0604020202020204" pitchFamily="34" charset="0"/>
                <a:sym typeface="Wingdings" panose="05000000000000000000" pitchFamily="2" charset="2"/>
              </a:rPr>
              <a:t> als Maßstab z. Ausschreibung v. Dienstleistungen sowie d. Bewertung ex. Angebote</a:t>
            </a:r>
          </a:p>
          <a:p>
            <a:pPr marL="0" lvl="1" eaLnBrk="1" hangingPunct="1">
              <a:spcBef>
                <a:spcPts val="600"/>
              </a:spcBef>
              <a:spcAft>
                <a:spcPts val="600"/>
              </a:spcAft>
              <a:buClr>
                <a:srgbClr val="808080"/>
              </a:buClr>
              <a:buSzPct val="150000"/>
              <a:buFont typeface="Wingdings" panose="05000000000000000000" pitchFamily="2" charset="2"/>
              <a:buChar char="§"/>
              <a:defRPr/>
            </a:pPr>
            <a:r>
              <a:rPr lang="de-DE" altLang="de-DE" sz="1600" b="0">
                <a:solidFill>
                  <a:srgbClr val="3333CC"/>
                </a:solidFill>
                <a:ea typeface="MS PGothic" panose="020B0600070205080204" pitchFamily="34" charset="-128"/>
                <a:cs typeface="Arial" panose="020B0604020202020204" pitchFamily="34" charset="0"/>
                <a:sym typeface="Wingdings" panose="05000000000000000000" pitchFamily="2" charset="2"/>
              </a:rPr>
              <a:t> der Qualitätssicherung und -optimierung von Personalentscheidungen</a:t>
            </a:r>
          </a:p>
          <a:p>
            <a:pPr marL="0" lvl="1" eaLnBrk="1" hangingPunct="1">
              <a:spcBef>
                <a:spcPts val="600"/>
              </a:spcBef>
              <a:spcAft>
                <a:spcPts val="600"/>
              </a:spcAft>
              <a:buClr>
                <a:srgbClr val="808080"/>
              </a:buClr>
              <a:buSzPct val="150000"/>
              <a:buFont typeface="Wingdings" panose="05000000000000000000" pitchFamily="2" charset="2"/>
              <a:buChar char="§"/>
              <a:defRPr/>
            </a:pPr>
            <a:r>
              <a:rPr lang="de-DE" altLang="de-DE" sz="1600" b="0">
                <a:solidFill>
                  <a:srgbClr val="3333CC"/>
                </a:solidFill>
                <a:ea typeface="MS PGothic" panose="020B0600070205080204" pitchFamily="34" charset="-128"/>
                <a:cs typeface="Arial" panose="020B0604020202020204" pitchFamily="34" charset="0"/>
                <a:sym typeface="Wingdings" panose="05000000000000000000" pitchFamily="2" charset="2"/>
              </a:rPr>
              <a:t> dem Schutz der Kandidat(</a:t>
            </a:r>
            <a:r>
              <a:rPr lang="de-DE" altLang="de-DE" sz="1600" b="0" err="1">
                <a:solidFill>
                  <a:srgbClr val="3333CC"/>
                </a:solidFill>
                <a:ea typeface="MS PGothic" panose="020B0600070205080204" pitchFamily="34" charset="-128"/>
                <a:cs typeface="Arial" panose="020B0604020202020204" pitchFamily="34" charset="0"/>
                <a:sym typeface="Wingdings" panose="05000000000000000000" pitchFamily="2" charset="2"/>
              </a:rPr>
              <a:t>inn</a:t>
            </a:r>
            <a:r>
              <a:rPr lang="de-DE" altLang="de-DE" sz="1600" b="0">
                <a:solidFill>
                  <a:srgbClr val="3333CC"/>
                </a:solidFill>
                <a:ea typeface="MS PGothic" panose="020B0600070205080204" pitchFamily="34" charset="-128"/>
                <a:cs typeface="Arial" panose="020B0604020202020204" pitchFamily="34" charset="0"/>
                <a:sym typeface="Wingdings" panose="05000000000000000000" pitchFamily="2" charset="2"/>
              </a:rPr>
              <a:t>)en</a:t>
            </a:r>
          </a:p>
          <a:p>
            <a:pPr marL="0" lvl="1" eaLnBrk="1" hangingPunct="1">
              <a:spcBef>
                <a:spcPts val="600"/>
              </a:spcBef>
              <a:spcAft>
                <a:spcPts val="600"/>
              </a:spcAft>
              <a:buClr>
                <a:srgbClr val="808080"/>
              </a:buClr>
              <a:buSzPct val="150000"/>
              <a:buFont typeface="Wingdings" panose="05000000000000000000" pitchFamily="2" charset="2"/>
              <a:buChar char="§"/>
              <a:defRPr/>
            </a:pPr>
            <a:endParaRPr lang="de-DE" altLang="de-DE" sz="1600" b="0">
              <a:solidFill>
                <a:srgbClr val="3333CC"/>
              </a:solidFill>
              <a:ea typeface="MS PGothic" panose="020B0600070205080204" pitchFamily="34" charset="-128"/>
              <a:cs typeface="Arial" panose="020B0604020202020204" pitchFamily="34" charset="0"/>
              <a:sym typeface="Wingdings" panose="05000000000000000000" pitchFamily="2" charset="2"/>
            </a:endParaRPr>
          </a:p>
          <a:p>
            <a:pPr marL="0" lvl="1" eaLnBrk="1" hangingPunct="1">
              <a:spcBef>
                <a:spcPts val="600"/>
              </a:spcBef>
              <a:spcAft>
                <a:spcPts val="600"/>
              </a:spcAft>
              <a:buClr>
                <a:srgbClr val="808080"/>
              </a:buClr>
              <a:buSzPct val="150000"/>
              <a:defRPr/>
            </a:pPr>
            <a:r>
              <a:rPr lang="de-DE" altLang="de-DE" sz="1600" b="0">
                <a:solidFill>
                  <a:srgbClr val="3333CC"/>
                </a:solidFill>
                <a:ea typeface="MS PGothic" panose="020B0600070205080204" pitchFamily="34" charset="-128"/>
                <a:cs typeface="Arial" panose="020B0604020202020204" pitchFamily="34" charset="0"/>
                <a:sym typeface="Wingdings" panose="05000000000000000000" pitchFamily="2" charset="2"/>
              </a:rPr>
              <a:t>Damit trägt die Norm bei zur…</a:t>
            </a:r>
          </a:p>
          <a:p>
            <a:pPr marL="685800" lvl="2" eaLnBrk="1" hangingPunct="1">
              <a:spcBef>
                <a:spcPts val="600"/>
              </a:spcBef>
              <a:spcAft>
                <a:spcPts val="600"/>
              </a:spcAft>
              <a:buClr>
                <a:srgbClr val="808080"/>
              </a:buClr>
              <a:buSzPct val="150000"/>
              <a:buFont typeface="Wingdings" panose="05000000000000000000" pitchFamily="2" charset="2"/>
              <a:buChar char="§"/>
              <a:defRPr/>
            </a:pPr>
            <a:r>
              <a:rPr lang="de-DE" altLang="de-DE" sz="1600" b="0">
                <a:solidFill>
                  <a:srgbClr val="3333CC"/>
                </a:solidFill>
                <a:ea typeface="MS PGothic" panose="020B0600070205080204" pitchFamily="34" charset="-128"/>
                <a:cs typeface="Arial" panose="020B0604020202020204" pitchFamily="34" charset="0"/>
                <a:sym typeface="Wingdings" panose="05000000000000000000" pitchFamily="2" charset="2"/>
              </a:rPr>
              <a:t> Verbreitung von wissenschaftlich und fachlich fundierten Informationen …</a:t>
            </a:r>
          </a:p>
          <a:p>
            <a:pPr marL="685800" lvl="2" eaLnBrk="1" hangingPunct="1">
              <a:spcBef>
                <a:spcPts val="600"/>
              </a:spcBef>
              <a:spcAft>
                <a:spcPts val="600"/>
              </a:spcAft>
              <a:buClr>
                <a:srgbClr val="808080"/>
              </a:buClr>
              <a:buSzPct val="150000"/>
              <a:buFont typeface="Wingdings" panose="05000000000000000000" pitchFamily="2" charset="2"/>
              <a:buChar char="§"/>
              <a:defRPr/>
            </a:pPr>
            <a:r>
              <a:rPr lang="de-DE" altLang="de-DE" sz="1600" b="0">
                <a:solidFill>
                  <a:srgbClr val="3333CC"/>
                </a:solidFill>
                <a:ea typeface="MS PGothic" panose="020B0600070205080204" pitchFamily="34" charset="-128"/>
                <a:cs typeface="Arial" panose="020B0604020202020204" pitchFamily="34" charset="0"/>
                <a:sym typeface="Wingdings" panose="05000000000000000000" pitchFamily="2" charset="2"/>
              </a:rPr>
              <a:t> fachgerechten Entwicklung und zum sachgerechten Einsatz  …</a:t>
            </a:r>
          </a:p>
          <a:p>
            <a:pPr marL="685800" lvl="2" eaLnBrk="1" hangingPunct="1">
              <a:spcBef>
                <a:spcPts val="600"/>
              </a:spcBef>
              <a:spcAft>
                <a:spcPts val="600"/>
              </a:spcAft>
              <a:buClr>
                <a:srgbClr val="808080"/>
              </a:buClr>
              <a:buSzPct val="150000"/>
              <a:buFont typeface="Wingdings" panose="05000000000000000000" pitchFamily="2" charset="2"/>
              <a:buChar char="§"/>
              <a:defRPr/>
            </a:pPr>
            <a:r>
              <a:rPr lang="de-DE" altLang="de-DE" sz="1600" b="0">
                <a:solidFill>
                  <a:srgbClr val="3333CC"/>
                </a:solidFill>
                <a:ea typeface="MS PGothic" panose="020B0600070205080204" pitchFamily="34" charset="-128"/>
                <a:cs typeface="Arial" panose="020B0604020202020204" pitchFamily="34" charset="0"/>
                <a:sym typeface="Wingdings" panose="05000000000000000000" pitchFamily="2" charset="2"/>
              </a:rPr>
              <a:t> zur kontinuierlichen Verbesserung …</a:t>
            </a:r>
          </a:p>
          <a:p>
            <a:pPr marL="0" lvl="1" indent="0" eaLnBrk="1" hangingPunct="1">
              <a:spcBef>
                <a:spcPts val="600"/>
              </a:spcBef>
              <a:spcAft>
                <a:spcPts val="600"/>
              </a:spcAft>
              <a:buClr>
                <a:srgbClr val="808080"/>
              </a:buClr>
              <a:buSzPct val="150000"/>
              <a:defRPr/>
            </a:pPr>
            <a:r>
              <a:rPr lang="de-DE" altLang="de-DE" sz="1600" b="0">
                <a:solidFill>
                  <a:srgbClr val="3333CC"/>
                </a:solidFill>
                <a:ea typeface="MS PGothic" panose="020B0600070205080204" pitchFamily="34" charset="-128"/>
                <a:cs typeface="Arial" panose="020B0604020202020204" pitchFamily="34" charset="0"/>
                <a:sym typeface="Wingdings" panose="05000000000000000000" pitchFamily="2" charset="2"/>
              </a:rPr>
              <a:t>..über / von / der Verfahren zur Eignungsbeurteilung.</a:t>
            </a:r>
          </a:p>
        </p:txBody>
      </p:sp>
      <p:sp>
        <p:nvSpPr>
          <p:cNvPr id="7" name="Text Box 2">
            <a:extLst>
              <a:ext uri="{FF2B5EF4-FFF2-40B4-BE49-F238E27FC236}">
                <a16:creationId xmlns:a16="http://schemas.microsoft.com/office/drawing/2014/main" id="{F552066B-E833-4E6D-BAEB-489D03E82965}"/>
              </a:ext>
            </a:extLst>
          </p:cNvPr>
          <p:cNvSpPr txBox="1">
            <a:spLocks noChangeArrowheads="1"/>
          </p:cNvSpPr>
          <p:nvPr/>
        </p:nvSpPr>
        <p:spPr bwMode="auto">
          <a:xfrm>
            <a:off x="1440000" y="576000"/>
            <a:ext cx="6350000" cy="400110"/>
          </a:xfrm>
          <a:prstGeom prst="rect">
            <a:avLst/>
          </a:prstGeom>
          <a:noFill/>
          <a:ln w="9525">
            <a:noFill/>
            <a:miter lim="800000"/>
            <a:headEnd/>
            <a:tailEnd/>
          </a:ln>
          <a:effectLst/>
        </p:spPr>
        <p:txBody>
          <a:bodyPr>
            <a:spAutoFit/>
          </a:bodyPr>
          <a:lstStyle/>
          <a:p>
            <a:pPr eaLnBrk="1" hangingPunct="1">
              <a:defRPr/>
            </a:pPr>
            <a:r>
              <a:rPr kumimoji="0" lang="de-DE" sz="2000" i="1">
                <a:solidFill>
                  <a:schemeClr val="accent2"/>
                </a:solidFill>
              </a:rPr>
              <a:t>DIN 33430 – Inhalte</a:t>
            </a:r>
            <a:endParaRPr kumimoji="0" lang="de-DE" sz="2400" b="0">
              <a:solidFill>
                <a:srgbClr val="000066"/>
              </a:solidFill>
            </a:endParaRPr>
          </a:p>
        </p:txBody>
      </p:sp>
    </p:spTree>
    <p:custDataLst>
      <p:tags r:id="rId1"/>
    </p:custDataLst>
    <p:extLst>
      <p:ext uri="{BB962C8B-B14F-4D97-AF65-F5344CB8AC3E}">
        <p14:creationId xmlns:p14="http://schemas.microsoft.com/office/powerpoint/2010/main" val="3576845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608" name="Rectangle 16"/>
          <p:cNvSpPr>
            <a:spLocks noChangeArrowheads="1"/>
          </p:cNvSpPr>
          <p:nvPr/>
        </p:nvSpPr>
        <p:spPr bwMode="auto">
          <a:xfrm>
            <a:off x="1440000" y="1260000"/>
            <a:ext cx="9561600" cy="3862596"/>
          </a:xfrm>
          <a:prstGeom prst="rect">
            <a:avLst/>
          </a:prstGeom>
          <a:noFill/>
          <a:ln>
            <a:noFill/>
          </a:ln>
        </p:spPr>
        <p:txBody>
          <a:bodyPr lIns="0" tIns="0" rIns="0" bIns="0">
            <a:spAutoFit/>
          </a:bodyPr>
          <a:lstStyle>
            <a:lvl1pPr marL="342900" indent="-342900">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marL="0" indent="0" eaLnBrk="1" hangingPunct="1">
              <a:spcBef>
                <a:spcPts val="500"/>
              </a:spcBef>
              <a:spcAft>
                <a:spcPts val="500"/>
              </a:spcAft>
              <a:buClr>
                <a:schemeClr val="folHlink"/>
              </a:buClr>
              <a:buSzPct val="150000"/>
              <a:defRPr/>
            </a:pPr>
            <a:r>
              <a:rPr lang="de-DE" altLang="de-DE" sz="1600" b="0" u="none" dirty="0">
                <a:solidFill>
                  <a:srgbClr val="3333CC"/>
                </a:solidFill>
              </a:rPr>
              <a:t>Die Norm bezieht sich einerseits auf den </a:t>
            </a:r>
            <a:r>
              <a:rPr lang="de-DE" altLang="de-DE" sz="1600" i="1" u="none" dirty="0">
                <a:solidFill>
                  <a:srgbClr val="3333CC"/>
                </a:solidFill>
                <a:latin typeface="Arial" charset="0"/>
                <a:ea typeface="ＭＳ Ｐゴシック" charset="0"/>
                <a:cs typeface="Arial" charset="0"/>
                <a:sym typeface="Wingdings" pitchFamily="2" charset="2"/>
              </a:rPr>
              <a:t>Prozess</a:t>
            </a:r>
            <a:r>
              <a:rPr lang="de-DE" altLang="de-DE" sz="1600" b="0" u="none" dirty="0">
                <a:solidFill>
                  <a:srgbClr val="3333CC"/>
                </a:solidFill>
                <a:latin typeface="Arial" charset="0"/>
                <a:ea typeface="ＭＳ Ｐゴシック" charset="0"/>
                <a:cs typeface="Arial" charset="0"/>
                <a:sym typeface="Wingdings" pitchFamily="2" charset="2"/>
              </a:rPr>
              <a:t> der Eignungsbeurteilung und andererseits auf die gestaltenden / mitwirkenden </a:t>
            </a:r>
            <a:r>
              <a:rPr lang="de-DE" altLang="de-DE" sz="1600" i="1" u="none" dirty="0">
                <a:solidFill>
                  <a:srgbClr val="3333CC"/>
                </a:solidFill>
                <a:latin typeface="Arial" charset="0"/>
                <a:ea typeface="ＭＳ Ｐゴシック" charset="0"/>
                <a:cs typeface="Arial" charset="0"/>
                <a:sym typeface="Wingdings" pitchFamily="2" charset="2"/>
              </a:rPr>
              <a:t>Personen</a:t>
            </a:r>
          </a:p>
          <a:p>
            <a:pPr marL="0" indent="0" eaLnBrk="1" hangingPunct="1">
              <a:spcBef>
                <a:spcPts val="500"/>
              </a:spcBef>
              <a:spcAft>
                <a:spcPts val="500"/>
              </a:spcAft>
              <a:buClr>
                <a:schemeClr val="folHlink"/>
              </a:buClr>
              <a:buSzPct val="150000"/>
              <a:defRPr/>
            </a:pPr>
            <a:endParaRPr lang="de-DE" altLang="de-DE" sz="1600" i="1" u="none" dirty="0">
              <a:solidFill>
                <a:srgbClr val="3333CC"/>
              </a:solidFill>
              <a:latin typeface="Arial" charset="0"/>
              <a:ea typeface="ＭＳ Ｐゴシック" charset="0"/>
              <a:cs typeface="Arial" charset="0"/>
              <a:sym typeface="Wingdings" pitchFamily="2" charset="2"/>
            </a:endParaRPr>
          </a:p>
          <a:p>
            <a:pPr marL="400050" lvl="2" indent="0" eaLnBrk="1" hangingPunct="1">
              <a:spcBef>
                <a:spcPts val="500"/>
              </a:spcBef>
              <a:spcAft>
                <a:spcPts val="500"/>
              </a:spcAft>
              <a:buClr>
                <a:srgbClr val="808080"/>
              </a:buClr>
              <a:buSzPct val="150000"/>
              <a:defRPr/>
            </a:pPr>
            <a:r>
              <a:rPr lang="de-DE" altLang="de-DE" sz="1600" b="0" u="none" dirty="0">
                <a:solidFill>
                  <a:srgbClr val="3333CC"/>
                </a:solidFill>
                <a:latin typeface="Arial" charset="0"/>
                <a:ea typeface="ＭＳ Ｐゴシック" charset="0"/>
                <a:cs typeface="Arial" charset="0"/>
                <a:sym typeface="Wingdings" pitchFamily="2" charset="2"/>
              </a:rPr>
              <a:t>Zum </a:t>
            </a:r>
            <a:r>
              <a:rPr lang="de-DE" altLang="de-DE" sz="1600" b="0" i="1" u="none" dirty="0">
                <a:solidFill>
                  <a:srgbClr val="3333CC"/>
                </a:solidFill>
                <a:latin typeface="Arial" charset="0"/>
                <a:ea typeface="ＭＳ Ｐゴシック" charset="0"/>
                <a:cs typeface="Arial" charset="0"/>
                <a:sym typeface="Wingdings" pitchFamily="2" charset="2"/>
              </a:rPr>
              <a:t>Prozess</a:t>
            </a:r>
            <a:r>
              <a:rPr lang="de-DE" altLang="de-DE" sz="1600" b="0" u="none" dirty="0">
                <a:solidFill>
                  <a:srgbClr val="3333CC"/>
                </a:solidFill>
                <a:latin typeface="Arial" charset="0"/>
                <a:ea typeface="ＭＳ Ｐゴシック" charset="0"/>
                <a:cs typeface="Arial" charset="0"/>
                <a:sym typeface="Wingdings" pitchFamily="2" charset="2"/>
              </a:rPr>
              <a:t> gehören</a:t>
            </a:r>
          </a:p>
          <a:p>
            <a:pPr marL="742950" lvl="2" indent="-342900" eaLnBrk="1" hangingPunct="1">
              <a:spcBef>
                <a:spcPts val="500"/>
              </a:spcBef>
              <a:spcAft>
                <a:spcPts val="500"/>
              </a:spcAft>
              <a:buClr>
                <a:srgbClr val="808080"/>
              </a:buClr>
              <a:buSzPct val="150000"/>
              <a:buFont typeface="Wingdings" pitchFamily="2" charset="2"/>
              <a:buChar char="§"/>
              <a:defRPr/>
            </a:pPr>
            <a:r>
              <a:rPr lang="de-DE" altLang="de-DE" sz="1600" b="0" u="none" dirty="0">
                <a:solidFill>
                  <a:srgbClr val="3333CC"/>
                </a:solidFill>
                <a:latin typeface="Arial" charset="0"/>
                <a:ea typeface="ＭＳ Ｐゴシック" charset="0"/>
                <a:cs typeface="Arial" charset="0"/>
                <a:sym typeface="Wingdings" pitchFamily="2" charset="2"/>
              </a:rPr>
              <a:t>die Planung von berufsbezogenen Eignungsbeurteilungsprozessen;</a:t>
            </a:r>
          </a:p>
          <a:p>
            <a:pPr marL="742950" lvl="2" indent="-342900" eaLnBrk="1" hangingPunct="1">
              <a:spcBef>
                <a:spcPts val="500"/>
              </a:spcBef>
              <a:spcAft>
                <a:spcPts val="500"/>
              </a:spcAft>
              <a:buClr>
                <a:srgbClr val="808080"/>
              </a:buClr>
              <a:buSzPct val="150000"/>
              <a:buFont typeface="Wingdings" pitchFamily="2" charset="2"/>
              <a:buChar char="§"/>
              <a:defRPr/>
            </a:pPr>
            <a:r>
              <a:rPr lang="de-DE" altLang="de-DE" sz="1600" b="0" u="none" dirty="0">
                <a:solidFill>
                  <a:srgbClr val="3333CC"/>
                </a:solidFill>
                <a:latin typeface="Arial" charset="0"/>
                <a:ea typeface="ＭＳ Ｐゴシック" charset="0"/>
                <a:cs typeface="Arial" charset="0"/>
                <a:sym typeface="Wingdings" pitchFamily="2" charset="2"/>
              </a:rPr>
              <a:t>die Auswahl, Zusammenstellung, Durchführung und Auswertung von Verfahren;</a:t>
            </a:r>
          </a:p>
          <a:p>
            <a:pPr marL="742950" lvl="2" indent="-342900" eaLnBrk="1" hangingPunct="1">
              <a:spcBef>
                <a:spcPts val="500"/>
              </a:spcBef>
              <a:spcAft>
                <a:spcPts val="500"/>
              </a:spcAft>
              <a:buClr>
                <a:srgbClr val="808080"/>
              </a:buClr>
              <a:buSzPct val="150000"/>
              <a:buFont typeface="Wingdings" pitchFamily="2" charset="2"/>
              <a:buChar char="§"/>
              <a:defRPr/>
            </a:pPr>
            <a:r>
              <a:rPr lang="de-DE" altLang="de-DE" sz="1600" b="0" u="none" dirty="0">
                <a:solidFill>
                  <a:srgbClr val="3333CC"/>
                </a:solidFill>
                <a:latin typeface="Arial" charset="0"/>
                <a:ea typeface="ＭＳ Ｐゴシック" charset="0"/>
                <a:cs typeface="Arial" charset="0"/>
                <a:sym typeface="Wingdings" pitchFamily="2" charset="2"/>
              </a:rPr>
              <a:t>die Interpretation der Verfahrensergebnisse und die Urteilsbildung;</a:t>
            </a:r>
          </a:p>
          <a:p>
            <a:pPr marL="400050" lvl="2" indent="0" eaLnBrk="1" hangingPunct="1">
              <a:spcBef>
                <a:spcPts val="500"/>
              </a:spcBef>
              <a:spcAft>
                <a:spcPts val="500"/>
              </a:spcAft>
              <a:buClr>
                <a:srgbClr val="808080"/>
              </a:buClr>
              <a:buSzPct val="150000"/>
              <a:defRPr/>
            </a:pPr>
            <a:endParaRPr lang="de-DE" altLang="de-DE" sz="1600" b="0" u="none" dirty="0">
              <a:solidFill>
                <a:srgbClr val="3333CC"/>
              </a:solidFill>
              <a:latin typeface="Arial" charset="0"/>
              <a:ea typeface="ＭＳ Ｐゴシック" charset="0"/>
              <a:cs typeface="Arial" charset="0"/>
              <a:sym typeface="Wingdings" pitchFamily="2" charset="2"/>
            </a:endParaRPr>
          </a:p>
          <a:p>
            <a:pPr marL="400050" lvl="2" indent="0" eaLnBrk="1" hangingPunct="1">
              <a:spcBef>
                <a:spcPts val="500"/>
              </a:spcBef>
              <a:spcAft>
                <a:spcPts val="500"/>
              </a:spcAft>
              <a:buClr>
                <a:srgbClr val="808080"/>
              </a:buClr>
              <a:buSzPct val="150000"/>
              <a:defRPr/>
            </a:pPr>
            <a:endParaRPr lang="de-DE" altLang="de-DE" sz="1600" b="0" u="none" dirty="0">
              <a:solidFill>
                <a:srgbClr val="3333CC"/>
              </a:solidFill>
              <a:latin typeface="Arial" charset="0"/>
              <a:ea typeface="ＭＳ Ｐゴシック" charset="0"/>
              <a:cs typeface="Arial" charset="0"/>
              <a:sym typeface="Wingdings" pitchFamily="2" charset="2"/>
            </a:endParaRPr>
          </a:p>
          <a:p>
            <a:pPr marL="400050" lvl="2" indent="0" eaLnBrk="1" hangingPunct="1">
              <a:spcBef>
                <a:spcPts val="500"/>
              </a:spcBef>
              <a:spcAft>
                <a:spcPts val="500"/>
              </a:spcAft>
              <a:buClr>
                <a:srgbClr val="808080"/>
              </a:buClr>
              <a:buSzPct val="150000"/>
              <a:defRPr/>
            </a:pPr>
            <a:r>
              <a:rPr lang="de-DE" altLang="de-DE" sz="1600" b="0" u="none" dirty="0">
                <a:solidFill>
                  <a:srgbClr val="3333CC"/>
                </a:solidFill>
                <a:latin typeface="Arial" charset="0"/>
                <a:ea typeface="ＭＳ Ｐゴシック" charset="0"/>
                <a:cs typeface="Arial" charset="0"/>
                <a:sym typeface="Wingdings" pitchFamily="2" charset="2"/>
              </a:rPr>
              <a:t>Bezüglich der </a:t>
            </a:r>
            <a:r>
              <a:rPr lang="de-DE" altLang="de-DE" sz="1600" b="0" i="1" u="none" dirty="0">
                <a:solidFill>
                  <a:srgbClr val="3333CC"/>
                </a:solidFill>
                <a:latin typeface="Arial" charset="0"/>
                <a:ea typeface="ＭＳ Ｐゴシック" charset="0"/>
                <a:cs typeface="Arial" charset="0"/>
                <a:sym typeface="Wingdings" pitchFamily="2" charset="2"/>
              </a:rPr>
              <a:t>Personen</a:t>
            </a:r>
            <a:r>
              <a:rPr lang="de-DE" altLang="de-DE" sz="1600" b="0" u="none" dirty="0">
                <a:solidFill>
                  <a:srgbClr val="3333CC"/>
                </a:solidFill>
                <a:latin typeface="Arial" charset="0"/>
                <a:ea typeface="ＭＳ Ｐゴシック" charset="0"/>
                <a:cs typeface="Arial" charset="0"/>
                <a:sym typeface="Wingdings" pitchFamily="2" charset="2"/>
              </a:rPr>
              <a:t> formuliert die DIN 33430</a:t>
            </a:r>
          </a:p>
          <a:p>
            <a:pPr marL="742950" lvl="2" indent="-342900" eaLnBrk="1" hangingPunct="1">
              <a:spcBef>
                <a:spcPts val="500"/>
              </a:spcBef>
              <a:spcAft>
                <a:spcPts val="500"/>
              </a:spcAft>
              <a:buClr>
                <a:srgbClr val="808080"/>
              </a:buClr>
              <a:buSzPct val="150000"/>
              <a:buFont typeface="Wingdings" pitchFamily="2" charset="2"/>
              <a:buChar char="§"/>
              <a:defRPr/>
            </a:pPr>
            <a:r>
              <a:rPr lang="de-DE" altLang="de-DE" sz="1600" b="0" u="none" dirty="0">
                <a:solidFill>
                  <a:srgbClr val="3333CC"/>
                </a:solidFill>
                <a:latin typeface="Arial" charset="0"/>
                <a:ea typeface="ＭＳ Ｐゴシック" charset="0"/>
                <a:cs typeface="Arial" charset="0"/>
                <a:sym typeface="Wingdings" pitchFamily="2" charset="2"/>
              </a:rPr>
              <a:t>Anforderungen an die Qualifikation der an Eignungsbeurteilungsprozessen beteiligten Personen.</a:t>
            </a:r>
          </a:p>
        </p:txBody>
      </p:sp>
      <p:sp>
        <p:nvSpPr>
          <p:cNvPr id="57348" name="Rechteck 4"/>
          <p:cNvSpPr>
            <a:spLocks noChangeArrowheads="1"/>
          </p:cNvSpPr>
          <p:nvPr/>
        </p:nvSpPr>
        <p:spPr bwMode="auto">
          <a:xfrm>
            <a:off x="0" y="6273987"/>
            <a:ext cx="732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DIN (2016). </a:t>
            </a:r>
            <a:r>
              <a:rPr lang="de-DE" altLang="de-DE" sz="1200" b="0" i="1" dirty="0">
                <a:ea typeface="Arial Unicode MS" pitchFamily="34" charset="-128"/>
              </a:rPr>
              <a:t>DIN 33430: Anforderungen an berufsbezogene Eignungsdiagnostik</a:t>
            </a:r>
            <a:r>
              <a:rPr lang="de-DE" altLang="de-DE" sz="1200" b="0" dirty="0">
                <a:ea typeface="Arial Unicode MS" pitchFamily="34" charset="-128"/>
              </a:rPr>
              <a:t>. Berlin: Beuth. (S. 6)</a:t>
            </a:r>
            <a:endParaRPr lang="de-DE" altLang="de-DE" sz="1200" b="0" dirty="0">
              <a:cs typeface="Times New Roman" panose="02020603050405020304" pitchFamily="18" charset="0"/>
            </a:endParaRPr>
          </a:p>
        </p:txBody>
      </p:sp>
      <p:sp>
        <p:nvSpPr>
          <p:cNvPr id="5" name="Text Box 2">
            <a:extLst>
              <a:ext uri="{FF2B5EF4-FFF2-40B4-BE49-F238E27FC236}">
                <a16:creationId xmlns:a16="http://schemas.microsoft.com/office/drawing/2014/main" id="{0A81E59A-522F-4144-9313-DCBF74B58073}"/>
              </a:ext>
            </a:extLst>
          </p:cNvPr>
          <p:cNvSpPr txBox="1">
            <a:spLocks noChangeArrowheads="1"/>
          </p:cNvSpPr>
          <p:nvPr/>
        </p:nvSpPr>
        <p:spPr bwMode="auto">
          <a:xfrm>
            <a:off x="1440000" y="576000"/>
            <a:ext cx="6350000" cy="400110"/>
          </a:xfrm>
          <a:prstGeom prst="rect">
            <a:avLst/>
          </a:prstGeom>
          <a:noFill/>
          <a:ln w="9525">
            <a:noFill/>
            <a:miter lim="800000"/>
            <a:headEnd/>
            <a:tailEnd/>
          </a:ln>
          <a:effectLst/>
        </p:spPr>
        <p:txBody>
          <a:bodyPr>
            <a:spAutoFit/>
          </a:bodyPr>
          <a:lstStyle/>
          <a:p>
            <a:pPr eaLnBrk="1" hangingPunct="1">
              <a:defRPr/>
            </a:pPr>
            <a:r>
              <a:rPr kumimoji="0" lang="de-DE" sz="2000" i="1">
                <a:solidFill>
                  <a:schemeClr val="accent2"/>
                </a:solidFill>
              </a:rPr>
              <a:t>Anwendungsbereich</a:t>
            </a:r>
            <a:endParaRPr kumimoji="0" lang="de-DE" sz="2400" b="0">
              <a:solidFill>
                <a:srgbClr val="000066"/>
              </a:solidFill>
            </a:endParaRPr>
          </a:p>
        </p:txBody>
      </p:sp>
    </p:spTree>
    <p:custDataLst>
      <p:tags r:id="rId1"/>
    </p:custDataLst>
    <p:extLst>
      <p:ext uri="{BB962C8B-B14F-4D97-AF65-F5344CB8AC3E}">
        <p14:creationId xmlns:p14="http://schemas.microsoft.com/office/powerpoint/2010/main" val="322237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0608">
                                            <p:txEl>
                                              <p:pRg st="0" end="0"/>
                                            </p:txEl>
                                          </p:spTgt>
                                        </p:tgtEl>
                                        <p:attrNameLst>
                                          <p:attrName>style.visibility</p:attrName>
                                        </p:attrNameLst>
                                      </p:cBhvr>
                                      <p:to>
                                        <p:strVal val="visible"/>
                                      </p:to>
                                    </p:set>
                                    <p:animEffect transition="in" filter="blinds(horizontal)">
                                      <p:cBhvr>
                                        <p:cTn id="7" dur="500"/>
                                        <p:tgtEl>
                                          <p:spTgt spid="75060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0608">
                                            <p:txEl>
                                              <p:pRg st="2" end="2"/>
                                            </p:txEl>
                                          </p:spTgt>
                                        </p:tgtEl>
                                        <p:attrNameLst>
                                          <p:attrName>style.visibility</p:attrName>
                                        </p:attrNameLst>
                                      </p:cBhvr>
                                      <p:to>
                                        <p:strVal val="visible"/>
                                      </p:to>
                                    </p:set>
                                    <p:animEffect transition="in" filter="blinds(horizontal)">
                                      <p:cBhvr>
                                        <p:cTn id="10" dur="500"/>
                                        <p:tgtEl>
                                          <p:spTgt spid="75060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50608">
                                            <p:txEl>
                                              <p:pRg st="3" end="3"/>
                                            </p:txEl>
                                          </p:spTgt>
                                        </p:tgtEl>
                                        <p:attrNameLst>
                                          <p:attrName>style.visibility</p:attrName>
                                        </p:attrNameLst>
                                      </p:cBhvr>
                                      <p:to>
                                        <p:strVal val="visible"/>
                                      </p:to>
                                    </p:set>
                                    <p:animEffect transition="in" filter="blinds(horizontal)">
                                      <p:cBhvr>
                                        <p:cTn id="15" dur="500"/>
                                        <p:tgtEl>
                                          <p:spTgt spid="75060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50608">
                                            <p:txEl>
                                              <p:pRg st="4" end="4"/>
                                            </p:txEl>
                                          </p:spTgt>
                                        </p:tgtEl>
                                        <p:attrNameLst>
                                          <p:attrName>style.visibility</p:attrName>
                                        </p:attrNameLst>
                                      </p:cBhvr>
                                      <p:to>
                                        <p:strVal val="visible"/>
                                      </p:to>
                                    </p:set>
                                    <p:animEffect transition="in" filter="blinds(horizontal)">
                                      <p:cBhvr>
                                        <p:cTn id="20" dur="500"/>
                                        <p:tgtEl>
                                          <p:spTgt spid="75060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50608">
                                            <p:txEl>
                                              <p:pRg st="5" end="5"/>
                                            </p:txEl>
                                          </p:spTgt>
                                        </p:tgtEl>
                                        <p:attrNameLst>
                                          <p:attrName>style.visibility</p:attrName>
                                        </p:attrNameLst>
                                      </p:cBhvr>
                                      <p:to>
                                        <p:strVal val="visible"/>
                                      </p:to>
                                    </p:set>
                                    <p:animEffect transition="in" filter="blinds(horizontal)">
                                      <p:cBhvr>
                                        <p:cTn id="25" dur="500"/>
                                        <p:tgtEl>
                                          <p:spTgt spid="75060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50608">
                                            <p:txEl>
                                              <p:pRg st="8" end="8"/>
                                            </p:txEl>
                                          </p:spTgt>
                                        </p:tgtEl>
                                        <p:attrNameLst>
                                          <p:attrName>style.visibility</p:attrName>
                                        </p:attrNameLst>
                                      </p:cBhvr>
                                      <p:to>
                                        <p:strVal val="visible"/>
                                      </p:to>
                                    </p:set>
                                    <p:animEffect transition="in" filter="blinds(horizontal)">
                                      <p:cBhvr>
                                        <p:cTn id="30" dur="500"/>
                                        <p:tgtEl>
                                          <p:spTgt spid="750608">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50608">
                                            <p:txEl>
                                              <p:pRg st="9" end="9"/>
                                            </p:txEl>
                                          </p:spTgt>
                                        </p:tgtEl>
                                        <p:attrNameLst>
                                          <p:attrName>style.visibility</p:attrName>
                                        </p:attrNameLst>
                                      </p:cBhvr>
                                      <p:to>
                                        <p:strVal val="visible"/>
                                      </p:to>
                                    </p:set>
                                    <p:animEffect transition="in" filter="blinds(horizontal)">
                                      <p:cBhvr>
                                        <p:cTn id="35" dur="500"/>
                                        <p:tgtEl>
                                          <p:spTgt spid="75060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608" name="Rectangle 16"/>
          <p:cNvSpPr>
            <a:spLocks noChangeArrowheads="1"/>
          </p:cNvSpPr>
          <p:nvPr/>
        </p:nvSpPr>
        <p:spPr bwMode="auto">
          <a:xfrm>
            <a:off x="1440000" y="1301751"/>
            <a:ext cx="9561600" cy="3605213"/>
          </a:xfrm>
          <a:prstGeom prst="rect">
            <a:avLst/>
          </a:prstGeom>
          <a:noFill/>
          <a:ln>
            <a:noFill/>
          </a:ln>
        </p:spPr>
        <p:txBody>
          <a:bodyPr lIns="0" tIns="0" rIns="0" bIns="0">
            <a:spAutoFit/>
          </a:bodyPr>
          <a:lstStyle>
            <a:lvl1pPr marL="342900" indent="-342900">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marL="0" indent="0" eaLnBrk="1" hangingPunct="1">
              <a:spcBef>
                <a:spcPts val="500"/>
              </a:spcBef>
              <a:spcAft>
                <a:spcPts val="500"/>
              </a:spcAft>
              <a:buClr>
                <a:schemeClr val="folHlink"/>
              </a:buClr>
              <a:buSzPct val="150000"/>
              <a:defRPr/>
            </a:pPr>
            <a:r>
              <a:rPr lang="de-DE" altLang="de-DE" sz="1600" b="0" u="none">
                <a:solidFill>
                  <a:srgbClr val="3333CC"/>
                </a:solidFill>
              </a:rPr>
              <a:t>Verfahren sind nur im Zusammenspiel mit einer konkreten eignungsdiagnostischen Fragestellung Gegenstand der Norm.</a:t>
            </a:r>
          </a:p>
          <a:p>
            <a:pPr marL="0" indent="0" eaLnBrk="1" hangingPunct="1">
              <a:spcBef>
                <a:spcPts val="500"/>
              </a:spcBef>
              <a:spcAft>
                <a:spcPts val="500"/>
              </a:spcAft>
              <a:buClr>
                <a:schemeClr val="folHlink"/>
              </a:buClr>
              <a:buSzPct val="150000"/>
              <a:defRPr/>
            </a:pPr>
            <a:endParaRPr lang="de-DE" altLang="de-DE" sz="1600" b="0" u="none">
              <a:solidFill>
                <a:srgbClr val="3333CC"/>
              </a:solidFill>
            </a:endParaRPr>
          </a:p>
          <a:p>
            <a:pPr marL="342900" lvl="1" indent="-342900" eaLnBrk="1" hangingPunct="1">
              <a:spcBef>
                <a:spcPts val="500"/>
              </a:spcBef>
              <a:spcAft>
                <a:spcPts val="500"/>
              </a:spcAft>
              <a:buClr>
                <a:srgbClr val="808080"/>
              </a:buClr>
              <a:buSzPct val="150000"/>
              <a:buFont typeface="Wingdings" pitchFamily="2" charset="2"/>
              <a:buChar char="§"/>
              <a:defRPr/>
            </a:pPr>
            <a:r>
              <a:rPr lang="de-DE" altLang="de-DE" sz="1600" b="0" u="none">
                <a:solidFill>
                  <a:srgbClr val="3333CC"/>
                </a:solidFill>
                <a:latin typeface="Arial" charset="0"/>
                <a:ea typeface="ＭＳ Ｐゴシック" charset="0"/>
                <a:cs typeface="Arial" charset="0"/>
                <a:sym typeface="Wingdings" pitchFamily="2" charset="2"/>
              </a:rPr>
              <a:t>Die Angemessenheit eines Verfahrens für eine konkrete Eignungsbeurteilung kann nur im Rahmen seiner spezifischen Anwendung beurteilt werden. </a:t>
            </a:r>
          </a:p>
          <a:p>
            <a:pPr marL="0" lvl="1" indent="0" eaLnBrk="1" hangingPunct="1">
              <a:spcBef>
                <a:spcPts val="500"/>
              </a:spcBef>
              <a:spcAft>
                <a:spcPts val="500"/>
              </a:spcAft>
              <a:buClr>
                <a:srgbClr val="808080"/>
              </a:buClr>
              <a:buSzPct val="150000"/>
              <a:defRPr/>
            </a:pPr>
            <a:endParaRPr lang="de-DE" altLang="de-DE" sz="1600" b="0" u="none">
              <a:solidFill>
                <a:srgbClr val="3333CC"/>
              </a:solidFill>
              <a:latin typeface="Arial" charset="0"/>
              <a:ea typeface="ＭＳ Ｐゴシック" charset="0"/>
              <a:cs typeface="Arial" charset="0"/>
              <a:sym typeface="Wingdings" pitchFamily="2" charset="2"/>
            </a:endParaRPr>
          </a:p>
          <a:p>
            <a:pPr marL="285750" lvl="1" eaLnBrk="1" hangingPunct="1">
              <a:spcBef>
                <a:spcPts val="500"/>
              </a:spcBef>
              <a:spcAft>
                <a:spcPts val="500"/>
              </a:spcAft>
              <a:buClr>
                <a:srgbClr val="808080"/>
              </a:buClr>
              <a:buSzPct val="150000"/>
              <a:buFont typeface="Wingdings" panose="05000000000000000000" pitchFamily="2" charset="2"/>
              <a:buChar char="à"/>
              <a:defRPr/>
            </a:pPr>
            <a:r>
              <a:rPr lang="de-DE" altLang="de-DE" sz="1600" b="0" u="none">
                <a:solidFill>
                  <a:srgbClr val="3333CC"/>
                </a:solidFill>
                <a:latin typeface="Arial" charset="0"/>
                <a:ea typeface="ＭＳ Ｐゴシック" charset="0"/>
                <a:cs typeface="Arial" charset="0"/>
                <a:sym typeface="Wingdings" pitchFamily="2" charset="2"/>
              </a:rPr>
              <a:t> die DIN 33430 ist</a:t>
            </a:r>
            <a:r>
              <a:rPr lang="de-DE" altLang="de-DE" sz="1600" b="0" i="1" u="none">
                <a:solidFill>
                  <a:srgbClr val="3333CC"/>
                </a:solidFill>
                <a:latin typeface="Arial" charset="0"/>
                <a:ea typeface="ＭＳ Ｐゴシック" charset="0"/>
                <a:cs typeface="Arial" charset="0"/>
                <a:sym typeface="Wingdings" pitchFamily="2" charset="2"/>
              </a:rPr>
              <a:t> keine </a:t>
            </a:r>
            <a:r>
              <a:rPr lang="de-DE" altLang="de-DE" sz="1600" b="0" u="none">
                <a:solidFill>
                  <a:srgbClr val="3333CC"/>
                </a:solidFill>
                <a:latin typeface="Arial" charset="0"/>
                <a:ea typeface="ＭＳ Ｐゴシック" charset="0"/>
                <a:cs typeface="Arial" charset="0"/>
                <a:sym typeface="Wingdings" pitchFamily="2" charset="2"/>
              </a:rPr>
              <a:t>Produktnorm. </a:t>
            </a:r>
          </a:p>
          <a:p>
            <a:pPr marL="285750" lvl="1" eaLnBrk="1" hangingPunct="1">
              <a:spcBef>
                <a:spcPts val="500"/>
              </a:spcBef>
              <a:spcAft>
                <a:spcPts val="500"/>
              </a:spcAft>
              <a:buClr>
                <a:srgbClr val="808080"/>
              </a:buClr>
              <a:buSzPct val="150000"/>
              <a:buFont typeface="Wingdings" panose="05000000000000000000" pitchFamily="2" charset="2"/>
              <a:buChar char="à"/>
              <a:defRPr/>
            </a:pPr>
            <a:r>
              <a:rPr lang="de-DE" altLang="de-DE" sz="1600" b="0" u="none">
                <a:solidFill>
                  <a:srgbClr val="3333CC"/>
                </a:solidFill>
                <a:latin typeface="Arial" charset="0"/>
                <a:ea typeface="ＭＳ Ｐゴシック" charset="0"/>
                <a:cs typeface="Arial" charset="0"/>
                <a:sym typeface="Wingdings" pitchFamily="2" charset="2"/>
              </a:rPr>
              <a:t>Aussagen wie „das Testverfahren </a:t>
            </a:r>
            <a:r>
              <a:rPr lang="de-DE" altLang="de-DE" sz="1600" b="0" u="none" err="1">
                <a:solidFill>
                  <a:srgbClr val="3333CC"/>
                </a:solidFill>
                <a:latin typeface="Arial" charset="0"/>
                <a:ea typeface="ＭＳ Ｐゴシック" charset="0"/>
                <a:cs typeface="Arial" charset="0"/>
                <a:sym typeface="Wingdings" pitchFamily="2" charset="2"/>
              </a:rPr>
              <a:t>xy</a:t>
            </a:r>
            <a:r>
              <a:rPr lang="de-DE" altLang="de-DE" sz="1600" b="0" u="none">
                <a:solidFill>
                  <a:srgbClr val="3333CC"/>
                </a:solidFill>
                <a:latin typeface="Arial" charset="0"/>
                <a:ea typeface="ＭＳ Ｐゴシック" charset="0"/>
                <a:cs typeface="Arial" charset="0"/>
                <a:sym typeface="Wingdings" pitchFamily="2" charset="2"/>
              </a:rPr>
              <a:t> entspricht der DIN 33430“ </a:t>
            </a:r>
          </a:p>
          <a:p>
            <a:pPr marL="0" lvl="1" indent="0" eaLnBrk="1" hangingPunct="1">
              <a:spcBef>
                <a:spcPts val="500"/>
              </a:spcBef>
              <a:spcAft>
                <a:spcPts val="500"/>
              </a:spcAft>
              <a:buClr>
                <a:srgbClr val="808080"/>
              </a:buClr>
              <a:buSzPct val="150000"/>
              <a:defRPr/>
            </a:pPr>
            <a:r>
              <a:rPr lang="de-DE" altLang="de-DE" sz="1600" b="0" u="none">
                <a:solidFill>
                  <a:srgbClr val="3333CC"/>
                </a:solidFill>
                <a:latin typeface="Arial" charset="0"/>
                <a:ea typeface="ＭＳ Ｐゴシック" charset="0"/>
                <a:cs typeface="Arial" charset="0"/>
                <a:sym typeface="Wingdings" pitchFamily="2" charset="2"/>
              </a:rPr>
              <a:t>	sind daher sinnlos </a:t>
            </a:r>
          </a:p>
          <a:p>
            <a:pPr marL="0" lvl="1" indent="0" eaLnBrk="1" hangingPunct="1">
              <a:spcBef>
                <a:spcPts val="500"/>
              </a:spcBef>
              <a:spcAft>
                <a:spcPts val="500"/>
              </a:spcAft>
              <a:buClr>
                <a:srgbClr val="808080"/>
              </a:buClr>
              <a:buSzPct val="150000"/>
              <a:defRPr/>
            </a:pPr>
            <a:r>
              <a:rPr lang="de-DE" altLang="de-DE" sz="1600" b="0" u="none">
                <a:solidFill>
                  <a:srgbClr val="3333CC"/>
                </a:solidFill>
                <a:latin typeface="Arial" charset="0"/>
                <a:ea typeface="ＭＳ Ｐゴシック" charset="0"/>
                <a:cs typeface="Arial" charset="0"/>
                <a:sym typeface="Wingdings" pitchFamily="2" charset="2"/>
              </a:rPr>
              <a:t>	und indizieren ein Informationsdefizit bezgl. der DIN.</a:t>
            </a:r>
          </a:p>
        </p:txBody>
      </p:sp>
      <p:sp>
        <p:nvSpPr>
          <p:cNvPr id="58373" name="Rechteck 4"/>
          <p:cNvSpPr>
            <a:spLocks noChangeArrowheads="1"/>
          </p:cNvSpPr>
          <p:nvPr/>
        </p:nvSpPr>
        <p:spPr bwMode="auto">
          <a:xfrm>
            <a:off x="0" y="6224825"/>
            <a:ext cx="732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DIN (2016). </a:t>
            </a:r>
            <a:r>
              <a:rPr lang="de-DE" altLang="de-DE" sz="1200" b="0" i="1" dirty="0">
                <a:ea typeface="Arial Unicode MS" pitchFamily="34" charset="-128"/>
              </a:rPr>
              <a:t>DIN 33430: Anforderungen an berufsbezogene Eignungsdiagnostik</a:t>
            </a:r>
            <a:r>
              <a:rPr lang="de-DE" altLang="de-DE" sz="1200" b="0" dirty="0">
                <a:ea typeface="Arial Unicode MS" pitchFamily="34" charset="-128"/>
              </a:rPr>
              <a:t>. Berlin: Beuth. (S. 6)</a:t>
            </a:r>
            <a:endParaRPr lang="de-DE" altLang="de-DE" sz="1200" b="0" dirty="0">
              <a:cs typeface="Times New Roman" panose="02020603050405020304" pitchFamily="18" charset="0"/>
            </a:endParaRPr>
          </a:p>
        </p:txBody>
      </p:sp>
      <p:sp>
        <p:nvSpPr>
          <p:cNvPr id="5" name="Rechteck 4"/>
          <p:cNvSpPr/>
          <p:nvPr/>
        </p:nvSpPr>
        <p:spPr>
          <a:xfrm>
            <a:off x="2736924" y="4946706"/>
            <a:ext cx="6718152" cy="1169551"/>
          </a:xfrm>
          <a:prstGeom prst="rect">
            <a:avLst/>
          </a:prstGeom>
          <a:solidFill>
            <a:schemeClr val="accent6">
              <a:lumMod val="20000"/>
              <a:lumOff val="80000"/>
            </a:schemeClr>
          </a:solidFill>
        </p:spPr>
        <p:txBody>
          <a:bodyPr wrap="square">
            <a:spAutoFit/>
          </a:bodyPr>
          <a:lstStyle/>
          <a:p>
            <a:pPr>
              <a:defRPr/>
            </a:pPr>
            <a:r>
              <a:rPr lang="de-DE" sz="1400" b="0">
                <a:solidFill>
                  <a:srgbClr val="000000"/>
                </a:solidFill>
                <a:latin typeface="+mn-lt"/>
                <a:ea typeface="Times New Roman" panose="02020603050405020304" pitchFamily="18" charset="0"/>
              </a:rPr>
              <a:t>Indirekte Bedeutung erlangt die DIN 3340 bei der Testbeurteilung, z.B. </a:t>
            </a:r>
          </a:p>
          <a:p>
            <a:pPr marL="285750" indent="-285750">
              <a:buFont typeface="Arial" panose="020B0604020202020204" pitchFamily="34" charset="0"/>
              <a:buChar char="•"/>
              <a:defRPr/>
            </a:pPr>
            <a:r>
              <a:rPr lang="de-DE" sz="1400" b="0">
                <a:solidFill>
                  <a:srgbClr val="000000"/>
                </a:solidFill>
                <a:latin typeface="+mn-lt"/>
                <a:ea typeface="Times New Roman" panose="02020603050405020304" pitchFamily="18" charset="0"/>
              </a:rPr>
              <a:t>das Testbeurteilungssystem des Diagnostik- und Testkuratoriums </a:t>
            </a:r>
          </a:p>
          <a:p>
            <a:pPr marL="285750" indent="-285750">
              <a:buFont typeface="Arial" panose="020B0604020202020204" pitchFamily="34" charset="0"/>
              <a:buChar char="•"/>
              <a:defRPr/>
            </a:pPr>
            <a:r>
              <a:rPr lang="de-DE" sz="1400" b="0">
                <a:solidFill>
                  <a:srgbClr val="000000"/>
                </a:solidFill>
                <a:latin typeface="+mn-lt"/>
                <a:ea typeface="Times New Roman" panose="02020603050405020304" pitchFamily="18" charset="0"/>
              </a:rPr>
              <a:t>sowie die Richtlinien zur Bewertung von Testverfahren und -geräten zur Wiederherstellung der Kraftfahreignung (</a:t>
            </a:r>
            <a:r>
              <a:rPr lang="de-DE" sz="1400" b="0" err="1">
                <a:solidFill>
                  <a:srgbClr val="000000"/>
                </a:solidFill>
                <a:latin typeface="+mn-lt"/>
                <a:ea typeface="Times New Roman" panose="02020603050405020304" pitchFamily="18" charset="0"/>
              </a:rPr>
              <a:t>VkBl</a:t>
            </a:r>
            <a:r>
              <a:rPr lang="de-DE" sz="1400" b="0">
                <a:solidFill>
                  <a:srgbClr val="000000"/>
                </a:solidFill>
                <a:latin typeface="+mn-lt"/>
                <a:ea typeface="Times New Roman" panose="02020603050405020304" pitchFamily="18" charset="0"/>
              </a:rPr>
              <a:t>. Amtlicher Teil, Heft 6-2017, S. 227 ff.)</a:t>
            </a:r>
            <a:endParaRPr lang="de-DE" sz="1400" b="0">
              <a:latin typeface="+mn-lt"/>
            </a:endParaRPr>
          </a:p>
        </p:txBody>
      </p:sp>
      <p:sp>
        <p:nvSpPr>
          <p:cNvPr id="7" name="Text Box 2">
            <a:extLst>
              <a:ext uri="{FF2B5EF4-FFF2-40B4-BE49-F238E27FC236}">
                <a16:creationId xmlns:a16="http://schemas.microsoft.com/office/drawing/2014/main" id="{AD768094-2AC9-490D-918D-FBE8D43BF5F0}"/>
              </a:ext>
            </a:extLst>
          </p:cNvPr>
          <p:cNvSpPr txBox="1">
            <a:spLocks noChangeArrowheads="1"/>
          </p:cNvSpPr>
          <p:nvPr/>
        </p:nvSpPr>
        <p:spPr bwMode="auto">
          <a:xfrm>
            <a:off x="1440000" y="576000"/>
            <a:ext cx="6350000" cy="400110"/>
          </a:xfrm>
          <a:prstGeom prst="rect">
            <a:avLst/>
          </a:prstGeom>
          <a:noFill/>
          <a:ln w="9525">
            <a:noFill/>
            <a:miter lim="800000"/>
            <a:headEnd/>
            <a:tailEnd/>
          </a:ln>
          <a:effectLst/>
        </p:spPr>
        <p:txBody>
          <a:bodyPr>
            <a:spAutoFit/>
          </a:bodyPr>
          <a:lstStyle/>
          <a:p>
            <a:pPr eaLnBrk="1" hangingPunct="1">
              <a:defRPr/>
            </a:pPr>
            <a:r>
              <a:rPr kumimoji="0" lang="de-DE" sz="2000" i="1">
                <a:solidFill>
                  <a:schemeClr val="accent2"/>
                </a:solidFill>
              </a:rPr>
              <a:t>Anwendungsbereich</a:t>
            </a:r>
            <a:endParaRPr kumimoji="0" lang="de-DE" sz="2400" b="0">
              <a:solidFill>
                <a:srgbClr val="000066"/>
              </a:solidFill>
            </a:endParaRPr>
          </a:p>
        </p:txBody>
      </p:sp>
      <p:sp>
        <p:nvSpPr>
          <p:cNvPr id="2" name="Rechteck 1"/>
          <p:cNvSpPr/>
          <p:nvPr/>
        </p:nvSpPr>
        <p:spPr>
          <a:xfrm rot="1068609">
            <a:off x="8419866" y="4732708"/>
            <a:ext cx="1879600" cy="523875"/>
          </a:xfrm>
          <a:prstGeom prst="rect">
            <a:avLst/>
          </a:prstGeom>
          <a:solidFill>
            <a:srgbClr val="CCECFF"/>
          </a:solidFill>
        </p:spPr>
        <p:txBody>
          <a:bodyPr>
            <a:spAutoFit/>
          </a:bodyPr>
          <a:lstStyle/>
          <a:p>
            <a:pPr algn="ctr">
              <a:defRPr/>
            </a:pPr>
            <a:r>
              <a:rPr lang="de-DE" altLang="de-DE" sz="1400" b="0">
                <a:solidFill>
                  <a:schemeClr val="accent4"/>
                </a:solidFill>
                <a:cs typeface="Arial" panose="020B0604020202020204" pitchFamily="34" charset="0"/>
              </a:rPr>
              <a:t>(nicht Gegenstand der DIN 33430)</a:t>
            </a:r>
          </a:p>
        </p:txBody>
      </p:sp>
    </p:spTree>
    <p:custDataLst>
      <p:tags r:id="rId1"/>
    </p:custDataLst>
    <p:extLst>
      <p:ext uri="{BB962C8B-B14F-4D97-AF65-F5344CB8AC3E}">
        <p14:creationId xmlns:p14="http://schemas.microsoft.com/office/powerpoint/2010/main" val="3823237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0608">
                                            <p:txEl>
                                              <p:pRg st="0" end="0"/>
                                            </p:txEl>
                                          </p:spTgt>
                                        </p:tgtEl>
                                        <p:attrNameLst>
                                          <p:attrName>style.visibility</p:attrName>
                                        </p:attrNameLst>
                                      </p:cBhvr>
                                      <p:to>
                                        <p:strVal val="visible"/>
                                      </p:to>
                                    </p:set>
                                    <p:animEffect transition="in" filter="blinds(horizontal)">
                                      <p:cBhvr>
                                        <p:cTn id="7" dur="500"/>
                                        <p:tgtEl>
                                          <p:spTgt spid="7506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0608">
                                            <p:txEl>
                                              <p:pRg st="2" end="2"/>
                                            </p:txEl>
                                          </p:spTgt>
                                        </p:tgtEl>
                                        <p:attrNameLst>
                                          <p:attrName>style.visibility</p:attrName>
                                        </p:attrNameLst>
                                      </p:cBhvr>
                                      <p:to>
                                        <p:strVal val="visible"/>
                                      </p:to>
                                    </p:set>
                                    <p:animEffect transition="in" filter="blinds(horizontal)">
                                      <p:cBhvr>
                                        <p:cTn id="12" dur="500"/>
                                        <p:tgtEl>
                                          <p:spTgt spid="75060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0608">
                                            <p:txEl>
                                              <p:pRg st="4" end="4"/>
                                            </p:txEl>
                                          </p:spTgt>
                                        </p:tgtEl>
                                        <p:attrNameLst>
                                          <p:attrName>style.visibility</p:attrName>
                                        </p:attrNameLst>
                                      </p:cBhvr>
                                      <p:to>
                                        <p:strVal val="visible"/>
                                      </p:to>
                                    </p:set>
                                    <p:animEffect transition="in" filter="blinds(horizontal)">
                                      <p:cBhvr>
                                        <p:cTn id="17" dur="500"/>
                                        <p:tgtEl>
                                          <p:spTgt spid="75060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0608">
                                            <p:txEl>
                                              <p:pRg st="5" end="5"/>
                                            </p:txEl>
                                          </p:spTgt>
                                        </p:tgtEl>
                                        <p:attrNameLst>
                                          <p:attrName>style.visibility</p:attrName>
                                        </p:attrNameLst>
                                      </p:cBhvr>
                                      <p:to>
                                        <p:strVal val="visible"/>
                                      </p:to>
                                    </p:set>
                                    <p:animEffect transition="in" filter="blinds(horizontal)">
                                      <p:cBhvr>
                                        <p:cTn id="22" dur="500"/>
                                        <p:tgtEl>
                                          <p:spTgt spid="75060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50608">
                                            <p:txEl>
                                              <p:pRg st="6" end="6"/>
                                            </p:txEl>
                                          </p:spTgt>
                                        </p:tgtEl>
                                        <p:attrNameLst>
                                          <p:attrName>style.visibility</p:attrName>
                                        </p:attrNameLst>
                                      </p:cBhvr>
                                      <p:to>
                                        <p:strVal val="visible"/>
                                      </p:to>
                                    </p:set>
                                    <p:animEffect transition="in" filter="blinds(horizontal)">
                                      <p:cBhvr>
                                        <p:cTn id="27" dur="500"/>
                                        <p:tgtEl>
                                          <p:spTgt spid="75060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50608">
                                            <p:txEl>
                                              <p:pRg st="7" end="7"/>
                                            </p:txEl>
                                          </p:spTgt>
                                        </p:tgtEl>
                                        <p:attrNameLst>
                                          <p:attrName>style.visibility</p:attrName>
                                        </p:attrNameLst>
                                      </p:cBhvr>
                                      <p:to>
                                        <p:strVal val="visible"/>
                                      </p:to>
                                    </p:set>
                                    <p:animEffect transition="in" filter="blinds(horizontal)">
                                      <p:cBhvr>
                                        <p:cTn id="32" dur="500"/>
                                        <p:tgtEl>
                                          <p:spTgt spid="75060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ED91A750-6BBD-4E62-BA38-C19443054968}"/>
              </a:ext>
            </a:extLst>
          </p:cNvPr>
          <p:cNvSpPr>
            <a:spLocks noChangeArrowheads="1"/>
          </p:cNvSpPr>
          <p:nvPr/>
        </p:nvSpPr>
        <p:spPr bwMode="auto">
          <a:xfrm>
            <a:off x="1440000" y="576000"/>
            <a:ext cx="626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Die Architektur der DIN 33430 </a:t>
            </a:r>
            <a:r>
              <a:rPr lang="de-DE" altLang="de-DE" sz="2000">
                <a:solidFill>
                  <a:srgbClr val="3333CC"/>
                </a:solidFill>
                <a:cs typeface="Arial" panose="020B0604020202020204" pitchFamily="34" charset="0"/>
              </a:rPr>
              <a:t>(2016)</a:t>
            </a:r>
          </a:p>
        </p:txBody>
      </p:sp>
      <p:pic>
        <p:nvPicPr>
          <p:cNvPr id="8" name="Grafik 2">
            <a:extLst>
              <a:ext uri="{FF2B5EF4-FFF2-40B4-BE49-F238E27FC236}">
                <a16:creationId xmlns:a16="http://schemas.microsoft.com/office/drawing/2014/main" id="{A5CA90EE-233A-4676-8B67-0C0A6C453E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4265" y="965250"/>
            <a:ext cx="9213870" cy="51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6">
            <a:extLst>
              <a:ext uri="{FF2B5EF4-FFF2-40B4-BE49-F238E27FC236}">
                <a16:creationId xmlns:a16="http://schemas.microsoft.com/office/drawing/2014/main" id="{36F6AA79-A768-4DD6-A29A-368C3A4B97C0}"/>
              </a:ext>
            </a:extLst>
          </p:cNvPr>
          <p:cNvSpPr>
            <a:spLocks noChangeArrowheads="1"/>
          </p:cNvSpPr>
          <p:nvPr/>
        </p:nvSpPr>
        <p:spPr bwMode="auto">
          <a:xfrm>
            <a:off x="1564961" y="5583770"/>
            <a:ext cx="5184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1600" b="0" i="1">
                <a:solidFill>
                  <a:srgbClr val="3333CC"/>
                </a:solidFill>
                <a:cs typeface="Arial" panose="020B0604020202020204" pitchFamily="34" charset="0"/>
              </a:rPr>
              <a:t>(In Klammern: Kapitel des entsprechenden DIN Textes)</a:t>
            </a:r>
          </a:p>
        </p:txBody>
      </p:sp>
      <p:sp>
        <p:nvSpPr>
          <p:cNvPr id="11" name="Rechteck 5">
            <a:extLst>
              <a:ext uri="{FF2B5EF4-FFF2-40B4-BE49-F238E27FC236}">
                <a16:creationId xmlns:a16="http://schemas.microsoft.com/office/drawing/2014/main" id="{DB219FDB-FE78-4522-8108-3BF17D46EEA1}"/>
              </a:ext>
            </a:extLst>
          </p:cNvPr>
          <p:cNvSpPr>
            <a:spLocks noChangeArrowheads="1"/>
          </p:cNvSpPr>
          <p:nvPr/>
        </p:nvSpPr>
        <p:spPr bwMode="auto">
          <a:xfrm>
            <a:off x="-54505" y="6198410"/>
            <a:ext cx="956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1200" b="0" dirty="0">
                <a:cs typeface="Arial" panose="020B0604020202020204" pitchFamily="34" charset="0"/>
              </a:rPr>
              <a:t>Kersting, M. (2016). DIN 33430 </a:t>
            </a:r>
            <a:r>
              <a:rPr lang="de-DE" altLang="de-DE" sz="1200" b="0" dirty="0" err="1">
                <a:cs typeface="Arial" panose="020B0604020202020204" pitchFamily="34" charset="0"/>
              </a:rPr>
              <a:t>reloaded</a:t>
            </a:r>
            <a:r>
              <a:rPr lang="de-DE" altLang="de-DE" sz="1200" b="0" dirty="0">
                <a:cs typeface="Arial" panose="020B0604020202020204" pitchFamily="34" charset="0"/>
              </a:rPr>
              <a:t>. Mit Qualität die Zukunft der Personalauswahl gestalten. </a:t>
            </a:r>
            <a:r>
              <a:rPr lang="de-DE" altLang="de-DE" sz="1200" b="0" i="1" dirty="0">
                <a:cs typeface="Arial" panose="020B0604020202020204" pitchFamily="34" charset="0"/>
              </a:rPr>
              <a:t>Report Psychologie, 41, </a:t>
            </a:r>
            <a:r>
              <a:rPr lang="de-DE" altLang="de-DE" sz="1200" b="0" dirty="0">
                <a:cs typeface="Arial" panose="020B0604020202020204" pitchFamily="34" charset="0"/>
              </a:rPr>
              <a:t>291-295.</a:t>
            </a:r>
          </a:p>
        </p:txBody>
      </p:sp>
    </p:spTree>
    <p:custDataLst>
      <p:tags r:id="rId1"/>
    </p:custDataLst>
    <p:extLst>
      <p:ext uri="{BB962C8B-B14F-4D97-AF65-F5344CB8AC3E}">
        <p14:creationId xmlns:p14="http://schemas.microsoft.com/office/powerpoint/2010/main" val="87229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1440000" y="252000"/>
            <a:ext cx="71739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Prozess: Planung von </a:t>
            </a:r>
          </a:p>
          <a:p>
            <a:r>
              <a:rPr lang="de-DE" altLang="de-DE" sz="2000" i="1">
                <a:solidFill>
                  <a:srgbClr val="3333CC"/>
                </a:solidFill>
                <a:cs typeface="Arial" panose="020B0604020202020204" pitchFamily="34" charset="0"/>
              </a:rPr>
              <a:t>berufsbezogenen Eignungsbeurteilungen</a:t>
            </a:r>
          </a:p>
        </p:txBody>
      </p:sp>
      <p:sp>
        <p:nvSpPr>
          <p:cNvPr id="750608" name="Rectangle 16"/>
          <p:cNvSpPr>
            <a:spLocks noChangeArrowheads="1"/>
          </p:cNvSpPr>
          <p:nvPr/>
        </p:nvSpPr>
        <p:spPr bwMode="auto">
          <a:xfrm>
            <a:off x="1440000" y="1260000"/>
            <a:ext cx="9561600" cy="4573560"/>
          </a:xfrm>
          <a:prstGeom prst="rect">
            <a:avLst/>
          </a:prstGeom>
          <a:noFill/>
          <a:ln w="9525" algn="ctr">
            <a:noFill/>
            <a:miter lim="800000"/>
            <a:headEnd/>
            <a:tailEnd/>
          </a:ln>
        </p:spPr>
        <p:txBody>
          <a:bodyPr lIns="0" tIns="0" rIns="0" bIns="0">
            <a:spAutoFit/>
          </a:bodyPr>
          <a:lstStyle/>
          <a:p>
            <a:pPr marL="342900" lvl="1" indent="-342900" eaLnBrk="1" hangingPunct="1">
              <a:spcBef>
                <a:spcPts val="1200"/>
              </a:spcBef>
              <a:spcAft>
                <a:spcPts val="1200"/>
              </a:spcAft>
              <a:buClr>
                <a:srgbClr val="808080"/>
              </a:buClr>
              <a:buSzPct val="150000"/>
              <a:buFont typeface="Wingdings" pitchFamily="2" charset="2"/>
              <a:buChar char="§"/>
              <a:defRPr/>
            </a:pPr>
            <a:r>
              <a:rPr lang="de-DE" altLang="de-DE" sz="1600" b="0" dirty="0">
                <a:solidFill>
                  <a:srgbClr val="3333CC"/>
                </a:solidFill>
                <a:latin typeface="Arial" charset="0"/>
                <a:ea typeface="ＭＳ Ｐゴシック" charset="0"/>
                <a:cs typeface="Arial" charset="0"/>
                <a:sym typeface="Wingdings" pitchFamily="2" charset="2"/>
              </a:rPr>
              <a:t>Auftragsklärung </a:t>
            </a:r>
          </a:p>
          <a:p>
            <a:pPr marL="342900" lvl="1" indent="-342900" eaLnBrk="1" hangingPunct="1">
              <a:spcBef>
                <a:spcPts val="1200"/>
              </a:spcBef>
              <a:spcAft>
                <a:spcPts val="1200"/>
              </a:spcAft>
              <a:buClr>
                <a:srgbClr val="808080"/>
              </a:buClr>
              <a:buSzPct val="150000"/>
              <a:buFont typeface="Wingdings" pitchFamily="2" charset="2"/>
              <a:buChar char="§"/>
              <a:defRPr/>
            </a:pPr>
            <a:r>
              <a:rPr lang="de-DE" altLang="de-DE" sz="1600" b="0" dirty="0">
                <a:solidFill>
                  <a:srgbClr val="3333CC"/>
                </a:solidFill>
                <a:latin typeface="Arial" charset="0"/>
                <a:ea typeface="ＭＳ Ｐゴシック" charset="0"/>
                <a:cs typeface="Arial" charset="0"/>
                <a:sym typeface="Wingdings" pitchFamily="2" charset="2"/>
              </a:rPr>
              <a:t>Anforderungsanalyse  Anforderungsprofil </a:t>
            </a:r>
            <a:endParaRPr lang="de-DE" altLang="de-DE" sz="1200" b="0" dirty="0">
              <a:solidFill>
                <a:srgbClr val="3333CC"/>
              </a:solidFill>
              <a:latin typeface="Arial" charset="0"/>
              <a:ea typeface="ＭＳ Ｐゴシック" charset="0"/>
              <a:cs typeface="Arial" charset="0"/>
              <a:sym typeface="Wingdings" pitchFamily="2" charset="2"/>
            </a:endParaRPr>
          </a:p>
          <a:p>
            <a:pPr marL="342900" lvl="1" indent="-342900" eaLnBrk="1" hangingPunct="1">
              <a:spcBef>
                <a:spcPts val="1200"/>
              </a:spcBef>
              <a:spcAft>
                <a:spcPts val="1200"/>
              </a:spcAft>
              <a:buClr>
                <a:srgbClr val="808080"/>
              </a:buClr>
              <a:buSzPct val="150000"/>
              <a:buFont typeface="Wingdings" pitchFamily="2" charset="2"/>
              <a:buChar char="§"/>
              <a:defRPr/>
            </a:pPr>
            <a:r>
              <a:rPr lang="de-DE" altLang="de-DE" sz="1600" b="0" dirty="0" smtClean="0">
                <a:solidFill>
                  <a:srgbClr val="3333CC"/>
                </a:solidFill>
                <a:latin typeface="Arial" charset="0"/>
                <a:ea typeface="ＭＳ Ｐゴシック" charset="0"/>
                <a:cs typeface="Arial" charset="0"/>
                <a:sym typeface="Wingdings" pitchFamily="2" charset="2"/>
              </a:rPr>
              <a:t>Planung</a:t>
            </a:r>
            <a:r>
              <a:rPr lang="de-DE" altLang="de-DE" sz="1600" b="0" dirty="0">
                <a:solidFill>
                  <a:srgbClr val="3333CC"/>
                </a:solidFill>
                <a:latin typeface="Arial" charset="0"/>
                <a:ea typeface="ＭＳ Ｐゴシック" charset="0"/>
                <a:cs typeface="Arial" charset="0"/>
                <a:sym typeface="Wingdings" pitchFamily="2" charset="2"/>
              </a:rPr>
              <a:t>, z.B.: </a:t>
            </a:r>
          </a:p>
          <a:p>
            <a:pPr marL="742950" lvl="1" indent="-285750" eaLnBrk="1" hangingPunct="1">
              <a:spcBef>
                <a:spcPts val="0"/>
              </a:spcBef>
              <a:spcAft>
                <a:spcPts val="600"/>
              </a:spcAft>
              <a:buClr>
                <a:srgbClr val="808080"/>
              </a:buClr>
              <a:buSzPct val="100000"/>
              <a:buFont typeface="Symbol" pitchFamily="18" charset="2"/>
              <a:buChar char="-"/>
              <a:defRPr/>
            </a:pPr>
            <a:r>
              <a:rPr lang="de-DE" altLang="de-DE" sz="1600" b="0" dirty="0">
                <a:solidFill>
                  <a:srgbClr val="3333CC"/>
                </a:solidFill>
                <a:latin typeface="Arial" charset="0"/>
                <a:cs typeface="Arial" charset="0"/>
              </a:rPr>
              <a:t>Kandidat(</a:t>
            </a:r>
            <a:r>
              <a:rPr lang="de-DE" altLang="de-DE" sz="1600" b="0" dirty="0" err="1">
                <a:solidFill>
                  <a:srgbClr val="3333CC"/>
                </a:solidFill>
                <a:latin typeface="Arial" charset="0"/>
                <a:cs typeface="Arial" charset="0"/>
              </a:rPr>
              <a:t>inn</a:t>
            </a:r>
            <a:r>
              <a:rPr lang="de-DE" altLang="de-DE" sz="1600" b="0" dirty="0">
                <a:solidFill>
                  <a:srgbClr val="3333CC"/>
                </a:solidFill>
                <a:latin typeface="Arial" charset="0"/>
                <a:cs typeface="Arial" charset="0"/>
              </a:rPr>
              <a:t>)</a:t>
            </a:r>
            <a:r>
              <a:rPr lang="de-DE" altLang="de-DE" sz="1600" b="0" dirty="0" err="1">
                <a:solidFill>
                  <a:srgbClr val="3333CC"/>
                </a:solidFill>
                <a:latin typeface="Arial" charset="0"/>
                <a:cs typeface="Arial" charset="0"/>
              </a:rPr>
              <a:t>enansprache</a:t>
            </a:r>
            <a:r>
              <a:rPr lang="de-DE" altLang="de-DE" sz="1600" b="0" dirty="0">
                <a:solidFill>
                  <a:srgbClr val="3333CC"/>
                </a:solidFill>
                <a:latin typeface="Arial" charset="0"/>
                <a:cs typeface="Arial" charset="0"/>
              </a:rPr>
              <a:t> bzw. -gewinnung;</a:t>
            </a:r>
          </a:p>
          <a:p>
            <a:pPr marL="742950" lvl="1" indent="-285750" eaLnBrk="1" hangingPunct="1">
              <a:spcBef>
                <a:spcPts val="0"/>
              </a:spcBef>
              <a:spcAft>
                <a:spcPts val="600"/>
              </a:spcAft>
              <a:buClr>
                <a:srgbClr val="808080"/>
              </a:buClr>
              <a:buSzPct val="100000"/>
              <a:buFont typeface="Symbol" pitchFamily="18" charset="2"/>
              <a:buChar char="-"/>
              <a:defRPr/>
            </a:pPr>
            <a:r>
              <a:rPr lang="de-DE" altLang="de-DE" sz="1600" b="0" dirty="0">
                <a:solidFill>
                  <a:srgbClr val="3333CC"/>
                </a:solidFill>
                <a:latin typeface="Arial" charset="0"/>
                <a:cs typeface="Arial" charset="0"/>
              </a:rPr>
              <a:t>Festlegung von … </a:t>
            </a:r>
          </a:p>
          <a:p>
            <a:pPr marL="1143000" lvl="2" indent="-228600" eaLnBrk="1" hangingPunct="1">
              <a:spcBef>
                <a:spcPct val="20000"/>
              </a:spcBef>
              <a:buClr>
                <a:srgbClr val="808080"/>
              </a:buClr>
              <a:buSzPct val="100000"/>
              <a:buFont typeface="Arial" pitchFamily="34" charset="0"/>
              <a:buChar char="•"/>
              <a:defRPr/>
            </a:pPr>
            <a:r>
              <a:rPr lang="de-DE" altLang="de-DE" sz="1600" b="0" dirty="0">
                <a:solidFill>
                  <a:srgbClr val="3333CC"/>
                </a:solidFill>
                <a:latin typeface="Arial" charset="0"/>
                <a:cs typeface="Arial" charset="0"/>
              </a:rPr>
              <a:t>Art und Anzahl der Auswahlstufen bis hin zur Endauswahl </a:t>
            </a:r>
          </a:p>
          <a:p>
            <a:pPr marL="1143000" lvl="2" indent="-228600" eaLnBrk="1" hangingPunct="1">
              <a:spcBef>
                <a:spcPct val="20000"/>
              </a:spcBef>
              <a:buClr>
                <a:srgbClr val="808080"/>
              </a:buClr>
              <a:buSzPct val="100000"/>
              <a:buFont typeface="Arial" pitchFamily="34" charset="0"/>
              <a:buChar char="•"/>
              <a:defRPr/>
            </a:pPr>
            <a:r>
              <a:rPr lang="de-DE" altLang="de-DE" sz="1600" b="0" dirty="0">
                <a:solidFill>
                  <a:srgbClr val="3333CC"/>
                </a:solidFill>
                <a:latin typeface="Arial" charset="0"/>
                <a:cs typeface="Arial" charset="0"/>
              </a:rPr>
              <a:t>Regeln zur Durchführung (insb. „informierte Zustimmung“)</a:t>
            </a:r>
          </a:p>
          <a:p>
            <a:pPr marL="1143000" lvl="2" indent="-228600" eaLnBrk="1" hangingPunct="1">
              <a:spcBef>
                <a:spcPct val="20000"/>
              </a:spcBef>
              <a:buClr>
                <a:srgbClr val="808080"/>
              </a:buClr>
              <a:buSzPct val="100000"/>
              <a:buFont typeface="Arial" pitchFamily="34" charset="0"/>
              <a:buChar char="•"/>
              <a:defRPr/>
            </a:pPr>
            <a:r>
              <a:rPr lang="de-DE" altLang="de-DE" sz="1600" b="0" dirty="0">
                <a:solidFill>
                  <a:srgbClr val="3333CC"/>
                </a:solidFill>
                <a:latin typeface="Arial" charset="0"/>
                <a:cs typeface="Arial" charset="0"/>
              </a:rPr>
              <a:t>Form und Art der Berichtlegung</a:t>
            </a:r>
          </a:p>
          <a:p>
            <a:pPr marL="1143000" lvl="2" indent="-228600" eaLnBrk="1" hangingPunct="1">
              <a:spcBef>
                <a:spcPct val="20000"/>
              </a:spcBef>
              <a:buClr>
                <a:srgbClr val="808080"/>
              </a:buClr>
              <a:buSzPct val="100000"/>
              <a:buFont typeface="Arial" pitchFamily="34" charset="0"/>
              <a:buChar char="•"/>
              <a:defRPr/>
            </a:pPr>
            <a:r>
              <a:rPr lang="de-DE" altLang="de-DE" sz="1600" b="0" dirty="0">
                <a:solidFill>
                  <a:srgbClr val="3333CC"/>
                </a:solidFill>
                <a:latin typeface="Arial" charset="0"/>
                <a:cs typeface="Arial" charset="0"/>
              </a:rPr>
              <a:t>weiteren Verwendungen des abschließenden Eignungsurteils </a:t>
            </a:r>
          </a:p>
          <a:p>
            <a:pPr marL="1143000" lvl="2" indent="-228600" eaLnBrk="1" hangingPunct="1">
              <a:spcBef>
                <a:spcPct val="20000"/>
              </a:spcBef>
              <a:buClr>
                <a:srgbClr val="808080"/>
              </a:buClr>
              <a:buSzPct val="100000"/>
              <a:buFont typeface="Arial" pitchFamily="34" charset="0"/>
              <a:buChar char="•"/>
              <a:defRPr/>
            </a:pPr>
            <a:r>
              <a:rPr lang="de-DE" altLang="de-DE" sz="1600" b="0" dirty="0">
                <a:solidFill>
                  <a:srgbClr val="3333CC"/>
                </a:solidFill>
                <a:latin typeface="Arial" charset="0"/>
                <a:cs typeface="Arial" charset="0"/>
              </a:rPr>
              <a:t>Qualitätsmerkmalen des gesamten Vorgehens der Eignungsbeurteilung (</a:t>
            </a:r>
            <a:r>
              <a:rPr lang="de-DE" altLang="de-DE" sz="1600" b="0" dirty="0">
                <a:solidFill>
                  <a:srgbClr val="3333CC"/>
                </a:solidFill>
                <a:latin typeface="Arial" charset="0"/>
                <a:cs typeface="Arial" charset="0"/>
                <a:sym typeface="Wingdings" pitchFamily="2" charset="2"/>
              </a:rPr>
              <a:t> Vorbereitung der Evaluation)</a:t>
            </a:r>
          </a:p>
          <a:p>
            <a:pPr marL="1143000" lvl="2" indent="-228600" eaLnBrk="1" hangingPunct="1">
              <a:spcBef>
                <a:spcPct val="20000"/>
              </a:spcBef>
              <a:buClr>
                <a:schemeClr val="folHlink"/>
              </a:buClr>
              <a:buSzPct val="150000"/>
              <a:buFont typeface="Wingdings" pitchFamily="2" charset="2"/>
              <a:buChar char="§"/>
              <a:defRPr/>
            </a:pPr>
            <a:endParaRPr lang="de-DE" altLang="de-DE" sz="1600" b="0" dirty="0">
              <a:solidFill>
                <a:srgbClr val="3333CC"/>
              </a:solidFill>
              <a:latin typeface="Arial" charset="0"/>
              <a:cs typeface="Arial" charset="0"/>
              <a:sym typeface="Wingdings" pitchFamily="2" charset="2"/>
            </a:endParaRPr>
          </a:p>
          <a:p>
            <a:pPr marL="342900" lvl="1" indent="-342900" eaLnBrk="1" hangingPunct="1">
              <a:spcBef>
                <a:spcPts val="1200"/>
              </a:spcBef>
              <a:spcAft>
                <a:spcPts val="1200"/>
              </a:spcAft>
              <a:buClr>
                <a:srgbClr val="808080"/>
              </a:buClr>
              <a:buSzPct val="150000"/>
              <a:buFont typeface="Wingdings" pitchFamily="2" charset="2"/>
              <a:buChar char="§"/>
              <a:defRPr/>
            </a:pPr>
            <a:r>
              <a:rPr lang="de-DE" altLang="de-DE" sz="1600" b="0" dirty="0">
                <a:solidFill>
                  <a:srgbClr val="3333CC"/>
                </a:solidFill>
                <a:latin typeface="Arial" charset="0"/>
                <a:ea typeface="ＭＳ Ｐゴシック" charset="0"/>
                <a:cs typeface="Arial" charset="0"/>
                <a:sym typeface="Wingdings" pitchFamily="2" charset="2"/>
              </a:rPr>
              <a:t>Auswertung und Interpretation / Entscheidungsregeln</a:t>
            </a:r>
          </a:p>
        </p:txBody>
      </p:sp>
      <p:sp>
        <p:nvSpPr>
          <p:cNvPr id="65540" name="Rechteck 4"/>
          <p:cNvSpPr>
            <a:spLocks noChangeArrowheads="1"/>
          </p:cNvSpPr>
          <p:nvPr/>
        </p:nvSpPr>
        <p:spPr bwMode="auto">
          <a:xfrm>
            <a:off x="0" y="6244490"/>
            <a:ext cx="732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DIN (2016). </a:t>
            </a:r>
            <a:r>
              <a:rPr lang="de-DE" altLang="de-DE" sz="1200" b="0" i="1" dirty="0">
                <a:ea typeface="Arial Unicode MS" pitchFamily="34" charset="-128"/>
              </a:rPr>
              <a:t>DIN 33430: Anforderungen an berufsbezogene Eignungsdiagnostik</a:t>
            </a:r>
            <a:r>
              <a:rPr lang="de-DE" altLang="de-DE" sz="1200" b="0" dirty="0">
                <a:ea typeface="Arial Unicode MS" pitchFamily="34" charset="-128"/>
              </a:rPr>
              <a:t>. Berlin: Beuth.</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2448410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0608">
                                            <p:txEl>
                                              <p:pRg st="0" end="0"/>
                                            </p:txEl>
                                          </p:spTgt>
                                        </p:tgtEl>
                                        <p:attrNameLst>
                                          <p:attrName>style.visibility</p:attrName>
                                        </p:attrNameLst>
                                      </p:cBhvr>
                                      <p:to>
                                        <p:strVal val="visible"/>
                                      </p:to>
                                    </p:set>
                                    <p:animEffect transition="in" filter="blinds(horizontal)">
                                      <p:cBhvr>
                                        <p:cTn id="7" dur="500"/>
                                        <p:tgtEl>
                                          <p:spTgt spid="7506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0608">
                                            <p:txEl>
                                              <p:pRg st="1" end="1"/>
                                            </p:txEl>
                                          </p:spTgt>
                                        </p:tgtEl>
                                        <p:attrNameLst>
                                          <p:attrName>style.visibility</p:attrName>
                                        </p:attrNameLst>
                                      </p:cBhvr>
                                      <p:to>
                                        <p:strVal val="visible"/>
                                      </p:to>
                                    </p:set>
                                    <p:animEffect transition="in" filter="blinds(horizontal)">
                                      <p:cBhvr>
                                        <p:cTn id="12" dur="500"/>
                                        <p:tgtEl>
                                          <p:spTgt spid="7506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0608">
                                            <p:txEl>
                                              <p:pRg st="2" end="2"/>
                                            </p:txEl>
                                          </p:spTgt>
                                        </p:tgtEl>
                                        <p:attrNameLst>
                                          <p:attrName>style.visibility</p:attrName>
                                        </p:attrNameLst>
                                      </p:cBhvr>
                                      <p:to>
                                        <p:strVal val="visible"/>
                                      </p:to>
                                    </p:set>
                                    <p:animEffect transition="in" filter="blinds(horizontal)">
                                      <p:cBhvr>
                                        <p:cTn id="17" dur="500"/>
                                        <p:tgtEl>
                                          <p:spTgt spid="7506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0608">
                                            <p:txEl>
                                              <p:pRg st="3" end="3"/>
                                            </p:txEl>
                                          </p:spTgt>
                                        </p:tgtEl>
                                        <p:attrNameLst>
                                          <p:attrName>style.visibility</p:attrName>
                                        </p:attrNameLst>
                                      </p:cBhvr>
                                      <p:to>
                                        <p:strVal val="visible"/>
                                      </p:to>
                                    </p:set>
                                    <p:animEffect transition="in" filter="blinds(horizontal)">
                                      <p:cBhvr>
                                        <p:cTn id="22" dur="500"/>
                                        <p:tgtEl>
                                          <p:spTgt spid="7506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50608">
                                            <p:txEl>
                                              <p:pRg st="4" end="4"/>
                                            </p:txEl>
                                          </p:spTgt>
                                        </p:tgtEl>
                                        <p:attrNameLst>
                                          <p:attrName>style.visibility</p:attrName>
                                        </p:attrNameLst>
                                      </p:cBhvr>
                                      <p:to>
                                        <p:strVal val="visible"/>
                                      </p:to>
                                    </p:set>
                                    <p:animEffect transition="in" filter="blinds(horizontal)">
                                      <p:cBhvr>
                                        <p:cTn id="27" dur="500"/>
                                        <p:tgtEl>
                                          <p:spTgt spid="7506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50608">
                                            <p:txEl>
                                              <p:pRg st="5" end="5"/>
                                            </p:txEl>
                                          </p:spTgt>
                                        </p:tgtEl>
                                        <p:attrNameLst>
                                          <p:attrName>style.visibility</p:attrName>
                                        </p:attrNameLst>
                                      </p:cBhvr>
                                      <p:to>
                                        <p:strVal val="visible"/>
                                      </p:to>
                                    </p:set>
                                    <p:animEffect transition="in" filter="blinds(horizontal)">
                                      <p:cBhvr>
                                        <p:cTn id="32" dur="500"/>
                                        <p:tgtEl>
                                          <p:spTgt spid="75060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50608">
                                            <p:txEl>
                                              <p:pRg st="6" end="6"/>
                                            </p:txEl>
                                          </p:spTgt>
                                        </p:tgtEl>
                                        <p:attrNameLst>
                                          <p:attrName>style.visibility</p:attrName>
                                        </p:attrNameLst>
                                      </p:cBhvr>
                                      <p:to>
                                        <p:strVal val="visible"/>
                                      </p:to>
                                    </p:set>
                                    <p:animEffect transition="in" filter="blinds(horizontal)">
                                      <p:cBhvr>
                                        <p:cTn id="37" dur="500"/>
                                        <p:tgtEl>
                                          <p:spTgt spid="75060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50608">
                                            <p:txEl>
                                              <p:pRg st="7" end="7"/>
                                            </p:txEl>
                                          </p:spTgt>
                                        </p:tgtEl>
                                        <p:attrNameLst>
                                          <p:attrName>style.visibility</p:attrName>
                                        </p:attrNameLst>
                                      </p:cBhvr>
                                      <p:to>
                                        <p:strVal val="visible"/>
                                      </p:to>
                                    </p:set>
                                    <p:animEffect transition="in" filter="blinds(horizontal)">
                                      <p:cBhvr>
                                        <p:cTn id="42" dur="500"/>
                                        <p:tgtEl>
                                          <p:spTgt spid="75060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50608">
                                            <p:txEl>
                                              <p:pRg st="8" end="8"/>
                                            </p:txEl>
                                          </p:spTgt>
                                        </p:tgtEl>
                                        <p:attrNameLst>
                                          <p:attrName>style.visibility</p:attrName>
                                        </p:attrNameLst>
                                      </p:cBhvr>
                                      <p:to>
                                        <p:strVal val="visible"/>
                                      </p:to>
                                    </p:set>
                                    <p:animEffect transition="in" filter="blinds(horizontal)">
                                      <p:cBhvr>
                                        <p:cTn id="47" dur="500"/>
                                        <p:tgtEl>
                                          <p:spTgt spid="75060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50608">
                                            <p:txEl>
                                              <p:pRg st="9" end="9"/>
                                            </p:txEl>
                                          </p:spTgt>
                                        </p:tgtEl>
                                        <p:attrNameLst>
                                          <p:attrName>style.visibility</p:attrName>
                                        </p:attrNameLst>
                                      </p:cBhvr>
                                      <p:to>
                                        <p:strVal val="visible"/>
                                      </p:to>
                                    </p:set>
                                    <p:animEffect transition="in" filter="blinds(horizontal)">
                                      <p:cBhvr>
                                        <p:cTn id="52" dur="500"/>
                                        <p:tgtEl>
                                          <p:spTgt spid="75060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50608">
                                            <p:txEl>
                                              <p:pRg st="11" end="11"/>
                                            </p:txEl>
                                          </p:spTgt>
                                        </p:tgtEl>
                                        <p:attrNameLst>
                                          <p:attrName>style.visibility</p:attrName>
                                        </p:attrNameLst>
                                      </p:cBhvr>
                                      <p:to>
                                        <p:strVal val="visible"/>
                                      </p:to>
                                    </p:set>
                                    <p:animEffect transition="in" filter="blinds(horizontal)">
                                      <p:cBhvr>
                                        <p:cTn id="57" dur="500"/>
                                        <p:tgtEl>
                                          <p:spTgt spid="75060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608" name="Rectangle 16"/>
          <p:cNvSpPr>
            <a:spLocks noChangeArrowheads="1"/>
          </p:cNvSpPr>
          <p:nvPr/>
        </p:nvSpPr>
        <p:spPr bwMode="auto">
          <a:xfrm>
            <a:off x="1440000" y="1260000"/>
            <a:ext cx="9561600" cy="4348883"/>
          </a:xfrm>
          <a:prstGeom prst="rect">
            <a:avLst/>
          </a:prstGeom>
          <a:noFill/>
          <a:ln w="9525" algn="ctr">
            <a:noFill/>
            <a:miter lim="800000"/>
            <a:headEnd/>
            <a:tailEnd/>
          </a:ln>
        </p:spPr>
        <p:txBody>
          <a:bodyPr lIns="0" tIns="0" rIns="0" bIns="0">
            <a:spAutoFit/>
          </a:bodyPr>
          <a:lstStyle/>
          <a:p>
            <a:pPr marL="342900" lvl="1" indent="-342900" eaLnBrk="1" hangingPunct="1">
              <a:spcBef>
                <a:spcPts val="1200"/>
              </a:spcBef>
              <a:spcAft>
                <a:spcPts val="1200"/>
              </a:spcAft>
              <a:buClr>
                <a:srgbClr val="808080"/>
              </a:buClr>
              <a:buSzPct val="150000"/>
              <a:buFont typeface="Wingdings" pitchFamily="2" charset="2"/>
              <a:buChar char="§"/>
              <a:defRPr/>
            </a:pPr>
            <a:r>
              <a:rPr lang="de-DE" altLang="de-DE" sz="1600" b="0" dirty="0">
                <a:solidFill>
                  <a:srgbClr val="3333CC"/>
                </a:solidFill>
                <a:latin typeface="Arial" charset="0"/>
                <a:ea typeface="ＭＳ Ｐゴシック" charset="0"/>
                <a:cs typeface="Arial" charset="0"/>
                <a:sym typeface="Wingdings" pitchFamily="2" charset="2"/>
              </a:rPr>
              <a:t>Nach Möglichkeit: Evidenzbasierte Verfahrensauswahl  </a:t>
            </a:r>
          </a:p>
          <a:p>
            <a:pPr marL="342900" lvl="1" indent="-342900" eaLnBrk="1" hangingPunct="1">
              <a:spcBef>
                <a:spcPts val="1200"/>
              </a:spcBef>
              <a:spcAft>
                <a:spcPts val="1200"/>
              </a:spcAft>
              <a:buClr>
                <a:srgbClr val="808080"/>
              </a:buClr>
              <a:buSzPct val="150000"/>
              <a:buFont typeface="Wingdings" pitchFamily="2" charset="2"/>
              <a:buChar char="§"/>
              <a:defRPr/>
            </a:pPr>
            <a:r>
              <a:rPr lang="de-DE" altLang="de-DE" sz="1600" b="0" dirty="0">
                <a:solidFill>
                  <a:srgbClr val="3333CC"/>
                </a:solidFill>
                <a:latin typeface="Arial" charset="0"/>
                <a:ea typeface="ＭＳ Ｐゴシック" charset="0"/>
                <a:cs typeface="Arial" charset="0"/>
                <a:sym typeface="Wingdings" pitchFamily="2" charset="2"/>
              </a:rPr>
              <a:t>Es dürfen nur Verfahren verwendet werden, </a:t>
            </a:r>
          </a:p>
          <a:p>
            <a:pPr marL="742950" lvl="1" indent="-285750" eaLnBrk="1" hangingPunct="1">
              <a:spcBef>
                <a:spcPts val="0"/>
              </a:spcBef>
              <a:spcAft>
                <a:spcPts val="600"/>
              </a:spcAft>
              <a:buClr>
                <a:srgbClr val="808080"/>
              </a:buClr>
              <a:buSzPct val="100000"/>
              <a:buFont typeface="Symbol" pitchFamily="18" charset="2"/>
              <a:buChar char="-"/>
              <a:defRPr/>
            </a:pPr>
            <a:r>
              <a:rPr lang="de-DE" altLang="de-DE" sz="1600" b="0" dirty="0">
                <a:solidFill>
                  <a:srgbClr val="3333CC"/>
                </a:solidFill>
                <a:latin typeface="Arial" charset="0"/>
                <a:cs typeface="Arial" charset="0"/>
              </a:rPr>
              <a:t>die einen eindeutigen Anforderungsbezug aufweisen</a:t>
            </a:r>
          </a:p>
          <a:p>
            <a:pPr lvl="2" eaLnBrk="1" hangingPunct="1">
              <a:spcBef>
                <a:spcPct val="20000"/>
              </a:spcBef>
              <a:buClr>
                <a:srgbClr val="808080"/>
              </a:buClr>
              <a:buSzPct val="100000"/>
              <a:defRPr/>
            </a:pPr>
            <a:r>
              <a:rPr lang="de-DE" altLang="de-DE" sz="1600" b="0" dirty="0">
                <a:solidFill>
                  <a:srgbClr val="3333CC"/>
                </a:solidFill>
                <a:latin typeface="Arial" charset="0"/>
                <a:cs typeface="Arial" charset="0"/>
                <a:sym typeface="Wingdings" pitchFamily="2" charset="2"/>
              </a:rPr>
              <a:t> dabei ist d. Unterschied</a:t>
            </a:r>
            <a:r>
              <a:rPr lang="de-DE" altLang="de-DE" sz="1600" b="0" dirty="0">
                <a:solidFill>
                  <a:srgbClr val="3333CC"/>
                </a:solidFill>
                <a:latin typeface="Arial" charset="0"/>
                <a:cs typeface="Arial" charset="0"/>
              </a:rPr>
              <a:t> zw.  Kompetenz u. Potenzial zu berücksichtigen </a:t>
            </a:r>
          </a:p>
          <a:p>
            <a:pPr marL="742950" lvl="1" indent="-285750" eaLnBrk="1" hangingPunct="1">
              <a:spcBef>
                <a:spcPts val="0"/>
              </a:spcBef>
              <a:spcAft>
                <a:spcPts val="600"/>
              </a:spcAft>
              <a:buClr>
                <a:srgbClr val="808080"/>
              </a:buClr>
              <a:buSzPct val="100000"/>
              <a:buFont typeface="Symbol" pitchFamily="18" charset="2"/>
              <a:buChar char="-"/>
              <a:defRPr/>
            </a:pPr>
            <a:endParaRPr lang="de-DE" altLang="de-DE" sz="1600" b="0" dirty="0">
              <a:solidFill>
                <a:srgbClr val="3333CC"/>
              </a:solidFill>
              <a:latin typeface="Arial" charset="0"/>
              <a:cs typeface="Arial" charset="0"/>
            </a:endParaRPr>
          </a:p>
          <a:p>
            <a:pPr marL="742950" lvl="1" indent="-285750" eaLnBrk="1" hangingPunct="1">
              <a:spcBef>
                <a:spcPts val="0"/>
              </a:spcBef>
              <a:spcAft>
                <a:spcPts val="600"/>
              </a:spcAft>
              <a:buClr>
                <a:srgbClr val="808080"/>
              </a:buClr>
              <a:buSzPct val="100000"/>
              <a:buFont typeface="Symbol" pitchFamily="18" charset="2"/>
              <a:buChar char="-"/>
              <a:defRPr/>
            </a:pPr>
            <a:r>
              <a:rPr lang="de-DE" altLang="de-DE" sz="1600" b="0" dirty="0">
                <a:solidFill>
                  <a:srgbClr val="3333CC"/>
                </a:solidFill>
                <a:latin typeface="Arial" charset="0"/>
                <a:cs typeface="Arial" charset="0"/>
              </a:rPr>
              <a:t>zur Beantwortung der Fragestellung geeignet sind </a:t>
            </a:r>
          </a:p>
          <a:p>
            <a:pPr marL="742950" lvl="1" indent="-285750" eaLnBrk="1" hangingPunct="1">
              <a:spcBef>
                <a:spcPts val="0"/>
              </a:spcBef>
              <a:spcAft>
                <a:spcPts val="600"/>
              </a:spcAft>
              <a:buClr>
                <a:srgbClr val="808080"/>
              </a:buClr>
              <a:buSzPct val="100000"/>
              <a:buFont typeface="Symbol" pitchFamily="18" charset="2"/>
              <a:buChar char="-"/>
              <a:defRPr/>
            </a:pPr>
            <a:endParaRPr lang="de-DE" altLang="de-DE" sz="1600" b="0" dirty="0">
              <a:solidFill>
                <a:srgbClr val="3333CC"/>
              </a:solidFill>
              <a:latin typeface="Arial" charset="0"/>
              <a:cs typeface="Arial" charset="0"/>
            </a:endParaRPr>
          </a:p>
          <a:p>
            <a:pPr marL="742950" lvl="1" indent="-285750" eaLnBrk="1" hangingPunct="1">
              <a:spcBef>
                <a:spcPts val="0"/>
              </a:spcBef>
              <a:spcAft>
                <a:spcPts val="600"/>
              </a:spcAft>
              <a:buClr>
                <a:srgbClr val="808080"/>
              </a:buClr>
              <a:buSzPct val="100000"/>
              <a:buFont typeface="Symbol" pitchFamily="18" charset="2"/>
              <a:buChar char="-"/>
              <a:defRPr/>
            </a:pPr>
            <a:r>
              <a:rPr lang="de-DE" altLang="de-DE" sz="1600" b="0" dirty="0">
                <a:solidFill>
                  <a:srgbClr val="3333CC"/>
                </a:solidFill>
                <a:latin typeface="Arial" charset="0"/>
                <a:cs typeface="Arial" charset="0"/>
              </a:rPr>
              <a:t>für die Zielgruppe der Kandidat(</a:t>
            </a:r>
            <a:r>
              <a:rPr lang="de-DE" altLang="de-DE" sz="1600" b="0" dirty="0" err="1">
                <a:solidFill>
                  <a:srgbClr val="3333CC"/>
                </a:solidFill>
                <a:latin typeface="Arial" charset="0"/>
                <a:cs typeface="Arial" charset="0"/>
              </a:rPr>
              <a:t>inn</a:t>
            </a:r>
            <a:r>
              <a:rPr lang="de-DE" altLang="de-DE" sz="1600" b="0" dirty="0">
                <a:solidFill>
                  <a:srgbClr val="3333CC"/>
                </a:solidFill>
                <a:latin typeface="Arial" charset="0"/>
                <a:cs typeface="Arial" charset="0"/>
              </a:rPr>
              <a:t>)en geeignet sind </a:t>
            </a:r>
          </a:p>
          <a:p>
            <a:pPr marL="742950" lvl="1" indent="-285750" eaLnBrk="1" hangingPunct="1">
              <a:spcBef>
                <a:spcPts val="0"/>
              </a:spcBef>
              <a:spcAft>
                <a:spcPts val="600"/>
              </a:spcAft>
              <a:buClr>
                <a:srgbClr val="808080"/>
              </a:buClr>
              <a:buSzPct val="100000"/>
              <a:buFont typeface="Symbol" pitchFamily="18" charset="2"/>
              <a:buChar char="-"/>
              <a:defRPr/>
            </a:pPr>
            <a:endParaRPr lang="de-DE" altLang="de-DE" sz="1600" b="0" dirty="0">
              <a:solidFill>
                <a:srgbClr val="3333CC"/>
              </a:solidFill>
              <a:latin typeface="Arial" charset="0"/>
              <a:cs typeface="Arial" charset="0"/>
            </a:endParaRPr>
          </a:p>
          <a:p>
            <a:pPr marL="742950" lvl="1" indent="-285750" eaLnBrk="1" hangingPunct="1">
              <a:spcBef>
                <a:spcPts val="0"/>
              </a:spcBef>
              <a:spcAft>
                <a:spcPts val="600"/>
              </a:spcAft>
              <a:buClr>
                <a:srgbClr val="808080"/>
              </a:buClr>
              <a:buSzPct val="100000"/>
              <a:buFont typeface="Symbol" pitchFamily="18" charset="2"/>
              <a:buChar char="-"/>
              <a:defRPr/>
            </a:pPr>
            <a:r>
              <a:rPr lang="de-DE" altLang="de-DE" sz="1600" b="0" dirty="0">
                <a:solidFill>
                  <a:srgbClr val="3333CC"/>
                </a:solidFill>
                <a:latin typeface="Arial" charset="0"/>
                <a:cs typeface="Arial" charset="0"/>
              </a:rPr>
              <a:t>für die </a:t>
            </a:r>
          </a:p>
          <a:p>
            <a:pPr marL="1143000" lvl="2" indent="-228600" eaLnBrk="1" hangingPunct="1">
              <a:spcBef>
                <a:spcPct val="20000"/>
              </a:spcBef>
              <a:buClr>
                <a:srgbClr val="808080"/>
              </a:buClr>
              <a:buSzPct val="100000"/>
              <a:buFont typeface="Arial" pitchFamily="34" charset="0"/>
              <a:buChar char="•"/>
              <a:defRPr/>
            </a:pPr>
            <a:r>
              <a:rPr lang="de-DE" altLang="de-DE" sz="1600" b="0" dirty="0">
                <a:solidFill>
                  <a:srgbClr val="3333CC"/>
                </a:solidFill>
                <a:latin typeface="Arial" charset="0"/>
                <a:cs typeface="Arial" charset="0"/>
                <a:sym typeface="Wingdings" pitchFamily="2" charset="2"/>
              </a:rPr>
              <a:t>Handhabungshinweise </a:t>
            </a:r>
          </a:p>
          <a:p>
            <a:pPr marL="1143000" lvl="2" indent="-228600" eaLnBrk="1" hangingPunct="1">
              <a:spcBef>
                <a:spcPct val="20000"/>
              </a:spcBef>
              <a:buClr>
                <a:srgbClr val="808080"/>
              </a:buClr>
              <a:buSzPct val="100000"/>
              <a:buFont typeface="Arial" pitchFamily="34" charset="0"/>
              <a:buChar char="•"/>
              <a:defRPr/>
            </a:pPr>
            <a:r>
              <a:rPr lang="de-DE" altLang="de-DE" sz="1600" b="0" dirty="0">
                <a:solidFill>
                  <a:srgbClr val="3333CC"/>
                </a:solidFill>
                <a:latin typeface="Arial" charset="0"/>
                <a:cs typeface="Arial" charset="0"/>
                <a:sym typeface="Wingdings" pitchFamily="2" charset="2"/>
              </a:rPr>
              <a:t>sowie (bei Fragebogen und Tests) zusätzlich Verfahrenshinweise vorliegen (siehe DIN SCREEN Checkliste 1, Kersting, in Druck) </a:t>
            </a:r>
          </a:p>
        </p:txBody>
      </p:sp>
      <p:sp>
        <p:nvSpPr>
          <p:cNvPr id="66563" name="Rechteck 4"/>
          <p:cNvSpPr>
            <a:spLocks noChangeArrowheads="1"/>
          </p:cNvSpPr>
          <p:nvPr/>
        </p:nvSpPr>
        <p:spPr bwMode="auto">
          <a:xfrm>
            <a:off x="5697368" y="5910445"/>
            <a:ext cx="920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a:ea typeface="Arial Unicode MS" pitchFamily="34" charset="-128"/>
              </a:rPr>
              <a:t>DIN (2016). </a:t>
            </a:r>
            <a:r>
              <a:rPr lang="de-DE" altLang="de-DE" sz="1200" b="0" i="1">
                <a:ea typeface="Arial Unicode MS" pitchFamily="34" charset="-128"/>
              </a:rPr>
              <a:t>DIN 33430: Anforderungen an berufsbezogene Eignungsdiagnostik</a:t>
            </a:r>
            <a:r>
              <a:rPr lang="de-DE" altLang="de-DE" sz="1200" b="0">
                <a:ea typeface="Arial Unicode MS" pitchFamily="34" charset="-128"/>
              </a:rPr>
              <a:t>. Berlin: Beuth.</a:t>
            </a:r>
            <a:endParaRPr lang="de-DE" altLang="de-DE" sz="1200" b="0">
              <a:cs typeface="Times New Roman" panose="02020603050405020304" pitchFamily="18" charset="0"/>
            </a:endParaRPr>
          </a:p>
        </p:txBody>
      </p:sp>
      <p:sp>
        <p:nvSpPr>
          <p:cNvPr id="66564" name="Rectangle 4"/>
          <p:cNvSpPr>
            <a:spLocks noChangeArrowheads="1"/>
          </p:cNvSpPr>
          <p:nvPr/>
        </p:nvSpPr>
        <p:spPr bwMode="auto">
          <a:xfrm>
            <a:off x="1440000" y="252000"/>
            <a:ext cx="7173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Prozess: Auswahl und </a:t>
            </a:r>
          </a:p>
          <a:p>
            <a:r>
              <a:rPr lang="de-DE" altLang="de-DE" sz="2000" i="1">
                <a:solidFill>
                  <a:srgbClr val="3333CC"/>
                </a:solidFill>
                <a:cs typeface="Arial" panose="020B0604020202020204" pitchFamily="34" charset="0"/>
              </a:rPr>
              <a:t>Zusammenstellung von Verfahren </a:t>
            </a:r>
          </a:p>
        </p:txBody>
      </p:sp>
      <p:sp>
        <p:nvSpPr>
          <p:cNvPr id="66565" name="Rechteck 4"/>
          <p:cNvSpPr>
            <a:spLocks noChangeArrowheads="1"/>
          </p:cNvSpPr>
          <p:nvPr/>
        </p:nvSpPr>
        <p:spPr bwMode="auto">
          <a:xfrm>
            <a:off x="0" y="6185168"/>
            <a:ext cx="920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Kersting, M. (2018). Qualitätssicherung und -optimierung in der Eignungsdiagnostik. In: Diagnostik- und Testkuratorium (Hrsg.) Personalauswahl kompetent gestalten: Grundlagen und Praxis der Eignungsdiagnostik nach DIN 33430 (S. 2-20). Berlin: Springer. (DOI 10.1007/978-3-662-53772-5)</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3416366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0608">
                                            <p:txEl>
                                              <p:pRg st="0" end="0"/>
                                            </p:txEl>
                                          </p:spTgt>
                                        </p:tgtEl>
                                        <p:attrNameLst>
                                          <p:attrName>style.visibility</p:attrName>
                                        </p:attrNameLst>
                                      </p:cBhvr>
                                      <p:to>
                                        <p:strVal val="visible"/>
                                      </p:to>
                                    </p:set>
                                    <p:animEffect transition="in" filter="blinds(horizontal)">
                                      <p:cBhvr>
                                        <p:cTn id="7" dur="500"/>
                                        <p:tgtEl>
                                          <p:spTgt spid="7506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0608">
                                            <p:txEl>
                                              <p:pRg st="1" end="1"/>
                                            </p:txEl>
                                          </p:spTgt>
                                        </p:tgtEl>
                                        <p:attrNameLst>
                                          <p:attrName>style.visibility</p:attrName>
                                        </p:attrNameLst>
                                      </p:cBhvr>
                                      <p:to>
                                        <p:strVal val="visible"/>
                                      </p:to>
                                    </p:set>
                                    <p:animEffect transition="in" filter="blinds(horizontal)">
                                      <p:cBhvr>
                                        <p:cTn id="12" dur="500"/>
                                        <p:tgtEl>
                                          <p:spTgt spid="7506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0608">
                                            <p:txEl>
                                              <p:pRg st="2" end="2"/>
                                            </p:txEl>
                                          </p:spTgt>
                                        </p:tgtEl>
                                        <p:attrNameLst>
                                          <p:attrName>style.visibility</p:attrName>
                                        </p:attrNameLst>
                                      </p:cBhvr>
                                      <p:to>
                                        <p:strVal val="visible"/>
                                      </p:to>
                                    </p:set>
                                    <p:animEffect transition="in" filter="blinds(horizontal)">
                                      <p:cBhvr>
                                        <p:cTn id="17" dur="500"/>
                                        <p:tgtEl>
                                          <p:spTgt spid="7506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0608">
                                            <p:txEl>
                                              <p:pRg st="3" end="3"/>
                                            </p:txEl>
                                          </p:spTgt>
                                        </p:tgtEl>
                                        <p:attrNameLst>
                                          <p:attrName>style.visibility</p:attrName>
                                        </p:attrNameLst>
                                      </p:cBhvr>
                                      <p:to>
                                        <p:strVal val="visible"/>
                                      </p:to>
                                    </p:set>
                                    <p:animEffect transition="in" filter="blinds(horizontal)">
                                      <p:cBhvr>
                                        <p:cTn id="22" dur="500"/>
                                        <p:tgtEl>
                                          <p:spTgt spid="7506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50608">
                                            <p:txEl>
                                              <p:pRg st="5" end="5"/>
                                            </p:txEl>
                                          </p:spTgt>
                                        </p:tgtEl>
                                        <p:attrNameLst>
                                          <p:attrName>style.visibility</p:attrName>
                                        </p:attrNameLst>
                                      </p:cBhvr>
                                      <p:to>
                                        <p:strVal val="visible"/>
                                      </p:to>
                                    </p:set>
                                    <p:animEffect transition="in" filter="blinds(horizontal)">
                                      <p:cBhvr>
                                        <p:cTn id="27" dur="500"/>
                                        <p:tgtEl>
                                          <p:spTgt spid="75060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50608">
                                            <p:txEl>
                                              <p:pRg st="7" end="7"/>
                                            </p:txEl>
                                          </p:spTgt>
                                        </p:tgtEl>
                                        <p:attrNameLst>
                                          <p:attrName>style.visibility</p:attrName>
                                        </p:attrNameLst>
                                      </p:cBhvr>
                                      <p:to>
                                        <p:strVal val="visible"/>
                                      </p:to>
                                    </p:set>
                                    <p:animEffect transition="in" filter="blinds(horizontal)">
                                      <p:cBhvr>
                                        <p:cTn id="32" dur="500"/>
                                        <p:tgtEl>
                                          <p:spTgt spid="75060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50608">
                                            <p:txEl>
                                              <p:pRg st="9" end="9"/>
                                            </p:txEl>
                                          </p:spTgt>
                                        </p:tgtEl>
                                        <p:attrNameLst>
                                          <p:attrName>style.visibility</p:attrName>
                                        </p:attrNameLst>
                                      </p:cBhvr>
                                      <p:to>
                                        <p:strVal val="visible"/>
                                      </p:to>
                                    </p:set>
                                    <p:animEffect transition="in" filter="blinds(horizontal)">
                                      <p:cBhvr>
                                        <p:cTn id="37" dur="500"/>
                                        <p:tgtEl>
                                          <p:spTgt spid="750608">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50608">
                                            <p:txEl>
                                              <p:pRg st="10" end="10"/>
                                            </p:txEl>
                                          </p:spTgt>
                                        </p:tgtEl>
                                        <p:attrNameLst>
                                          <p:attrName>style.visibility</p:attrName>
                                        </p:attrNameLst>
                                      </p:cBhvr>
                                      <p:to>
                                        <p:strVal val="visible"/>
                                      </p:to>
                                    </p:set>
                                    <p:animEffect transition="in" filter="blinds(horizontal)">
                                      <p:cBhvr>
                                        <p:cTn id="42" dur="500"/>
                                        <p:tgtEl>
                                          <p:spTgt spid="750608">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50608">
                                            <p:txEl>
                                              <p:pRg st="11" end="11"/>
                                            </p:txEl>
                                          </p:spTgt>
                                        </p:tgtEl>
                                        <p:attrNameLst>
                                          <p:attrName>style.visibility</p:attrName>
                                        </p:attrNameLst>
                                      </p:cBhvr>
                                      <p:to>
                                        <p:strVal val="visible"/>
                                      </p:to>
                                    </p:set>
                                    <p:animEffect transition="in" filter="blinds(horizontal)">
                                      <p:cBhvr>
                                        <p:cTn id="47" dur="500"/>
                                        <p:tgtEl>
                                          <p:spTgt spid="75060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1440000" y="252000"/>
            <a:ext cx="7173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Prozess: Kandidat(</a:t>
            </a:r>
            <a:r>
              <a:rPr lang="de-DE" altLang="de-DE" sz="2000" i="1" err="1">
                <a:solidFill>
                  <a:srgbClr val="3333CC"/>
                </a:solidFill>
                <a:cs typeface="Arial" panose="020B0604020202020204" pitchFamily="34" charset="0"/>
              </a:rPr>
              <a:t>inn</a:t>
            </a:r>
            <a:r>
              <a:rPr lang="de-DE" altLang="de-DE" sz="2000" i="1">
                <a:solidFill>
                  <a:srgbClr val="3333CC"/>
                </a:solidFill>
                <a:cs typeface="Arial" panose="020B0604020202020204" pitchFamily="34" charset="0"/>
              </a:rPr>
              <a:t>)en, </a:t>
            </a:r>
          </a:p>
          <a:p>
            <a:r>
              <a:rPr lang="de-DE" altLang="de-DE" sz="2000" i="1">
                <a:solidFill>
                  <a:srgbClr val="3333CC"/>
                </a:solidFill>
                <a:cs typeface="Arial" panose="020B0604020202020204" pitchFamily="34" charset="0"/>
              </a:rPr>
              <a:t>die besonderer Hilfen bedürfen 1/2</a:t>
            </a:r>
          </a:p>
        </p:txBody>
      </p:sp>
      <p:sp>
        <p:nvSpPr>
          <p:cNvPr id="750608" name="Rectangle 16"/>
          <p:cNvSpPr>
            <a:spLocks noChangeArrowheads="1"/>
          </p:cNvSpPr>
          <p:nvPr/>
        </p:nvSpPr>
        <p:spPr bwMode="auto">
          <a:xfrm>
            <a:off x="1440000" y="1260000"/>
            <a:ext cx="95616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„Kandidat(</a:t>
            </a:r>
            <a:r>
              <a:rPr lang="de-DE" altLang="de-DE" sz="1600" b="0" err="1">
                <a:solidFill>
                  <a:srgbClr val="3333CC"/>
                </a:solidFill>
                <a:cs typeface="Arial" panose="020B0604020202020204" pitchFamily="34" charset="0"/>
              </a:rPr>
              <a:t>inn</a:t>
            </a:r>
            <a:r>
              <a:rPr lang="de-DE" altLang="de-DE" sz="1600" b="0">
                <a:solidFill>
                  <a:srgbClr val="3333CC"/>
                </a:solidFill>
                <a:cs typeface="Arial" panose="020B0604020202020204" pitchFamily="34" charset="0"/>
              </a:rPr>
              <a:t>)en mit Einschränkungen müssen nach ihren spezifischen Bedürfnissen in Bezug auf die Eignungsuntersuchung befragt werden.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Sofern es möglich und fachlich vertretbar ist, sollte den Bedürfnissen in angemessener Form entsprochen werden, indem z. B. das ursprüngliche Verfahren ohne Ergebnisverfälschung der individuellen Einschränkung angepasst wird oder alternative und für den spezifischen Kandidaten besser geeignete Verfahren verwendet werden.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In solchen Sonderfällen kann es fachlich angemessen sein, unterschiedliche Kandidat(</a:t>
            </a:r>
            <a:r>
              <a:rPr lang="de-DE" altLang="de-DE" sz="1600" b="0" err="1">
                <a:solidFill>
                  <a:srgbClr val="3333CC"/>
                </a:solidFill>
                <a:cs typeface="Arial" panose="020B0604020202020204" pitchFamily="34" charset="0"/>
              </a:rPr>
              <a:t>inn</a:t>
            </a:r>
            <a:r>
              <a:rPr lang="de-DE" altLang="de-DE" sz="1600" b="0">
                <a:solidFill>
                  <a:srgbClr val="3333CC"/>
                </a:solidFill>
                <a:cs typeface="Arial" panose="020B0604020202020204" pitchFamily="34" charset="0"/>
              </a:rPr>
              <a:t>)en mit verschiedenen Verfahren zu testen.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Dabei sollten die Einschränkungen Berücksichtigung finden, die zum einen negative Auswirkungen auf die Ausführung der im jeweiligen Verfahren geforderten Aktivitäten bzw. auf die Verfahrensergebnisse haben und die zum anderen irrelevant für das mit dem Verfahren erfasste Eignungsmerkmal sind.“</a:t>
            </a:r>
          </a:p>
        </p:txBody>
      </p:sp>
      <p:sp>
        <p:nvSpPr>
          <p:cNvPr id="69636" name="Rechteck 4"/>
          <p:cNvSpPr>
            <a:spLocks noChangeArrowheads="1"/>
          </p:cNvSpPr>
          <p:nvPr/>
        </p:nvSpPr>
        <p:spPr bwMode="auto">
          <a:xfrm>
            <a:off x="0" y="6244491"/>
            <a:ext cx="732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a:ea typeface="Arial Unicode MS" pitchFamily="34" charset="-128"/>
              </a:rPr>
              <a:t>DIN (2016). </a:t>
            </a:r>
            <a:r>
              <a:rPr lang="de-DE" altLang="de-DE" sz="1200" b="0" i="1">
                <a:ea typeface="Arial Unicode MS" pitchFamily="34" charset="-128"/>
              </a:rPr>
              <a:t>DIN 33430: Anforderungen an berufsbezogene Eignungsdiagnostik</a:t>
            </a:r>
            <a:r>
              <a:rPr lang="de-DE" altLang="de-DE" sz="1200" b="0">
                <a:ea typeface="Arial Unicode MS" pitchFamily="34" charset="-128"/>
              </a:rPr>
              <a:t>. Berlin: Beuth. (S. 19)</a:t>
            </a:r>
            <a:endParaRPr lang="de-DE" altLang="de-DE" sz="1200" b="0">
              <a:cs typeface="Times New Roman" panose="02020603050405020304" pitchFamily="18" charset="0"/>
            </a:endParaRPr>
          </a:p>
        </p:txBody>
      </p:sp>
    </p:spTree>
    <p:custDataLst>
      <p:tags r:id="rId1"/>
    </p:custDataLst>
    <p:extLst>
      <p:ext uri="{BB962C8B-B14F-4D97-AF65-F5344CB8AC3E}">
        <p14:creationId xmlns:p14="http://schemas.microsoft.com/office/powerpoint/2010/main" val="3452123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0608">
                                            <p:txEl>
                                              <p:pRg st="0" end="0"/>
                                            </p:txEl>
                                          </p:spTgt>
                                        </p:tgtEl>
                                        <p:attrNameLst>
                                          <p:attrName>style.visibility</p:attrName>
                                        </p:attrNameLst>
                                      </p:cBhvr>
                                      <p:to>
                                        <p:strVal val="visible"/>
                                      </p:to>
                                    </p:set>
                                    <p:animEffect transition="in" filter="blinds(horizontal)">
                                      <p:cBhvr>
                                        <p:cTn id="7" dur="500"/>
                                        <p:tgtEl>
                                          <p:spTgt spid="7506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0608">
                                            <p:txEl>
                                              <p:pRg st="1" end="1"/>
                                            </p:txEl>
                                          </p:spTgt>
                                        </p:tgtEl>
                                        <p:attrNameLst>
                                          <p:attrName>style.visibility</p:attrName>
                                        </p:attrNameLst>
                                      </p:cBhvr>
                                      <p:to>
                                        <p:strVal val="visible"/>
                                      </p:to>
                                    </p:set>
                                    <p:animEffect transition="in" filter="blinds(horizontal)">
                                      <p:cBhvr>
                                        <p:cTn id="12" dur="500"/>
                                        <p:tgtEl>
                                          <p:spTgt spid="7506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0608">
                                            <p:txEl>
                                              <p:pRg st="2" end="2"/>
                                            </p:txEl>
                                          </p:spTgt>
                                        </p:tgtEl>
                                        <p:attrNameLst>
                                          <p:attrName>style.visibility</p:attrName>
                                        </p:attrNameLst>
                                      </p:cBhvr>
                                      <p:to>
                                        <p:strVal val="visible"/>
                                      </p:to>
                                    </p:set>
                                    <p:animEffect transition="in" filter="blinds(horizontal)">
                                      <p:cBhvr>
                                        <p:cTn id="17" dur="500"/>
                                        <p:tgtEl>
                                          <p:spTgt spid="7506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0608">
                                            <p:txEl>
                                              <p:pRg st="3" end="3"/>
                                            </p:txEl>
                                          </p:spTgt>
                                        </p:tgtEl>
                                        <p:attrNameLst>
                                          <p:attrName>style.visibility</p:attrName>
                                        </p:attrNameLst>
                                      </p:cBhvr>
                                      <p:to>
                                        <p:strVal val="visible"/>
                                      </p:to>
                                    </p:set>
                                    <p:animEffect transition="in" filter="blinds(horizontal)">
                                      <p:cBhvr>
                                        <p:cTn id="22" dur="500"/>
                                        <p:tgtEl>
                                          <p:spTgt spid="7506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608" name="Rectangle 16"/>
          <p:cNvSpPr>
            <a:spLocks noChangeArrowheads="1"/>
          </p:cNvSpPr>
          <p:nvPr/>
        </p:nvSpPr>
        <p:spPr bwMode="auto">
          <a:xfrm>
            <a:off x="1440000" y="1260000"/>
            <a:ext cx="95616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marL="0" indent="0" eaLnBrk="1" hangingPunct="1">
              <a:spcBef>
                <a:spcPts val="1200"/>
              </a:spcBef>
              <a:spcAft>
                <a:spcPts val="1200"/>
              </a:spcAft>
              <a:buClr>
                <a:srgbClr val="808080"/>
              </a:buClr>
              <a:buSzPct val="150000"/>
              <a:defRPr/>
            </a:pPr>
            <a:r>
              <a:rPr lang="de-DE" altLang="de-DE" sz="1600" b="0">
                <a:solidFill>
                  <a:srgbClr val="3333CC"/>
                </a:solidFill>
                <a:cs typeface="Arial" panose="020B0604020202020204" pitchFamily="34" charset="0"/>
              </a:rPr>
              <a:t>Beispiel</a:t>
            </a:r>
          </a:p>
          <a:p>
            <a:pPr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„Wenn es um die Beherrschung der Grundrechenarten geht, kann eine Einschränkung in der Sehkraft berücksichtigt werden, indem die Aufgabenstellung anders (taktil, auditiv) vorgegeben wird. </a:t>
            </a:r>
          </a:p>
          <a:p>
            <a:pPr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Eine schriftliche Vorgabe von Rechenaufgaben würde dazu führen, dass der Kandidat mit einer Sehbehinderung geringe Leistungen erbringen würde, gleichwohl er die Grundrechenarten beherrscht. </a:t>
            </a:r>
          </a:p>
          <a:p>
            <a:pPr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Geht es hingegen um die Eignung eines Fahrzeugführers, kann dem Bedürfnis nach einem Verzicht auf Verfahren, die Anforderungen an die Sehkraft stellen, nicht entsprochen werden, weil die Sehfähigkeit relevant für die Eignung ist.“ </a:t>
            </a:r>
          </a:p>
        </p:txBody>
      </p:sp>
      <p:sp>
        <p:nvSpPr>
          <p:cNvPr id="70660" name="Rectangle 4"/>
          <p:cNvSpPr>
            <a:spLocks noChangeArrowheads="1"/>
          </p:cNvSpPr>
          <p:nvPr/>
        </p:nvSpPr>
        <p:spPr bwMode="auto">
          <a:xfrm>
            <a:off x="1440000" y="252000"/>
            <a:ext cx="7173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Prozess: Kandidat(</a:t>
            </a:r>
            <a:r>
              <a:rPr lang="de-DE" altLang="de-DE" sz="2000" i="1" err="1">
                <a:solidFill>
                  <a:srgbClr val="3333CC"/>
                </a:solidFill>
                <a:cs typeface="Arial" panose="020B0604020202020204" pitchFamily="34" charset="0"/>
              </a:rPr>
              <a:t>inn</a:t>
            </a:r>
            <a:r>
              <a:rPr lang="de-DE" altLang="de-DE" sz="2000" i="1">
                <a:solidFill>
                  <a:srgbClr val="3333CC"/>
                </a:solidFill>
                <a:cs typeface="Arial" panose="020B0604020202020204" pitchFamily="34" charset="0"/>
              </a:rPr>
              <a:t>)en, </a:t>
            </a:r>
          </a:p>
          <a:p>
            <a:r>
              <a:rPr lang="de-DE" altLang="de-DE" sz="2000" i="1">
                <a:solidFill>
                  <a:srgbClr val="3333CC"/>
                </a:solidFill>
                <a:cs typeface="Arial" panose="020B0604020202020204" pitchFamily="34" charset="0"/>
              </a:rPr>
              <a:t>die besonderer Hilfen bedürfen 2/2</a:t>
            </a:r>
          </a:p>
        </p:txBody>
      </p:sp>
      <p:sp>
        <p:nvSpPr>
          <p:cNvPr id="5" name="Rechteck 4"/>
          <p:cNvSpPr>
            <a:spLocks noChangeArrowheads="1"/>
          </p:cNvSpPr>
          <p:nvPr/>
        </p:nvSpPr>
        <p:spPr bwMode="auto">
          <a:xfrm>
            <a:off x="0" y="6244491"/>
            <a:ext cx="732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a:ea typeface="Arial Unicode MS" pitchFamily="34" charset="-128"/>
              </a:rPr>
              <a:t>DIN (2016). </a:t>
            </a:r>
            <a:r>
              <a:rPr lang="de-DE" altLang="de-DE" sz="1200" b="0" i="1">
                <a:ea typeface="Arial Unicode MS" pitchFamily="34" charset="-128"/>
              </a:rPr>
              <a:t>DIN 33430: Anforderungen an berufsbezogene Eignungsdiagnostik</a:t>
            </a:r>
            <a:r>
              <a:rPr lang="de-DE" altLang="de-DE" sz="1200" b="0">
                <a:ea typeface="Arial Unicode MS" pitchFamily="34" charset="-128"/>
              </a:rPr>
              <a:t>. Berlin: Beuth. (S. 19)</a:t>
            </a:r>
            <a:endParaRPr lang="de-DE" altLang="de-DE" sz="1200" b="0">
              <a:cs typeface="Times New Roman" panose="02020603050405020304" pitchFamily="18" charset="0"/>
            </a:endParaRPr>
          </a:p>
        </p:txBody>
      </p:sp>
    </p:spTree>
    <p:custDataLst>
      <p:tags r:id="rId1"/>
    </p:custDataLst>
    <p:extLst>
      <p:ext uri="{BB962C8B-B14F-4D97-AF65-F5344CB8AC3E}">
        <p14:creationId xmlns:p14="http://schemas.microsoft.com/office/powerpoint/2010/main" val="3278867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0608">
                                            <p:txEl>
                                              <p:pRg st="0" end="0"/>
                                            </p:txEl>
                                          </p:spTgt>
                                        </p:tgtEl>
                                        <p:attrNameLst>
                                          <p:attrName>style.visibility</p:attrName>
                                        </p:attrNameLst>
                                      </p:cBhvr>
                                      <p:to>
                                        <p:strVal val="visible"/>
                                      </p:to>
                                    </p:set>
                                    <p:animEffect transition="in" filter="blinds(horizontal)">
                                      <p:cBhvr>
                                        <p:cTn id="7" dur="500"/>
                                        <p:tgtEl>
                                          <p:spTgt spid="7506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0608">
                                            <p:txEl>
                                              <p:pRg st="1" end="1"/>
                                            </p:txEl>
                                          </p:spTgt>
                                        </p:tgtEl>
                                        <p:attrNameLst>
                                          <p:attrName>style.visibility</p:attrName>
                                        </p:attrNameLst>
                                      </p:cBhvr>
                                      <p:to>
                                        <p:strVal val="visible"/>
                                      </p:to>
                                    </p:set>
                                    <p:animEffect transition="in" filter="blinds(horizontal)">
                                      <p:cBhvr>
                                        <p:cTn id="12" dur="500"/>
                                        <p:tgtEl>
                                          <p:spTgt spid="7506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0608">
                                            <p:txEl>
                                              <p:pRg st="2" end="2"/>
                                            </p:txEl>
                                          </p:spTgt>
                                        </p:tgtEl>
                                        <p:attrNameLst>
                                          <p:attrName>style.visibility</p:attrName>
                                        </p:attrNameLst>
                                      </p:cBhvr>
                                      <p:to>
                                        <p:strVal val="visible"/>
                                      </p:to>
                                    </p:set>
                                    <p:animEffect transition="in" filter="blinds(horizontal)">
                                      <p:cBhvr>
                                        <p:cTn id="17" dur="500"/>
                                        <p:tgtEl>
                                          <p:spTgt spid="7506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0608">
                                            <p:txEl>
                                              <p:pRg st="3" end="3"/>
                                            </p:txEl>
                                          </p:spTgt>
                                        </p:tgtEl>
                                        <p:attrNameLst>
                                          <p:attrName>style.visibility</p:attrName>
                                        </p:attrNameLst>
                                      </p:cBhvr>
                                      <p:to>
                                        <p:strVal val="visible"/>
                                      </p:to>
                                    </p:set>
                                    <p:animEffect transition="in" filter="blinds(horizontal)">
                                      <p:cBhvr>
                                        <p:cTn id="22" dur="500"/>
                                        <p:tgtEl>
                                          <p:spTgt spid="7506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1440000" y="1176076"/>
            <a:ext cx="9290700" cy="800100"/>
            <a:chOff x="400" y="1305"/>
            <a:chExt cx="5145" cy="504"/>
          </a:xfrm>
        </p:grpSpPr>
        <p:sp>
          <p:nvSpPr>
            <p:cNvPr id="20499" name="AutoShape 3"/>
            <p:cNvSpPr>
              <a:spLocks noChangeArrowheads="1"/>
            </p:cNvSpPr>
            <p:nvPr/>
          </p:nvSpPr>
          <p:spPr bwMode="auto">
            <a:xfrm>
              <a:off x="400" y="1305"/>
              <a:ext cx="5145" cy="504"/>
            </a:xfrm>
            <a:prstGeom prst="foldedCorner">
              <a:avLst>
                <a:gd name="adj" fmla="val 12500"/>
              </a:avLst>
            </a:prstGeom>
            <a:solidFill>
              <a:srgbClr val="66CCFF"/>
            </a:solidFill>
            <a:ln w="9525">
              <a:solidFill>
                <a:schemeClr val="tx1"/>
              </a:solidFill>
              <a:round/>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a:p>
          </p:txBody>
        </p:sp>
        <p:sp>
          <p:nvSpPr>
            <p:cNvPr id="20500" name="Text Box 4"/>
            <p:cNvSpPr txBox="1">
              <a:spLocks noChangeArrowheads="1"/>
            </p:cNvSpPr>
            <p:nvPr/>
          </p:nvSpPr>
          <p:spPr bwMode="auto">
            <a:xfrm>
              <a:off x="469" y="1385"/>
              <a:ext cx="28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400">
                  <a:solidFill>
                    <a:schemeClr val="bg1"/>
                  </a:solidFill>
                </a:rPr>
                <a:t>DIN 33430: Einführung</a:t>
              </a:r>
              <a:r>
                <a:rPr kumimoji="0" lang="de-DE" altLang="de-DE" sz="2000">
                  <a:solidFill>
                    <a:schemeClr val="bg1"/>
                  </a:solidFill>
                </a:rPr>
                <a:t> </a:t>
              </a:r>
              <a:r>
                <a:rPr kumimoji="0" lang="de-DE" altLang="de-DE" sz="1200">
                  <a:solidFill>
                    <a:schemeClr val="bg1"/>
                  </a:solidFill>
                </a:rPr>
                <a:t>(Hintergrund)</a:t>
              </a:r>
            </a:p>
          </p:txBody>
        </p:sp>
        <p:sp>
          <p:nvSpPr>
            <p:cNvPr id="20501" name="Text Box 5"/>
            <p:cNvSpPr txBox="1">
              <a:spLocks noChangeArrowheads="1"/>
            </p:cNvSpPr>
            <p:nvPr/>
          </p:nvSpPr>
          <p:spPr bwMode="auto">
            <a:xfrm>
              <a:off x="5127" y="1314"/>
              <a:ext cx="29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4000">
                  <a:solidFill>
                    <a:schemeClr val="bg1"/>
                  </a:solidFill>
                </a:rPr>
                <a:t>1</a:t>
              </a:r>
            </a:p>
          </p:txBody>
        </p:sp>
      </p:grpSp>
      <p:grpSp>
        <p:nvGrpSpPr>
          <p:cNvPr id="20483" name="Group 6"/>
          <p:cNvGrpSpPr>
            <a:grpSpLocks/>
          </p:cNvGrpSpPr>
          <p:nvPr/>
        </p:nvGrpSpPr>
        <p:grpSpPr bwMode="auto">
          <a:xfrm>
            <a:off x="1439999" y="2128330"/>
            <a:ext cx="9290699" cy="800100"/>
            <a:chOff x="406" y="2382"/>
            <a:chExt cx="5145" cy="504"/>
          </a:xfrm>
        </p:grpSpPr>
        <p:sp>
          <p:nvSpPr>
            <p:cNvPr id="20496" name="AutoShape 7"/>
            <p:cNvSpPr>
              <a:spLocks noChangeArrowheads="1"/>
            </p:cNvSpPr>
            <p:nvPr/>
          </p:nvSpPr>
          <p:spPr bwMode="auto">
            <a:xfrm>
              <a:off x="406" y="2382"/>
              <a:ext cx="5145" cy="504"/>
            </a:xfrm>
            <a:prstGeom prst="foldedCorner">
              <a:avLst>
                <a:gd name="adj" fmla="val 12500"/>
              </a:avLst>
            </a:prstGeom>
            <a:solidFill>
              <a:srgbClr val="0099CC"/>
            </a:solidFill>
            <a:ln w="9525">
              <a:solidFill>
                <a:schemeClr val="tx1"/>
              </a:solidFill>
              <a:round/>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a:p>
          </p:txBody>
        </p:sp>
        <p:sp>
          <p:nvSpPr>
            <p:cNvPr id="1185800" name="Text Box 8"/>
            <p:cNvSpPr txBox="1">
              <a:spLocks noChangeArrowheads="1"/>
            </p:cNvSpPr>
            <p:nvPr/>
          </p:nvSpPr>
          <p:spPr bwMode="auto">
            <a:xfrm>
              <a:off x="469" y="2488"/>
              <a:ext cx="4214" cy="291"/>
            </a:xfrm>
            <a:prstGeom prst="rect">
              <a:avLst/>
            </a:prstGeom>
            <a:noFill/>
            <a:ln w="9525">
              <a:noFill/>
              <a:miter lim="800000"/>
              <a:headEnd/>
              <a:tailEnd/>
            </a:ln>
            <a:effectLst/>
          </p:spPr>
          <p:txBody>
            <a:bodyPr wrap="none">
              <a:spAutoFit/>
            </a:bodyPr>
            <a:lstStyle/>
            <a:p>
              <a:pPr eaLnBrk="1" hangingPunct="1">
                <a:defRPr/>
              </a:pPr>
              <a:r>
                <a:rPr kumimoji="0" lang="de-DE" sz="2400">
                  <a:solidFill>
                    <a:schemeClr val="bg1"/>
                  </a:solidFill>
                  <a:effectLst>
                    <a:outerShdw blurRad="38100" dist="38100" dir="2700000" algn="tl">
                      <a:srgbClr val="C0C0C0"/>
                    </a:outerShdw>
                  </a:effectLst>
                </a:rPr>
                <a:t>Inhalte der DIN inkl. Infos zur Lizenzprüfung </a:t>
              </a:r>
              <a:endParaRPr kumimoji="0" lang="de-DE" sz="2000">
                <a:solidFill>
                  <a:schemeClr val="bg1"/>
                </a:solidFill>
                <a:effectLst>
                  <a:outerShdw blurRad="38100" dist="38100" dir="2700000" algn="tl">
                    <a:srgbClr val="C0C0C0"/>
                  </a:outerShdw>
                </a:effectLst>
              </a:endParaRPr>
            </a:p>
          </p:txBody>
        </p:sp>
        <p:sp>
          <p:nvSpPr>
            <p:cNvPr id="20498" name="Text Box 9"/>
            <p:cNvSpPr txBox="1">
              <a:spLocks noChangeArrowheads="1"/>
            </p:cNvSpPr>
            <p:nvPr/>
          </p:nvSpPr>
          <p:spPr bwMode="auto">
            <a:xfrm>
              <a:off x="5127" y="2383"/>
              <a:ext cx="29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4000">
                  <a:solidFill>
                    <a:schemeClr val="bg1"/>
                  </a:solidFill>
                </a:rPr>
                <a:t>2</a:t>
              </a:r>
            </a:p>
          </p:txBody>
        </p:sp>
      </p:grpSp>
      <p:grpSp>
        <p:nvGrpSpPr>
          <p:cNvPr id="20484" name="Group 10"/>
          <p:cNvGrpSpPr>
            <a:grpSpLocks/>
          </p:cNvGrpSpPr>
          <p:nvPr/>
        </p:nvGrpSpPr>
        <p:grpSpPr bwMode="auto">
          <a:xfrm>
            <a:off x="1440000" y="3044786"/>
            <a:ext cx="9290698" cy="803275"/>
            <a:chOff x="400" y="2914"/>
            <a:chExt cx="5145" cy="506"/>
          </a:xfrm>
        </p:grpSpPr>
        <p:sp>
          <p:nvSpPr>
            <p:cNvPr id="20493" name="AutoShape 11"/>
            <p:cNvSpPr>
              <a:spLocks noChangeArrowheads="1"/>
            </p:cNvSpPr>
            <p:nvPr/>
          </p:nvSpPr>
          <p:spPr bwMode="auto">
            <a:xfrm>
              <a:off x="400" y="2916"/>
              <a:ext cx="5145" cy="504"/>
            </a:xfrm>
            <a:prstGeom prst="foldedCorner">
              <a:avLst>
                <a:gd name="adj" fmla="val 12500"/>
              </a:avLst>
            </a:prstGeom>
            <a:solidFill>
              <a:srgbClr val="006699"/>
            </a:solidFill>
            <a:ln w="9525">
              <a:solidFill>
                <a:schemeClr val="tx1"/>
              </a:solidFill>
              <a:round/>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a:p>
          </p:txBody>
        </p:sp>
        <p:sp>
          <p:nvSpPr>
            <p:cNvPr id="20494" name="Text Box 12"/>
            <p:cNvSpPr txBox="1">
              <a:spLocks noChangeArrowheads="1"/>
            </p:cNvSpPr>
            <p:nvPr/>
          </p:nvSpPr>
          <p:spPr bwMode="auto">
            <a:xfrm>
              <a:off x="469" y="3013"/>
              <a:ext cx="434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400">
                  <a:solidFill>
                    <a:schemeClr val="bg1"/>
                  </a:solidFill>
                </a:rPr>
                <a:t>Qualität - Standards und Qualitätssicherung </a:t>
              </a:r>
            </a:p>
          </p:txBody>
        </p:sp>
        <p:sp>
          <p:nvSpPr>
            <p:cNvPr id="20495" name="Text Box 13"/>
            <p:cNvSpPr txBox="1">
              <a:spLocks noChangeArrowheads="1"/>
            </p:cNvSpPr>
            <p:nvPr/>
          </p:nvSpPr>
          <p:spPr bwMode="auto">
            <a:xfrm>
              <a:off x="5127" y="2914"/>
              <a:ext cx="29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4000">
                  <a:solidFill>
                    <a:schemeClr val="bg1"/>
                  </a:solidFill>
                </a:rPr>
                <a:t>3</a:t>
              </a:r>
            </a:p>
          </p:txBody>
        </p:sp>
      </p:grpSp>
      <p:sp>
        <p:nvSpPr>
          <p:cNvPr id="20485" name="Text Box 14"/>
          <p:cNvSpPr txBox="1">
            <a:spLocks noChangeArrowheads="1"/>
          </p:cNvSpPr>
          <p:nvPr/>
        </p:nvSpPr>
        <p:spPr bwMode="auto">
          <a:xfrm>
            <a:off x="1440000" y="576000"/>
            <a:ext cx="606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000" i="1">
                <a:solidFill>
                  <a:schemeClr val="accent2"/>
                </a:solidFill>
              </a:rPr>
              <a:t>Agenda</a:t>
            </a:r>
          </a:p>
        </p:txBody>
      </p:sp>
      <p:grpSp>
        <p:nvGrpSpPr>
          <p:cNvPr id="20486" name="Group 15"/>
          <p:cNvGrpSpPr>
            <a:grpSpLocks/>
          </p:cNvGrpSpPr>
          <p:nvPr/>
        </p:nvGrpSpPr>
        <p:grpSpPr bwMode="auto">
          <a:xfrm>
            <a:off x="1440000" y="3997443"/>
            <a:ext cx="9290698" cy="803275"/>
            <a:chOff x="400" y="2914"/>
            <a:chExt cx="5145" cy="506"/>
          </a:xfrm>
        </p:grpSpPr>
        <p:sp>
          <p:nvSpPr>
            <p:cNvPr id="20490" name="AutoShape 16"/>
            <p:cNvSpPr>
              <a:spLocks noChangeArrowheads="1"/>
            </p:cNvSpPr>
            <p:nvPr/>
          </p:nvSpPr>
          <p:spPr bwMode="auto">
            <a:xfrm>
              <a:off x="400" y="2916"/>
              <a:ext cx="5145" cy="504"/>
            </a:xfrm>
            <a:prstGeom prst="foldedCorner">
              <a:avLst>
                <a:gd name="adj" fmla="val 12500"/>
              </a:avLst>
            </a:prstGeom>
            <a:solidFill>
              <a:srgbClr val="000099"/>
            </a:solidFill>
            <a:ln w="9525">
              <a:solidFill>
                <a:schemeClr val="tx1"/>
              </a:solidFill>
              <a:round/>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a:p>
          </p:txBody>
        </p:sp>
        <p:sp>
          <p:nvSpPr>
            <p:cNvPr id="1185809" name="Text Box 17"/>
            <p:cNvSpPr txBox="1">
              <a:spLocks noChangeArrowheads="1"/>
            </p:cNvSpPr>
            <p:nvPr/>
          </p:nvSpPr>
          <p:spPr bwMode="auto">
            <a:xfrm>
              <a:off x="469" y="3014"/>
              <a:ext cx="4810" cy="291"/>
            </a:xfrm>
            <a:prstGeom prst="rect">
              <a:avLst/>
            </a:prstGeom>
            <a:solidFill>
              <a:srgbClr val="000099"/>
            </a:solidFill>
            <a:ln w="9525">
              <a:noFill/>
              <a:miter lim="800000"/>
              <a:headEnd/>
              <a:tailEnd/>
            </a:ln>
            <a:effectLst/>
          </p:spPr>
          <p:txBody>
            <a:bodyPr wrap="none">
              <a:spAutoFit/>
            </a:bodyPr>
            <a:lstStyle/>
            <a:p>
              <a:pPr eaLnBrk="1" hangingPunct="1">
                <a:defRPr/>
              </a:pPr>
              <a:r>
                <a:rPr kumimoji="0" lang="de-DE" sz="2400">
                  <a:solidFill>
                    <a:schemeClr val="bg1"/>
                  </a:solidFill>
                  <a:effectLst>
                    <a:outerShdw blurRad="38100" dist="38100" dir="2700000" algn="tl">
                      <a:srgbClr val="000000"/>
                    </a:outerShdw>
                  </a:effectLst>
                </a:rPr>
                <a:t>Rechtliche Rahmenbedingungen I - </a:t>
              </a:r>
              <a:r>
                <a:rPr kumimoji="0" lang="de-DE" sz="1600">
                  <a:solidFill>
                    <a:schemeClr val="bg1"/>
                  </a:solidFill>
                  <a:effectLst>
                    <a:outerShdw blurRad="38100" dist="38100" dir="2700000" algn="tl">
                      <a:srgbClr val="000000"/>
                    </a:outerShdw>
                  </a:effectLst>
                </a:rPr>
                <a:t>Persönlichkeitsschutz </a:t>
              </a:r>
              <a:endParaRPr kumimoji="0" lang="de-DE" sz="1600">
                <a:solidFill>
                  <a:schemeClr val="bg1"/>
                </a:solidFill>
                <a:effectLst>
                  <a:outerShdw blurRad="38100" dist="38100" dir="2700000" algn="tl">
                    <a:srgbClr val="000000"/>
                  </a:outerShdw>
                </a:effectLst>
                <a:latin typeface="Times New Roman" pitchFamily="18" charset="0"/>
              </a:endParaRPr>
            </a:p>
          </p:txBody>
        </p:sp>
        <p:sp>
          <p:nvSpPr>
            <p:cNvPr id="20492" name="Text Box 18"/>
            <p:cNvSpPr txBox="1">
              <a:spLocks noChangeArrowheads="1"/>
            </p:cNvSpPr>
            <p:nvPr/>
          </p:nvSpPr>
          <p:spPr bwMode="auto">
            <a:xfrm>
              <a:off x="5127" y="2914"/>
              <a:ext cx="294" cy="44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4000">
                  <a:solidFill>
                    <a:schemeClr val="bg1"/>
                  </a:solidFill>
                </a:rPr>
                <a:t>4</a:t>
              </a:r>
            </a:p>
          </p:txBody>
        </p:sp>
      </p:grpSp>
      <p:sp>
        <p:nvSpPr>
          <p:cNvPr id="20" name="Text Box 23"/>
          <p:cNvSpPr txBox="1">
            <a:spLocks noChangeArrowheads="1"/>
          </p:cNvSpPr>
          <p:nvPr/>
        </p:nvSpPr>
        <p:spPr bwMode="auto">
          <a:xfrm>
            <a:off x="429069" y="1073735"/>
            <a:ext cx="1010931"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6000">
                <a:solidFill>
                  <a:schemeClr val="accent2"/>
                </a:solidFill>
                <a:sym typeface="Wingdings" panose="05000000000000000000" pitchFamily="2" charset="2"/>
              </a:rPr>
              <a:t></a:t>
            </a:r>
            <a:endParaRPr lang="de-DE" altLang="de-DE"/>
          </a:p>
        </p:txBody>
      </p:sp>
      <p:sp>
        <p:nvSpPr>
          <p:cNvPr id="2" name="Rechteck 1"/>
          <p:cNvSpPr/>
          <p:nvPr/>
        </p:nvSpPr>
        <p:spPr>
          <a:xfrm>
            <a:off x="1610400" y="4953275"/>
            <a:ext cx="8971200" cy="954087"/>
          </a:xfrm>
          <a:prstGeom prst="rect">
            <a:avLst/>
          </a:prstGeom>
          <a:solidFill>
            <a:schemeClr val="bg2">
              <a:lumMod val="20000"/>
              <a:lumOff val="80000"/>
            </a:schemeClr>
          </a:solidFill>
        </p:spPr>
        <p:txBody>
          <a:bodyPr wrap="square">
            <a:spAutoFit/>
          </a:bodyPr>
          <a:lstStyle/>
          <a:p>
            <a:pPr>
              <a:spcAft>
                <a:spcPts val="0"/>
              </a:spcAft>
              <a:defRPr/>
            </a:pPr>
            <a:r>
              <a:rPr lang="de-DE" sz="1400">
                <a:latin typeface="+mn-lt"/>
                <a:ea typeface="Arial Unicode MS" panose="020B0604020202020204" pitchFamily="34" charset="-128"/>
                <a:cs typeface="Times New Roman" panose="02020603050405020304" pitchFamily="18" charset="0"/>
              </a:rPr>
              <a:t>Hinweis: </a:t>
            </a:r>
            <a:r>
              <a:rPr lang="de-DE" sz="1400" b="0">
                <a:latin typeface="+mn-lt"/>
                <a:ea typeface="Arial Unicode MS" panose="020B0604020202020204" pitchFamily="34" charset="-128"/>
                <a:cs typeface="Times New Roman" panose="02020603050405020304" pitchFamily="18" charset="0"/>
              </a:rPr>
              <a:t>Die Folien sind in einer geschlechtergerechten Sprache verfasst. Dieses Prinzip wird durchbrochen, wenn Originalzitate aus der DIN 33430 wieder gegeben werden, da der Text der DIN keine geschlechtergerechte Sprache nutzt, aber korrekt wiedergegeben werden muss. Natürlich sind auch bei den Zitaten aus der DIN immer Frauen und Männer gemeint.</a:t>
            </a:r>
          </a:p>
        </p:txBody>
      </p:sp>
    </p:spTree>
    <p:custDataLst>
      <p:tags r:id="rId1"/>
    </p:custDataLst>
    <p:extLst>
      <p:ext uri="{BB962C8B-B14F-4D97-AF65-F5344CB8AC3E}">
        <p14:creationId xmlns:p14="http://schemas.microsoft.com/office/powerpoint/2010/main" val="1375960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1440000" y="252000"/>
            <a:ext cx="561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Prozess: Evaluation / Ableitung von Verbesserungsmaßnahmen</a:t>
            </a:r>
          </a:p>
        </p:txBody>
      </p:sp>
      <p:sp>
        <p:nvSpPr>
          <p:cNvPr id="750608" name="Rectangle 16"/>
          <p:cNvSpPr>
            <a:spLocks noChangeArrowheads="1"/>
          </p:cNvSpPr>
          <p:nvPr/>
        </p:nvSpPr>
        <p:spPr bwMode="auto">
          <a:xfrm>
            <a:off x="1440000" y="1260000"/>
            <a:ext cx="95616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„Auftraggeber und Dienstleister müssen gemeinsam zu geeigneten Zeitpunkten eine kritische Würdigung des Vorgehens und der Verfahren vornehmen“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Ziel: Steigerung der Effektivität und Effizienz des Vorgehens</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„Dabei sollten auch Wirtschaftlichkeitsbetrachtungen angesprochen werden.“</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„Sofern die Eignungsbeurteilung in Zukunft unter vergleichbaren Voraussetzungen erneut durchgeführt wird, sollten aus ihrer Evaluation ggf. konkrete Verbesserungsmaßnahmen abgeleitet werden.“ </a:t>
            </a:r>
          </a:p>
        </p:txBody>
      </p:sp>
      <p:sp>
        <p:nvSpPr>
          <p:cNvPr id="5" name="Rechteck 4"/>
          <p:cNvSpPr>
            <a:spLocks noChangeArrowheads="1"/>
          </p:cNvSpPr>
          <p:nvPr/>
        </p:nvSpPr>
        <p:spPr bwMode="auto">
          <a:xfrm>
            <a:off x="0" y="6244491"/>
            <a:ext cx="732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a:ea typeface="Arial Unicode MS" pitchFamily="34" charset="-128"/>
              </a:rPr>
              <a:t>DIN (2016). </a:t>
            </a:r>
            <a:r>
              <a:rPr lang="de-DE" altLang="de-DE" sz="1200" b="0" i="1">
                <a:ea typeface="Arial Unicode MS" pitchFamily="34" charset="-128"/>
              </a:rPr>
              <a:t>DIN 33430: Anforderungen an berufsbezogene Eignungsdiagnostik</a:t>
            </a:r>
            <a:r>
              <a:rPr lang="de-DE" altLang="de-DE" sz="1200" b="0">
                <a:ea typeface="Arial Unicode MS" pitchFamily="34" charset="-128"/>
              </a:rPr>
              <a:t>. Berlin: Beuth. (S. 19)</a:t>
            </a:r>
            <a:endParaRPr lang="de-DE" altLang="de-DE" sz="1200" b="0">
              <a:cs typeface="Times New Roman" panose="02020603050405020304" pitchFamily="18" charset="0"/>
            </a:endParaRPr>
          </a:p>
        </p:txBody>
      </p:sp>
    </p:spTree>
    <p:custDataLst>
      <p:tags r:id="rId1"/>
    </p:custDataLst>
    <p:extLst>
      <p:ext uri="{BB962C8B-B14F-4D97-AF65-F5344CB8AC3E}">
        <p14:creationId xmlns:p14="http://schemas.microsoft.com/office/powerpoint/2010/main" val="157959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0608">
                                            <p:txEl>
                                              <p:pRg st="0" end="0"/>
                                            </p:txEl>
                                          </p:spTgt>
                                        </p:tgtEl>
                                        <p:attrNameLst>
                                          <p:attrName>style.visibility</p:attrName>
                                        </p:attrNameLst>
                                      </p:cBhvr>
                                      <p:to>
                                        <p:strVal val="visible"/>
                                      </p:to>
                                    </p:set>
                                    <p:animEffect transition="in" filter="blinds(horizontal)">
                                      <p:cBhvr>
                                        <p:cTn id="7" dur="500"/>
                                        <p:tgtEl>
                                          <p:spTgt spid="7506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0608">
                                            <p:txEl>
                                              <p:pRg st="1" end="1"/>
                                            </p:txEl>
                                          </p:spTgt>
                                        </p:tgtEl>
                                        <p:attrNameLst>
                                          <p:attrName>style.visibility</p:attrName>
                                        </p:attrNameLst>
                                      </p:cBhvr>
                                      <p:to>
                                        <p:strVal val="visible"/>
                                      </p:to>
                                    </p:set>
                                    <p:animEffect transition="in" filter="blinds(horizontal)">
                                      <p:cBhvr>
                                        <p:cTn id="12" dur="500"/>
                                        <p:tgtEl>
                                          <p:spTgt spid="7506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0608">
                                            <p:txEl>
                                              <p:pRg st="2" end="2"/>
                                            </p:txEl>
                                          </p:spTgt>
                                        </p:tgtEl>
                                        <p:attrNameLst>
                                          <p:attrName>style.visibility</p:attrName>
                                        </p:attrNameLst>
                                      </p:cBhvr>
                                      <p:to>
                                        <p:strVal val="visible"/>
                                      </p:to>
                                    </p:set>
                                    <p:animEffect transition="in" filter="blinds(horizontal)">
                                      <p:cBhvr>
                                        <p:cTn id="17" dur="500"/>
                                        <p:tgtEl>
                                          <p:spTgt spid="7506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0608">
                                            <p:txEl>
                                              <p:pRg st="3" end="3"/>
                                            </p:txEl>
                                          </p:spTgt>
                                        </p:tgtEl>
                                        <p:attrNameLst>
                                          <p:attrName>style.visibility</p:attrName>
                                        </p:attrNameLst>
                                      </p:cBhvr>
                                      <p:to>
                                        <p:strVal val="visible"/>
                                      </p:to>
                                    </p:set>
                                    <p:animEffect transition="in" filter="blinds(horizontal)">
                                      <p:cBhvr>
                                        <p:cTn id="22" dur="500"/>
                                        <p:tgtEl>
                                          <p:spTgt spid="7506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608" name="Rectangle 16"/>
          <p:cNvSpPr>
            <a:spLocks noChangeArrowheads="1"/>
          </p:cNvSpPr>
          <p:nvPr/>
        </p:nvSpPr>
        <p:spPr bwMode="auto">
          <a:xfrm>
            <a:off x="1440000" y="1260000"/>
            <a:ext cx="9561600"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„Qualitätsmerkmale sind zum Beispiel:</a:t>
            </a:r>
          </a:p>
          <a:p>
            <a:pPr lvl="1" eaLnBrk="1" hangingPunct="1">
              <a:spcAft>
                <a:spcPts val="600"/>
              </a:spcAft>
              <a:buClr>
                <a:srgbClr val="808080"/>
              </a:buClr>
              <a:buSzPct val="100000"/>
              <a:buFont typeface="Symbol" panose="05050102010706020507" pitchFamily="18" charset="2"/>
              <a:buChar char="-"/>
            </a:pPr>
            <a:r>
              <a:rPr lang="de-DE" altLang="de-DE" sz="1600" b="0">
                <a:solidFill>
                  <a:srgbClr val="3333CC"/>
                </a:solidFill>
                <a:cs typeface="Arial" panose="020B0604020202020204" pitchFamily="34" charset="0"/>
              </a:rPr>
              <a:t>Grad der Erreichung der vorher festgelegten Ziele</a:t>
            </a:r>
          </a:p>
          <a:p>
            <a:pPr lvl="1" eaLnBrk="1" hangingPunct="1">
              <a:spcAft>
                <a:spcPts val="600"/>
              </a:spcAft>
              <a:buClr>
                <a:srgbClr val="808080"/>
              </a:buClr>
              <a:buSzPct val="100000"/>
              <a:buFont typeface="Symbol" panose="05050102010706020507" pitchFamily="18" charset="2"/>
              <a:buChar char="-"/>
            </a:pPr>
            <a:r>
              <a:rPr lang="de-DE" altLang="de-DE" sz="1600" b="0">
                <a:solidFill>
                  <a:srgbClr val="3333CC"/>
                </a:solidFill>
                <a:cs typeface="Arial" panose="020B0604020202020204" pitchFamily="34" charset="0"/>
              </a:rPr>
              <a:t>Bewertung der erreichten Kosten- / Nutzenrelation</a:t>
            </a:r>
          </a:p>
          <a:p>
            <a:pPr lvl="1" eaLnBrk="1" hangingPunct="1">
              <a:spcAft>
                <a:spcPts val="600"/>
              </a:spcAft>
              <a:buClr>
                <a:srgbClr val="808080"/>
              </a:buClr>
              <a:buSzPct val="100000"/>
              <a:buFont typeface="Symbol" panose="05050102010706020507" pitchFamily="18" charset="2"/>
              <a:buChar char="-"/>
            </a:pPr>
            <a:r>
              <a:rPr lang="de-DE" altLang="de-DE" sz="1600" b="0">
                <a:solidFill>
                  <a:srgbClr val="3333CC"/>
                </a:solidFill>
                <a:cs typeface="Arial" panose="020B0604020202020204" pitchFamily="34" charset="0"/>
              </a:rPr>
              <a:t>Grad der Nutzung der Ergebnisse der Eignungsbeurteilungen für Auswahl- und Entwicklungs-entscheidungen</a:t>
            </a:r>
          </a:p>
          <a:p>
            <a:pPr lvl="1" eaLnBrk="1" hangingPunct="1">
              <a:spcAft>
                <a:spcPts val="600"/>
              </a:spcAft>
              <a:buClr>
                <a:srgbClr val="808080"/>
              </a:buClr>
              <a:buSzPct val="100000"/>
              <a:buFont typeface="Symbol" panose="05050102010706020507" pitchFamily="18" charset="2"/>
              <a:buChar char="-"/>
            </a:pPr>
            <a:r>
              <a:rPr lang="de-DE" altLang="de-DE" sz="1600" b="0">
                <a:solidFill>
                  <a:srgbClr val="3333CC"/>
                </a:solidFill>
                <a:cs typeface="Arial" panose="020B0604020202020204" pitchFamily="34" charset="0"/>
              </a:rPr>
              <a:t>Akzeptanz des Vorgehens und der Verfahren seitens der Kandidat(</a:t>
            </a:r>
            <a:r>
              <a:rPr lang="de-DE" altLang="de-DE" sz="1600" b="0" err="1">
                <a:solidFill>
                  <a:srgbClr val="3333CC"/>
                </a:solidFill>
                <a:cs typeface="Arial" panose="020B0604020202020204" pitchFamily="34" charset="0"/>
              </a:rPr>
              <a:t>inn</a:t>
            </a:r>
            <a:r>
              <a:rPr lang="de-DE" altLang="de-DE" sz="1600" b="0">
                <a:solidFill>
                  <a:srgbClr val="3333CC"/>
                </a:solidFill>
                <a:cs typeface="Arial" panose="020B0604020202020204" pitchFamily="34" charset="0"/>
              </a:rPr>
              <a:t>)en</a:t>
            </a:r>
          </a:p>
          <a:p>
            <a:pPr lvl="1" eaLnBrk="1" hangingPunct="1">
              <a:spcAft>
                <a:spcPts val="600"/>
              </a:spcAft>
              <a:buClr>
                <a:srgbClr val="808080"/>
              </a:buClr>
              <a:buSzPct val="100000"/>
              <a:buFont typeface="Symbol" panose="05050102010706020507" pitchFamily="18" charset="2"/>
              <a:buChar char="-"/>
            </a:pPr>
            <a:r>
              <a:rPr lang="de-DE" altLang="de-DE" sz="1600" b="0">
                <a:solidFill>
                  <a:srgbClr val="3333CC"/>
                </a:solidFill>
                <a:cs typeface="Arial" panose="020B0604020202020204" pitchFamily="34" charset="0"/>
              </a:rPr>
              <a:t>Akzeptanz des Vorgehens und der Ergebnisse</a:t>
            </a:r>
          </a:p>
          <a:p>
            <a:pPr lvl="1" eaLnBrk="1" hangingPunct="1">
              <a:spcAft>
                <a:spcPts val="600"/>
              </a:spcAft>
              <a:buClr>
                <a:srgbClr val="808080"/>
              </a:buClr>
              <a:buSzPct val="100000"/>
              <a:buFont typeface="Symbol" panose="05050102010706020507" pitchFamily="18" charset="2"/>
              <a:buChar char="-"/>
            </a:pPr>
            <a:r>
              <a:rPr lang="de-DE" altLang="de-DE" sz="1600" b="0">
                <a:solidFill>
                  <a:srgbClr val="3333CC"/>
                </a:solidFill>
                <a:cs typeface="Arial" panose="020B0604020202020204" pitchFamily="34" charset="0"/>
              </a:rPr>
              <a:t>Verständlichkeit der Eignungsaussage und / oder Ergebnisberichte.“</a:t>
            </a:r>
          </a:p>
        </p:txBody>
      </p:sp>
      <p:sp>
        <p:nvSpPr>
          <p:cNvPr id="74756" name="Rectangle 4"/>
          <p:cNvSpPr>
            <a:spLocks noChangeArrowheads="1"/>
          </p:cNvSpPr>
          <p:nvPr/>
        </p:nvSpPr>
        <p:spPr bwMode="auto">
          <a:xfrm>
            <a:off x="1440000" y="252000"/>
            <a:ext cx="561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Prozess: Evaluation / Ableitung von Verbesserungsmaßnahmen</a:t>
            </a:r>
          </a:p>
        </p:txBody>
      </p:sp>
      <p:sp>
        <p:nvSpPr>
          <p:cNvPr id="5" name="Rechteck 4"/>
          <p:cNvSpPr>
            <a:spLocks noChangeArrowheads="1"/>
          </p:cNvSpPr>
          <p:nvPr/>
        </p:nvSpPr>
        <p:spPr bwMode="auto">
          <a:xfrm>
            <a:off x="0" y="6244491"/>
            <a:ext cx="732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a:ea typeface="Arial Unicode MS" pitchFamily="34" charset="-128"/>
              </a:rPr>
              <a:t>DIN (2016). </a:t>
            </a:r>
            <a:r>
              <a:rPr lang="de-DE" altLang="de-DE" sz="1200" b="0" i="1">
                <a:ea typeface="Arial Unicode MS" pitchFamily="34" charset="-128"/>
              </a:rPr>
              <a:t>DIN 33430: Anforderungen an berufsbezogene Eignungsdiagnostik</a:t>
            </a:r>
            <a:r>
              <a:rPr lang="de-DE" altLang="de-DE" sz="1200" b="0">
                <a:ea typeface="Arial Unicode MS" pitchFamily="34" charset="-128"/>
              </a:rPr>
              <a:t>. Berlin: Beuth. (S. 19)</a:t>
            </a:r>
            <a:endParaRPr lang="de-DE" altLang="de-DE" sz="1200" b="0">
              <a:cs typeface="Times New Roman" panose="02020603050405020304" pitchFamily="18" charset="0"/>
            </a:endParaRPr>
          </a:p>
        </p:txBody>
      </p:sp>
    </p:spTree>
    <p:custDataLst>
      <p:tags r:id="rId1"/>
    </p:custDataLst>
    <p:extLst>
      <p:ext uri="{BB962C8B-B14F-4D97-AF65-F5344CB8AC3E}">
        <p14:creationId xmlns:p14="http://schemas.microsoft.com/office/powerpoint/2010/main" val="2859841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0608">
                                            <p:txEl>
                                              <p:pRg st="0" end="0"/>
                                            </p:txEl>
                                          </p:spTgt>
                                        </p:tgtEl>
                                        <p:attrNameLst>
                                          <p:attrName>style.visibility</p:attrName>
                                        </p:attrNameLst>
                                      </p:cBhvr>
                                      <p:to>
                                        <p:strVal val="visible"/>
                                      </p:to>
                                    </p:set>
                                    <p:animEffect transition="in" filter="blinds(horizontal)">
                                      <p:cBhvr>
                                        <p:cTn id="7" dur="500"/>
                                        <p:tgtEl>
                                          <p:spTgt spid="75060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0608">
                                            <p:txEl>
                                              <p:pRg st="1" end="1"/>
                                            </p:txEl>
                                          </p:spTgt>
                                        </p:tgtEl>
                                        <p:attrNameLst>
                                          <p:attrName>style.visibility</p:attrName>
                                        </p:attrNameLst>
                                      </p:cBhvr>
                                      <p:to>
                                        <p:strVal val="visible"/>
                                      </p:to>
                                    </p:set>
                                    <p:animEffect transition="in" filter="blinds(horizontal)">
                                      <p:cBhvr>
                                        <p:cTn id="10" dur="500"/>
                                        <p:tgtEl>
                                          <p:spTgt spid="75060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50608">
                                            <p:txEl>
                                              <p:pRg st="2" end="2"/>
                                            </p:txEl>
                                          </p:spTgt>
                                        </p:tgtEl>
                                        <p:attrNameLst>
                                          <p:attrName>style.visibility</p:attrName>
                                        </p:attrNameLst>
                                      </p:cBhvr>
                                      <p:to>
                                        <p:strVal val="visible"/>
                                      </p:to>
                                    </p:set>
                                    <p:animEffect transition="in" filter="blinds(horizontal)">
                                      <p:cBhvr>
                                        <p:cTn id="15" dur="500"/>
                                        <p:tgtEl>
                                          <p:spTgt spid="75060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50608">
                                            <p:txEl>
                                              <p:pRg st="3" end="3"/>
                                            </p:txEl>
                                          </p:spTgt>
                                        </p:tgtEl>
                                        <p:attrNameLst>
                                          <p:attrName>style.visibility</p:attrName>
                                        </p:attrNameLst>
                                      </p:cBhvr>
                                      <p:to>
                                        <p:strVal val="visible"/>
                                      </p:to>
                                    </p:set>
                                    <p:animEffect transition="in" filter="blinds(horizontal)">
                                      <p:cBhvr>
                                        <p:cTn id="20" dur="500"/>
                                        <p:tgtEl>
                                          <p:spTgt spid="75060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50608">
                                            <p:txEl>
                                              <p:pRg st="4" end="4"/>
                                            </p:txEl>
                                          </p:spTgt>
                                        </p:tgtEl>
                                        <p:attrNameLst>
                                          <p:attrName>style.visibility</p:attrName>
                                        </p:attrNameLst>
                                      </p:cBhvr>
                                      <p:to>
                                        <p:strVal val="visible"/>
                                      </p:to>
                                    </p:set>
                                    <p:animEffect transition="in" filter="blinds(horizontal)">
                                      <p:cBhvr>
                                        <p:cTn id="25" dur="500"/>
                                        <p:tgtEl>
                                          <p:spTgt spid="75060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50608">
                                            <p:txEl>
                                              <p:pRg st="5" end="5"/>
                                            </p:txEl>
                                          </p:spTgt>
                                        </p:tgtEl>
                                        <p:attrNameLst>
                                          <p:attrName>style.visibility</p:attrName>
                                        </p:attrNameLst>
                                      </p:cBhvr>
                                      <p:to>
                                        <p:strVal val="visible"/>
                                      </p:to>
                                    </p:set>
                                    <p:animEffect transition="in" filter="blinds(horizontal)">
                                      <p:cBhvr>
                                        <p:cTn id="30" dur="500"/>
                                        <p:tgtEl>
                                          <p:spTgt spid="75060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50608">
                                            <p:txEl>
                                              <p:pRg st="6" end="6"/>
                                            </p:txEl>
                                          </p:spTgt>
                                        </p:tgtEl>
                                        <p:attrNameLst>
                                          <p:attrName>style.visibility</p:attrName>
                                        </p:attrNameLst>
                                      </p:cBhvr>
                                      <p:to>
                                        <p:strVal val="visible"/>
                                      </p:to>
                                    </p:set>
                                    <p:animEffect transition="in" filter="blinds(horizontal)">
                                      <p:cBhvr>
                                        <p:cTn id="35" dur="500"/>
                                        <p:tgtEl>
                                          <p:spTgt spid="7506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440000" y="576000"/>
            <a:ext cx="7383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000" i="1">
                <a:solidFill>
                  <a:schemeClr val="accent2"/>
                </a:solidFill>
              </a:rPr>
              <a:t>Qualitätssichernde u. qualitätsoptimierende Maßnahmen</a:t>
            </a:r>
            <a:endParaRPr kumimoji="0" lang="de-DE" altLang="de-DE" sz="2400" b="0">
              <a:solidFill>
                <a:srgbClr val="000066"/>
              </a:solidFill>
            </a:endParaRPr>
          </a:p>
        </p:txBody>
      </p:sp>
      <p:sp>
        <p:nvSpPr>
          <p:cNvPr id="12" name="Rectangle 16"/>
          <p:cNvSpPr>
            <a:spLocks noChangeArrowheads="1"/>
          </p:cNvSpPr>
          <p:nvPr/>
        </p:nvSpPr>
        <p:spPr bwMode="auto">
          <a:xfrm>
            <a:off x="1440000" y="1260000"/>
            <a:ext cx="95616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800100" indent="-228600">
              <a:defRPr kumimoji="1" b="1">
                <a:solidFill>
                  <a:schemeClr val="tx1"/>
                </a:solidFill>
                <a:latin typeface="Arial" panose="020B0604020202020204" pitchFamily="34" charset="0"/>
              </a:defRPr>
            </a:lvl3pPr>
            <a:lvl4pPr marL="914400" indent="-28575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600"/>
              </a:spcBef>
              <a:spcAft>
                <a:spcPts val="6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Darüber hinaus gibt es Qualitätsforderungen, die sich auf den Einzelfall beziehen, z.B. das Service Level (z.B. Vereinbarungen zum Leistungs-umfang, zur Schnelligkeit der Bearbeitung, zu den Kosten pro Leistung usw.). </a:t>
            </a:r>
          </a:p>
          <a:p>
            <a:pPr eaLnBrk="1" hangingPunct="1">
              <a:spcBef>
                <a:spcPts val="600"/>
              </a:spcBef>
              <a:spcAft>
                <a:spcPts val="6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Dies Qualitätsforderungen sind nach DIN 33430 im Rahmen der Auftragsklärung (DIN, 2016, S. 9) zu formulieren, beispielsweise</a:t>
            </a:r>
          </a:p>
          <a:p>
            <a:pPr lvl="1" eaLnBrk="1" hangingPunct="1">
              <a:spcBef>
                <a:spcPts val="600"/>
              </a:spcBef>
              <a:spcAft>
                <a:spcPts val="6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Bewertung der erreichten Kosten-/Nutzenrelation</a:t>
            </a:r>
          </a:p>
          <a:p>
            <a:pPr lvl="1" eaLnBrk="1" hangingPunct="1">
              <a:spcBef>
                <a:spcPts val="600"/>
              </a:spcBef>
              <a:spcAft>
                <a:spcPts val="6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Grad der Nutzung der Ergebnisse der Eignungsbeurteilungen für Auswahl- und Entwicklungsentscheidungen</a:t>
            </a:r>
          </a:p>
          <a:p>
            <a:pPr lvl="1" eaLnBrk="1" hangingPunct="1">
              <a:spcBef>
                <a:spcPts val="600"/>
              </a:spcBef>
              <a:spcAft>
                <a:spcPts val="6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Akzeptanz …</a:t>
            </a:r>
          </a:p>
          <a:p>
            <a:pPr lvl="3" eaLnBrk="1" hangingPunct="1">
              <a:spcBef>
                <a:spcPts val="600"/>
              </a:spcBef>
              <a:spcAft>
                <a:spcPts val="600"/>
              </a:spcAft>
              <a:buClr>
                <a:srgbClr val="808080"/>
              </a:buClr>
              <a:buSzPct val="150000"/>
              <a:buFont typeface="Wingdings" panose="05000000000000000000" pitchFamily="2" charset="2"/>
              <a:buChar char="Ø"/>
            </a:pPr>
            <a:r>
              <a:rPr lang="de-DE" altLang="de-DE" sz="1600" b="0">
                <a:solidFill>
                  <a:srgbClr val="3333CC"/>
                </a:solidFill>
                <a:cs typeface="Arial" panose="020B0604020202020204" pitchFamily="34" charset="0"/>
              </a:rPr>
              <a:t>… des Vorgehens und der Verfahren seitens der Kandidaten</a:t>
            </a:r>
          </a:p>
          <a:p>
            <a:pPr lvl="1" eaLnBrk="1" hangingPunct="1">
              <a:spcBef>
                <a:spcPts val="600"/>
              </a:spcBef>
              <a:spcAft>
                <a:spcPts val="6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„Grad der Erreichung der vorher festgelegten Ziele</a:t>
            </a:r>
          </a:p>
          <a:p>
            <a:pPr lvl="3" eaLnBrk="1" hangingPunct="1">
              <a:spcBef>
                <a:spcPts val="600"/>
              </a:spcBef>
              <a:spcAft>
                <a:spcPts val="600"/>
              </a:spcAft>
              <a:buClr>
                <a:srgbClr val="808080"/>
              </a:buClr>
              <a:buSzPct val="150000"/>
              <a:buFont typeface="Wingdings" panose="05000000000000000000" pitchFamily="2" charset="2"/>
              <a:buChar char="Ø"/>
            </a:pPr>
            <a:r>
              <a:rPr lang="de-DE" altLang="de-DE" sz="1600" b="0">
                <a:solidFill>
                  <a:srgbClr val="3333CC"/>
                </a:solidFill>
                <a:cs typeface="Arial" panose="020B0604020202020204" pitchFamily="34" charset="0"/>
              </a:rPr>
              <a:t>… des Vorgehens u. d. Ergebnisse in d. Auftrag gebenden Institution</a:t>
            </a:r>
          </a:p>
          <a:p>
            <a:pPr lvl="1" eaLnBrk="1" hangingPunct="1">
              <a:spcBef>
                <a:spcPts val="600"/>
              </a:spcBef>
              <a:spcAft>
                <a:spcPts val="6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Verständlichkeit der Eignungsaussage und/oder Ergebnisberichte“ </a:t>
            </a:r>
            <a:r>
              <a:rPr lang="de-DE" altLang="de-DE" sz="900" b="0">
                <a:solidFill>
                  <a:srgbClr val="3333CC"/>
                </a:solidFill>
                <a:cs typeface="Arial" panose="020B0604020202020204" pitchFamily="34" charset="0"/>
              </a:rPr>
              <a:t>(DIN 2016, S. 21 f.)</a:t>
            </a:r>
          </a:p>
        </p:txBody>
      </p:sp>
      <p:sp>
        <p:nvSpPr>
          <p:cNvPr id="75780" name="Rechteck 4"/>
          <p:cNvSpPr>
            <a:spLocks noChangeArrowheads="1"/>
          </p:cNvSpPr>
          <p:nvPr/>
        </p:nvSpPr>
        <p:spPr bwMode="auto">
          <a:xfrm>
            <a:off x="191303" y="5926308"/>
            <a:ext cx="956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a:ea typeface="Arial Unicode MS" pitchFamily="34" charset="-128"/>
              </a:rPr>
              <a:t>DIN (2016). </a:t>
            </a:r>
            <a:r>
              <a:rPr lang="de-DE" altLang="de-DE" sz="1200" b="0" i="1">
                <a:ea typeface="Arial Unicode MS" pitchFamily="34" charset="-128"/>
              </a:rPr>
              <a:t>DIN 33430: Anforderungen an berufsbezogene Eignungsdiagnostik</a:t>
            </a:r>
            <a:r>
              <a:rPr lang="de-DE" altLang="de-DE" sz="1200" b="0">
                <a:ea typeface="Arial Unicode MS" pitchFamily="34" charset="-128"/>
              </a:rPr>
              <a:t>. Berlin: Beuth. (S. 21f.)</a:t>
            </a:r>
            <a:endParaRPr lang="de-DE" altLang="de-DE" sz="1200" b="0">
              <a:cs typeface="Times New Roman" panose="02020603050405020304" pitchFamily="18" charset="0"/>
            </a:endParaRPr>
          </a:p>
        </p:txBody>
      </p:sp>
      <p:sp>
        <p:nvSpPr>
          <p:cNvPr id="75784" name="Rechteck 4"/>
          <p:cNvSpPr>
            <a:spLocks noChangeArrowheads="1"/>
          </p:cNvSpPr>
          <p:nvPr/>
        </p:nvSpPr>
        <p:spPr bwMode="auto">
          <a:xfrm>
            <a:off x="191303" y="6178308"/>
            <a:ext cx="956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a:ea typeface="Arial Unicode MS" pitchFamily="34" charset="-128"/>
              </a:rPr>
              <a:t>Kersting, M. (2018). Qualitätssicherung und -optimierung in der Eignungsdiagnostik. In: Diagnostik- und Testkuratorium (Hrsg.) Personalauswahl kompetent gestalten: Grundlagen und Praxis der Eignungsdiagnostik nach DIN 33430 (S. 2-20). Berlin: Springer. (DOI 10.1007/978-3-662-53772-5)</a:t>
            </a:r>
            <a:endParaRPr lang="de-DE" altLang="de-DE" sz="1200" b="0">
              <a:cs typeface="Times New Roman" panose="02020603050405020304" pitchFamily="18" charset="0"/>
            </a:endParaRPr>
          </a:p>
        </p:txBody>
      </p:sp>
    </p:spTree>
    <p:custDataLst>
      <p:tags r:id="rId1"/>
    </p:custDataLst>
    <p:extLst>
      <p:ext uri="{BB962C8B-B14F-4D97-AF65-F5344CB8AC3E}">
        <p14:creationId xmlns:p14="http://schemas.microsoft.com/office/powerpoint/2010/main" val="2843476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linds(horizont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linds(horizont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linds(horizontal)">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blinds(horizontal)">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blinds(horizontal)">
                                      <p:cBhvr>
                                        <p:cTn id="42" dur="500"/>
                                        <p:tgtEl>
                                          <p:spTgt spid="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Effect transition="in" filter="blinds(horizontal)">
                                      <p:cBhvr>
                                        <p:cTn id="4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1440000" y="252000"/>
            <a:ext cx="7253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Exkurs zur Evaluation: „</a:t>
            </a:r>
            <a:r>
              <a:rPr lang="de-DE" altLang="de-DE" sz="2000" i="1" err="1">
                <a:solidFill>
                  <a:srgbClr val="3333CC"/>
                </a:solidFill>
                <a:cs typeface="Arial" panose="020B0604020202020204" pitchFamily="34" charset="0"/>
              </a:rPr>
              <a:t>Balanced</a:t>
            </a:r>
            <a:r>
              <a:rPr lang="de-DE" altLang="de-DE" sz="2000" i="1">
                <a:solidFill>
                  <a:srgbClr val="3333CC"/>
                </a:solidFill>
                <a:cs typeface="Arial" panose="020B0604020202020204" pitchFamily="34" charset="0"/>
              </a:rPr>
              <a:t> </a:t>
            </a:r>
            <a:r>
              <a:rPr lang="de-DE" altLang="de-DE" sz="2000" i="1" err="1">
                <a:solidFill>
                  <a:srgbClr val="3333CC"/>
                </a:solidFill>
                <a:cs typeface="Arial" panose="020B0604020202020204" pitchFamily="34" charset="0"/>
              </a:rPr>
              <a:t>Scorecard</a:t>
            </a:r>
            <a:r>
              <a:rPr lang="de-DE" altLang="de-DE" sz="2000" i="1">
                <a:solidFill>
                  <a:srgbClr val="3333CC"/>
                </a:solidFill>
                <a:cs typeface="Arial" panose="020B0604020202020204" pitchFamily="34" charset="0"/>
              </a:rPr>
              <a:t>  Diagnostische Verfahren“ </a:t>
            </a:r>
            <a:r>
              <a:rPr lang="de-DE" altLang="de-DE" sz="1600" i="1">
                <a:solidFill>
                  <a:srgbClr val="3333CC"/>
                </a:solidFill>
                <a:cs typeface="Arial" panose="020B0604020202020204" pitchFamily="34" charset="0"/>
              </a:rPr>
              <a:t>(nicht Gegenstand der DIN 33430)</a:t>
            </a:r>
          </a:p>
        </p:txBody>
      </p:sp>
      <p:cxnSp>
        <p:nvCxnSpPr>
          <p:cNvPr id="77827" name="Gerader Verbinder 5"/>
          <p:cNvCxnSpPr>
            <a:cxnSpLocks noChangeShapeType="1"/>
          </p:cNvCxnSpPr>
          <p:nvPr/>
        </p:nvCxnSpPr>
        <p:spPr bwMode="auto">
          <a:xfrm>
            <a:off x="3425826" y="3606800"/>
            <a:ext cx="6804025" cy="0"/>
          </a:xfrm>
          <a:prstGeom prst="line">
            <a:avLst/>
          </a:prstGeom>
          <a:noFill/>
          <a:ln w="63500" algn="ctr">
            <a:solidFill>
              <a:srgbClr val="FFFFFF"/>
            </a:solidFill>
            <a:miter lim="800000"/>
            <a:headEnd/>
            <a:tailEnd/>
          </a:ln>
          <a:extLst>
            <a:ext uri="{909E8E84-426E-40DD-AFC4-6F175D3DCCD1}">
              <a14:hiddenFill xmlns:a14="http://schemas.microsoft.com/office/drawing/2010/main">
                <a:noFill/>
              </a14:hiddenFill>
            </a:ext>
          </a:extLst>
        </p:spPr>
      </p:cxnSp>
      <p:grpSp>
        <p:nvGrpSpPr>
          <p:cNvPr id="7" name="Gruppieren 6"/>
          <p:cNvGrpSpPr>
            <a:grpSpLocks/>
          </p:cNvGrpSpPr>
          <p:nvPr/>
        </p:nvGrpSpPr>
        <p:grpSpPr bwMode="auto">
          <a:xfrm>
            <a:off x="6600826" y="2854325"/>
            <a:ext cx="4175125" cy="1900238"/>
            <a:chOff x="5076056" y="2854785"/>
            <a:chExt cx="4176464" cy="1900084"/>
          </a:xfrm>
        </p:grpSpPr>
        <p:sp>
          <p:nvSpPr>
            <p:cNvPr id="8" name="Rechteck 7"/>
            <p:cNvSpPr/>
            <p:nvPr/>
          </p:nvSpPr>
          <p:spPr>
            <a:xfrm rot="16200000">
              <a:off x="5308847" y="3215671"/>
              <a:ext cx="733366" cy="1198947"/>
            </a:xfrm>
            <a:prstGeom prst="rect">
              <a:avLst/>
            </a:prstGeom>
            <a:solidFill>
              <a:srgbClr val="5B9BD5">
                <a:alpha val="50000"/>
              </a:srgbClr>
            </a:solidFill>
            <a:ln>
              <a:noFill/>
            </a:ln>
            <a:effectLst/>
          </p:spPr>
          <p:txBody>
            <a:bodyPr anchor="ctr"/>
            <a:lstStyle/>
            <a:p>
              <a:pPr algn="ctr" eaLnBrk="1" fontAlgn="auto" hangingPunct="1">
                <a:spcBef>
                  <a:spcPts val="0"/>
                </a:spcBef>
                <a:spcAft>
                  <a:spcPts val="0"/>
                </a:spcAft>
                <a:defRPr/>
              </a:pPr>
              <a:endParaRPr kumimoji="0" lang="de-DE" sz="1600" b="0" kern="0">
                <a:solidFill>
                  <a:prstClr val="white"/>
                </a:solidFill>
                <a:cs typeface="Arial" panose="020B0604020202020204" pitchFamily="34" charset="0"/>
              </a:endParaRPr>
            </a:p>
          </p:txBody>
        </p:sp>
        <p:sp>
          <p:nvSpPr>
            <p:cNvPr id="9" name="Ellipse 8"/>
            <p:cNvSpPr/>
            <p:nvPr/>
          </p:nvSpPr>
          <p:spPr>
            <a:xfrm>
              <a:off x="5685852" y="2854785"/>
              <a:ext cx="3112498" cy="1900084"/>
            </a:xfrm>
            <a:prstGeom prst="ellipse">
              <a:avLst/>
            </a:prstGeom>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w="63500">
              <a:solidFill>
                <a:sysClr val="window" lastClr="FFFFFF"/>
              </a:solidFill>
            </a:ln>
            <a:effectLst/>
          </p:spPr>
          <p:txBody>
            <a:bodyPr anchor="ctr"/>
            <a:lstStyle/>
            <a:p>
              <a:pPr algn="ctr" eaLnBrk="1" fontAlgn="auto" hangingPunct="1">
                <a:spcBef>
                  <a:spcPts val="0"/>
                </a:spcBef>
                <a:spcAft>
                  <a:spcPts val="0"/>
                </a:spcAft>
                <a:defRPr/>
              </a:pPr>
              <a:endParaRPr kumimoji="0" lang="de-DE" sz="1100" kern="0">
                <a:solidFill>
                  <a:prstClr val="white"/>
                </a:solidFill>
                <a:cs typeface="Arial" panose="020B0604020202020204" pitchFamily="34" charset="0"/>
              </a:endParaRPr>
            </a:p>
          </p:txBody>
        </p:sp>
        <p:sp>
          <p:nvSpPr>
            <p:cNvPr id="10" name="Textfeld 9"/>
            <p:cNvSpPr txBox="1"/>
            <p:nvPr/>
          </p:nvSpPr>
          <p:spPr>
            <a:xfrm>
              <a:off x="6486208" y="3373856"/>
              <a:ext cx="1943723" cy="1277833"/>
            </a:xfrm>
            <a:prstGeom prst="rect">
              <a:avLst/>
            </a:prstGeom>
            <a:noFill/>
          </p:spPr>
          <p:txBody>
            <a:bodyPr>
              <a:spAutoFit/>
            </a:bodyPr>
            <a:lstStyle/>
            <a:p>
              <a:pPr>
                <a:defRPr/>
              </a:pPr>
              <a:endParaRPr lang="de-DE" sz="500">
                <a:solidFill>
                  <a:prstClr val="white"/>
                </a:solidFill>
                <a:cs typeface="Arial" panose="020B0604020202020204" pitchFamily="34" charset="0"/>
              </a:endParaRPr>
            </a:p>
            <a:p>
              <a:pPr marL="171450" indent="-171450">
                <a:buFont typeface="Arial" panose="020B0604020202020204" pitchFamily="34" charset="0"/>
                <a:buChar char="•"/>
                <a:defRPr/>
              </a:pPr>
              <a:r>
                <a:rPr lang="de-DE" sz="1200">
                  <a:solidFill>
                    <a:prstClr val="white"/>
                  </a:solidFill>
                  <a:cs typeface="Arial" panose="020B0604020202020204" pitchFamily="34" charset="0"/>
                </a:rPr>
                <a:t>Aktualität</a:t>
              </a:r>
            </a:p>
            <a:p>
              <a:pPr marL="171450" indent="-171450">
                <a:buFont typeface="Arial" panose="020B0604020202020204" pitchFamily="34" charset="0"/>
                <a:buChar char="•"/>
                <a:defRPr/>
              </a:pPr>
              <a:r>
                <a:rPr lang="de-DE" sz="1200">
                  <a:solidFill>
                    <a:prstClr val="white"/>
                  </a:solidFill>
                  <a:cs typeface="Arial" panose="020B0604020202020204" pitchFamily="34" charset="0"/>
                </a:rPr>
                <a:t>organisationales Selbstverständnis</a:t>
              </a:r>
            </a:p>
            <a:p>
              <a:pPr marL="171450" indent="-171450">
                <a:buFont typeface="Arial" panose="020B0604020202020204" pitchFamily="34" charset="0"/>
                <a:buChar char="•"/>
                <a:defRPr/>
              </a:pPr>
              <a:r>
                <a:rPr lang="de-DE" sz="1200">
                  <a:solidFill>
                    <a:prstClr val="white"/>
                  </a:solidFill>
                  <a:cs typeface="Arial" panose="020B0604020202020204" pitchFamily="34" charset="0"/>
                </a:rPr>
                <a:t>Personalstrategie</a:t>
              </a:r>
            </a:p>
            <a:p>
              <a:pPr marL="171450" indent="-171450">
                <a:buFont typeface="Arial" panose="020B0604020202020204" pitchFamily="34" charset="0"/>
                <a:buChar char="•"/>
                <a:defRPr/>
              </a:pPr>
              <a:r>
                <a:rPr lang="de-DE" sz="1200">
                  <a:solidFill>
                    <a:prstClr val="white"/>
                  </a:solidFill>
                  <a:cs typeface="Arial" panose="020B0604020202020204" pitchFamily="34" charset="0"/>
                </a:rPr>
                <a:t>Prozesse</a:t>
              </a:r>
            </a:p>
            <a:p>
              <a:pPr>
                <a:defRPr/>
              </a:pPr>
              <a:r>
                <a:rPr lang="de-DE" sz="1200">
                  <a:solidFill>
                    <a:prstClr val="white"/>
                  </a:solidFill>
                  <a:cs typeface="Arial" panose="020B0604020202020204" pitchFamily="34" charset="0"/>
                </a:rPr>
                <a:t>                …</a:t>
              </a:r>
            </a:p>
          </p:txBody>
        </p:sp>
        <p:sp>
          <p:nvSpPr>
            <p:cNvPr id="77850" name="Textfeld 10"/>
            <p:cNvSpPr txBox="1">
              <a:spLocks noChangeArrowheads="1"/>
            </p:cNvSpPr>
            <p:nvPr/>
          </p:nvSpPr>
          <p:spPr bwMode="auto">
            <a:xfrm>
              <a:off x="5884169" y="3125529"/>
              <a:ext cx="33683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1600">
                  <a:solidFill>
                    <a:srgbClr val="FFFFFF"/>
                  </a:solidFill>
                  <a:cs typeface="Arial" panose="020B0604020202020204" pitchFamily="34" charset="0"/>
                </a:rPr>
                <a:t>  Passung z. Organisation</a:t>
              </a:r>
            </a:p>
          </p:txBody>
        </p:sp>
      </p:grpSp>
      <p:grpSp>
        <p:nvGrpSpPr>
          <p:cNvPr id="12" name="Gruppieren 11"/>
          <p:cNvGrpSpPr>
            <a:grpSpLocks/>
          </p:cNvGrpSpPr>
          <p:nvPr/>
        </p:nvGrpSpPr>
        <p:grpSpPr bwMode="auto">
          <a:xfrm>
            <a:off x="4560889" y="4213226"/>
            <a:ext cx="3463925" cy="2384425"/>
            <a:chOff x="3037122" y="4213302"/>
            <a:chExt cx="3463068" cy="2384050"/>
          </a:xfrm>
        </p:grpSpPr>
        <p:sp>
          <p:nvSpPr>
            <p:cNvPr id="13" name="Rechteck 12"/>
            <p:cNvSpPr/>
            <p:nvPr/>
          </p:nvSpPr>
          <p:spPr>
            <a:xfrm>
              <a:off x="4227452" y="4213302"/>
              <a:ext cx="731656" cy="1415827"/>
            </a:xfrm>
            <a:prstGeom prst="rect">
              <a:avLst/>
            </a:prstGeom>
            <a:solidFill>
              <a:srgbClr val="5B9BD5">
                <a:alpha val="50000"/>
              </a:srgbClr>
            </a:solidFill>
            <a:ln>
              <a:noFill/>
            </a:ln>
            <a:effectLst/>
          </p:spPr>
          <p:txBody>
            <a:bodyPr anchor="ctr"/>
            <a:lstStyle/>
            <a:p>
              <a:pPr algn="ctr" eaLnBrk="1" fontAlgn="auto" hangingPunct="1">
                <a:spcBef>
                  <a:spcPts val="0"/>
                </a:spcBef>
                <a:spcAft>
                  <a:spcPts val="0"/>
                </a:spcAft>
                <a:defRPr/>
              </a:pPr>
              <a:endParaRPr kumimoji="0" lang="de-DE" sz="1600" b="0" kern="0">
                <a:solidFill>
                  <a:prstClr val="white"/>
                </a:solidFill>
                <a:cs typeface="Arial" panose="020B0604020202020204" pitchFamily="34" charset="0"/>
              </a:endParaRPr>
            </a:p>
          </p:txBody>
        </p:sp>
        <p:sp>
          <p:nvSpPr>
            <p:cNvPr id="14" name="Ellipse 13"/>
            <p:cNvSpPr/>
            <p:nvPr/>
          </p:nvSpPr>
          <p:spPr>
            <a:xfrm>
              <a:off x="3037122" y="4697414"/>
              <a:ext cx="3112317" cy="1899938"/>
            </a:xfrm>
            <a:prstGeom prst="ellipse">
              <a:avLst/>
            </a:prstGeom>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w="63500">
              <a:solidFill>
                <a:sysClr val="window" lastClr="FFFFFF"/>
              </a:solidFill>
            </a:ln>
            <a:effectLst/>
          </p:spPr>
          <p:txBody>
            <a:bodyPr anchor="ctr"/>
            <a:lstStyle/>
            <a:p>
              <a:pPr algn="ctr" eaLnBrk="1" fontAlgn="auto" hangingPunct="1">
                <a:spcBef>
                  <a:spcPts val="0"/>
                </a:spcBef>
                <a:spcAft>
                  <a:spcPts val="0"/>
                </a:spcAft>
                <a:defRPr/>
              </a:pPr>
              <a:endParaRPr kumimoji="0" lang="de-DE" sz="1100" kern="0">
                <a:solidFill>
                  <a:prstClr val="white"/>
                </a:solidFill>
                <a:cs typeface="Arial" panose="020B0604020202020204" pitchFamily="34" charset="0"/>
              </a:endParaRPr>
            </a:p>
          </p:txBody>
        </p:sp>
        <p:sp>
          <p:nvSpPr>
            <p:cNvPr id="15" name="Textfeld 14"/>
            <p:cNvSpPr txBox="1"/>
            <p:nvPr/>
          </p:nvSpPr>
          <p:spPr>
            <a:xfrm>
              <a:off x="3262491" y="5270411"/>
              <a:ext cx="3237699" cy="1015840"/>
            </a:xfrm>
            <a:prstGeom prst="rect">
              <a:avLst/>
            </a:prstGeom>
            <a:noFill/>
          </p:spPr>
          <p:txBody>
            <a:bodyPr>
              <a:spAutoFit/>
            </a:bodyPr>
            <a:lstStyle/>
            <a:p>
              <a:pPr marL="171450" indent="-171450">
                <a:buFont typeface="Arial" panose="020B0604020202020204" pitchFamily="34" charset="0"/>
                <a:buChar char="•"/>
                <a:defRPr/>
              </a:pPr>
              <a:r>
                <a:rPr lang="de-DE" sz="1200">
                  <a:solidFill>
                    <a:prstClr val="white"/>
                  </a:solidFill>
                  <a:cs typeface="Arial" panose="020B0604020202020204" pitchFamily="34" charset="0"/>
                </a:rPr>
                <a:t>Zeitlicher Aufwand</a:t>
              </a:r>
            </a:p>
            <a:p>
              <a:pPr marL="171450" indent="-171450">
                <a:buFont typeface="Arial" panose="020B0604020202020204" pitchFamily="34" charset="0"/>
                <a:buChar char="•"/>
                <a:defRPr/>
              </a:pPr>
              <a:r>
                <a:rPr lang="de-DE" sz="1200">
                  <a:solidFill>
                    <a:prstClr val="white"/>
                  </a:solidFill>
                  <a:cs typeface="Arial" panose="020B0604020202020204" pitchFamily="34" charset="0"/>
                </a:rPr>
                <a:t>Monetäres Kosten-Nutzen Verhältnis</a:t>
              </a:r>
            </a:p>
            <a:p>
              <a:pPr marL="171450" indent="-171450">
                <a:buFont typeface="Arial" panose="020B0604020202020204" pitchFamily="34" charset="0"/>
                <a:buChar char="•"/>
                <a:defRPr/>
              </a:pPr>
              <a:r>
                <a:rPr lang="de-DE" sz="1200">
                  <a:solidFill>
                    <a:prstClr val="white"/>
                  </a:solidFill>
                  <a:cs typeface="Arial" panose="020B0604020202020204" pitchFamily="34" charset="0"/>
                </a:rPr>
                <a:t>Personeller Aufwand</a:t>
              </a:r>
            </a:p>
            <a:p>
              <a:pPr marL="171450" indent="-171450">
                <a:buFont typeface="Arial" panose="020B0604020202020204" pitchFamily="34" charset="0"/>
                <a:buChar char="•"/>
                <a:defRPr/>
              </a:pPr>
              <a:r>
                <a:rPr lang="de-DE" sz="1200">
                  <a:solidFill>
                    <a:prstClr val="white"/>
                  </a:solidFill>
                  <a:cs typeface="Arial" panose="020B0604020202020204" pitchFamily="34" charset="0"/>
                </a:rPr>
                <a:t>Usability</a:t>
              </a:r>
            </a:p>
            <a:p>
              <a:pPr>
                <a:defRPr/>
              </a:pPr>
              <a:r>
                <a:rPr lang="de-DE" sz="1200">
                  <a:solidFill>
                    <a:prstClr val="white"/>
                  </a:solidFill>
                  <a:cs typeface="Arial" panose="020B0604020202020204" pitchFamily="34" charset="0"/>
                </a:rPr>
                <a:t>                            …</a:t>
              </a:r>
            </a:p>
          </p:txBody>
        </p:sp>
        <p:sp>
          <p:nvSpPr>
            <p:cNvPr id="77846" name="Textfeld 15"/>
            <p:cNvSpPr txBox="1">
              <a:spLocks noChangeArrowheads="1"/>
            </p:cNvSpPr>
            <p:nvPr/>
          </p:nvSpPr>
          <p:spPr bwMode="auto">
            <a:xfrm>
              <a:off x="3536505" y="4941325"/>
              <a:ext cx="28458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1600">
                  <a:solidFill>
                    <a:srgbClr val="FFFFFF"/>
                  </a:solidFill>
                  <a:cs typeface="Arial" panose="020B0604020202020204" pitchFamily="34" charset="0"/>
                </a:rPr>
                <a:t> Nützlichkeit, Effizienz</a:t>
              </a:r>
              <a:endParaRPr lang="de-DE" altLang="de-DE" sz="1600">
                <a:solidFill>
                  <a:srgbClr val="000000"/>
                </a:solidFill>
                <a:cs typeface="Arial" panose="020B0604020202020204" pitchFamily="34" charset="0"/>
              </a:endParaRPr>
            </a:p>
          </p:txBody>
        </p:sp>
      </p:grpSp>
      <p:grpSp>
        <p:nvGrpSpPr>
          <p:cNvPr id="17" name="Gruppieren 16"/>
          <p:cNvGrpSpPr>
            <a:grpSpLocks/>
          </p:cNvGrpSpPr>
          <p:nvPr/>
        </p:nvGrpSpPr>
        <p:grpSpPr bwMode="auto">
          <a:xfrm>
            <a:off x="4560889" y="996950"/>
            <a:ext cx="3113087" cy="2451100"/>
            <a:chOff x="3037122" y="996984"/>
            <a:chExt cx="3112397" cy="2450300"/>
          </a:xfrm>
        </p:grpSpPr>
        <p:sp>
          <p:nvSpPr>
            <p:cNvPr id="18" name="Rechteck 17"/>
            <p:cNvSpPr/>
            <p:nvPr/>
          </p:nvSpPr>
          <p:spPr>
            <a:xfrm>
              <a:off x="4227483" y="2031696"/>
              <a:ext cx="731675" cy="1415588"/>
            </a:xfrm>
            <a:prstGeom prst="rect">
              <a:avLst/>
            </a:prstGeom>
            <a:solidFill>
              <a:srgbClr val="5B9BD5">
                <a:alpha val="50000"/>
              </a:srgbClr>
            </a:solidFill>
            <a:ln>
              <a:noFill/>
            </a:ln>
            <a:effectLst/>
          </p:spPr>
          <p:txBody>
            <a:bodyPr anchor="ctr"/>
            <a:lstStyle/>
            <a:p>
              <a:pPr algn="ctr" eaLnBrk="1" fontAlgn="auto" hangingPunct="1">
                <a:spcBef>
                  <a:spcPts val="0"/>
                </a:spcBef>
                <a:spcAft>
                  <a:spcPts val="0"/>
                </a:spcAft>
                <a:defRPr/>
              </a:pPr>
              <a:endParaRPr kumimoji="0" lang="de-DE" sz="1600" b="0" kern="0">
                <a:solidFill>
                  <a:prstClr val="white"/>
                </a:solidFill>
                <a:cs typeface="Arial" panose="020B0604020202020204" pitchFamily="34" charset="0"/>
              </a:endParaRPr>
            </a:p>
          </p:txBody>
        </p:sp>
        <p:sp>
          <p:nvSpPr>
            <p:cNvPr id="19" name="Ellipse 18"/>
            <p:cNvSpPr/>
            <p:nvPr/>
          </p:nvSpPr>
          <p:spPr>
            <a:xfrm>
              <a:off x="3037122" y="996984"/>
              <a:ext cx="3112397" cy="1899618"/>
            </a:xfrm>
            <a:prstGeom prst="ellipse">
              <a:avLst/>
            </a:prstGeom>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w="63500">
              <a:solidFill>
                <a:sysClr val="window" lastClr="FFFFFF"/>
              </a:solidFill>
            </a:ln>
            <a:effectLst/>
          </p:spPr>
          <p:txBody>
            <a:bodyPr anchor="ctr"/>
            <a:lstStyle/>
            <a:p>
              <a:pPr algn="ctr" eaLnBrk="1" fontAlgn="auto" hangingPunct="1">
                <a:spcBef>
                  <a:spcPts val="0"/>
                </a:spcBef>
                <a:spcAft>
                  <a:spcPts val="0"/>
                </a:spcAft>
                <a:defRPr/>
              </a:pPr>
              <a:endParaRPr kumimoji="0" lang="de-DE" sz="1100" kern="0">
                <a:solidFill>
                  <a:prstClr val="white"/>
                </a:solidFill>
                <a:cs typeface="Arial" panose="020B0604020202020204" pitchFamily="34" charset="0"/>
              </a:endParaRPr>
            </a:p>
          </p:txBody>
        </p:sp>
        <p:sp>
          <p:nvSpPr>
            <p:cNvPr id="20" name="Textfeld 19"/>
            <p:cNvSpPr txBox="1"/>
            <p:nvPr/>
          </p:nvSpPr>
          <p:spPr>
            <a:xfrm>
              <a:off x="3372010" y="1292163"/>
              <a:ext cx="2602923" cy="1153736"/>
            </a:xfrm>
            <a:prstGeom prst="rect">
              <a:avLst/>
            </a:prstGeom>
            <a:noFill/>
          </p:spPr>
          <p:txBody>
            <a:bodyPr>
              <a:spAutoFit/>
            </a:bodyPr>
            <a:lstStyle/>
            <a:p>
              <a:pPr>
                <a:defRPr/>
              </a:pPr>
              <a:r>
                <a:rPr lang="de-DE" sz="1600">
                  <a:solidFill>
                    <a:prstClr val="white"/>
                  </a:solidFill>
                  <a:cs typeface="Arial" panose="020B0604020202020204" pitchFamily="34" charset="0"/>
                </a:rPr>
                <a:t>       Verfahrensqualität</a:t>
              </a:r>
            </a:p>
            <a:p>
              <a:pPr>
                <a:defRPr/>
              </a:pPr>
              <a:endParaRPr lang="de-DE" sz="500">
                <a:solidFill>
                  <a:prstClr val="white"/>
                </a:solidFill>
                <a:cs typeface="Arial" panose="020B0604020202020204" pitchFamily="34" charset="0"/>
              </a:endParaRPr>
            </a:p>
            <a:p>
              <a:pPr marL="176213" indent="-176213">
                <a:buFont typeface="Arial" panose="020B0604020202020204" pitchFamily="34" charset="0"/>
                <a:buChar char="•"/>
                <a:defRPr/>
              </a:pPr>
              <a:r>
                <a:rPr lang="de-DE" sz="1200">
                  <a:solidFill>
                    <a:prstClr val="white"/>
                  </a:solidFill>
                  <a:cs typeface="Arial" panose="020B0604020202020204" pitchFamily="34" charset="0"/>
                </a:rPr>
                <a:t>Objektivität</a:t>
              </a:r>
            </a:p>
            <a:p>
              <a:pPr marL="176213" indent="-176213">
                <a:buFont typeface="Arial" panose="020B0604020202020204" pitchFamily="34" charset="0"/>
                <a:buChar char="•"/>
                <a:defRPr/>
              </a:pPr>
              <a:r>
                <a:rPr lang="de-DE" sz="1200">
                  <a:solidFill>
                    <a:prstClr val="white"/>
                  </a:solidFill>
                  <a:cs typeface="Arial" panose="020B0604020202020204" pitchFamily="34" charset="0"/>
                </a:rPr>
                <a:t>Reliabilität / Zuverlässigkeit</a:t>
              </a:r>
            </a:p>
            <a:p>
              <a:pPr marL="176213" indent="-176213">
                <a:buFont typeface="Arial" panose="020B0604020202020204" pitchFamily="34" charset="0"/>
                <a:buChar char="•"/>
                <a:defRPr/>
              </a:pPr>
              <a:r>
                <a:rPr lang="de-DE" sz="1200">
                  <a:solidFill>
                    <a:prstClr val="white"/>
                  </a:solidFill>
                  <a:cs typeface="Arial" panose="020B0604020202020204" pitchFamily="34" charset="0"/>
                </a:rPr>
                <a:t>Validität (z.B. Trefferquote)</a:t>
              </a:r>
            </a:p>
            <a:p>
              <a:pPr>
                <a:defRPr/>
              </a:pPr>
              <a:r>
                <a:rPr lang="de-DE" sz="1200">
                  <a:solidFill>
                    <a:prstClr val="white"/>
                  </a:solidFill>
                  <a:cs typeface="Arial" panose="020B0604020202020204" pitchFamily="34" charset="0"/>
                </a:rPr>
                <a:t>                          …</a:t>
              </a:r>
            </a:p>
          </p:txBody>
        </p:sp>
      </p:grpSp>
      <p:grpSp>
        <p:nvGrpSpPr>
          <p:cNvPr id="21" name="Gruppieren 20"/>
          <p:cNvGrpSpPr>
            <a:grpSpLocks/>
          </p:cNvGrpSpPr>
          <p:nvPr/>
        </p:nvGrpSpPr>
        <p:grpSpPr bwMode="auto">
          <a:xfrm>
            <a:off x="1885951" y="2865439"/>
            <a:ext cx="3819525" cy="1900237"/>
            <a:chOff x="362473" y="2865115"/>
            <a:chExt cx="3819525" cy="1900084"/>
          </a:xfrm>
        </p:grpSpPr>
        <p:sp>
          <p:nvSpPr>
            <p:cNvPr id="22" name="Rechteck 21"/>
            <p:cNvSpPr/>
            <p:nvPr/>
          </p:nvSpPr>
          <p:spPr>
            <a:xfrm rot="16200000">
              <a:off x="2931077" y="3111101"/>
              <a:ext cx="731778" cy="1408112"/>
            </a:xfrm>
            <a:prstGeom prst="rect">
              <a:avLst/>
            </a:prstGeom>
            <a:solidFill>
              <a:srgbClr val="5B9BD5">
                <a:alpha val="50000"/>
              </a:srgbClr>
            </a:solidFill>
            <a:ln>
              <a:noFill/>
            </a:ln>
            <a:effectLst/>
          </p:spPr>
          <p:txBody>
            <a:bodyPr anchor="ctr"/>
            <a:lstStyle/>
            <a:p>
              <a:pPr algn="ctr" eaLnBrk="1" fontAlgn="auto" hangingPunct="1">
                <a:spcBef>
                  <a:spcPts val="0"/>
                </a:spcBef>
                <a:spcAft>
                  <a:spcPts val="0"/>
                </a:spcAft>
                <a:defRPr/>
              </a:pPr>
              <a:endParaRPr kumimoji="0" lang="de-DE" sz="1600" b="0" kern="0">
                <a:solidFill>
                  <a:prstClr val="white"/>
                </a:solidFill>
                <a:cs typeface="Arial" panose="020B0604020202020204" pitchFamily="34" charset="0"/>
              </a:endParaRPr>
            </a:p>
          </p:txBody>
        </p:sp>
        <p:sp>
          <p:nvSpPr>
            <p:cNvPr id="23" name="Ellipse 22"/>
            <p:cNvSpPr/>
            <p:nvPr/>
          </p:nvSpPr>
          <p:spPr>
            <a:xfrm>
              <a:off x="362473" y="2865115"/>
              <a:ext cx="3113088" cy="1900084"/>
            </a:xfrm>
            <a:prstGeom prst="ellipse">
              <a:avLst/>
            </a:prstGeom>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w="63500">
              <a:solidFill>
                <a:sysClr val="window" lastClr="FFFFFF"/>
              </a:solidFill>
            </a:ln>
            <a:effectLst/>
          </p:spPr>
          <p:txBody>
            <a:bodyPr anchor="ctr"/>
            <a:lstStyle/>
            <a:p>
              <a:pPr algn="ctr" eaLnBrk="1" fontAlgn="auto" hangingPunct="1">
                <a:spcBef>
                  <a:spcPts val="0"/>
                </a:spcBef>
                <a:spcAft>
                  <a:spcPts val="0"/>
                </a:spcAft>
                <a:defRPr/>
              </a:pPr>
              <a:endParaRPr kumimoji="0" lang="de-DE" sz="1100" kern="0">
                <a:solidFill>
                  <a:prstClr val="white"/>
                </a:solidFill>
                <a:cs typeface="Arial" panose="020B0604020202020204" pitchFamily="34" charset="0"/>
              </a:endParaRPr>
            </a:p>
          </p:txBody>
        </p:sp>
        <p:sp>
          <p:nvSpPr>
            <p:cNvPr id="24" name="Textfeld 23"/>
            <p:cNvSpPr txBox="1"/>
            <p:nvPr/>
          </p:nvSpPr>
          <p:spPr>
            <a:xfrm>
              <a:off x="853011" y="3282593"/>
              <a:ext cx="3328987" cy="1276247"/>
            </a:xfrm>
            <a:prstGeom prst="rect">
              <a:avLst/>
            </a:prstGeom>
            <a:noFill/>
          </p:spPr>
          <p:txBody>
            <a:bodyPr>
              <a:spAutoFit/>
            </a:bodyPr>
            <a:lstStyle/>
            <a:p>
              <a:pPr>
                <a:defRPr/>
              </a:pPr>
              <a:endParaRPr lang="de-DE" sz="500">
                <a:solidFill>
                  <a:prstClr val="white"/>
                </a:solidFill>
                <a:cs typeface="Arial" panose="020B0604020202020204" pitchFamily="34" charset="0"/>
              </a:endParaRPr>
            </a:p>
            <a:p>
              <a:pPr marL="171450" indent="-171450">
                <a:buFont typeface="Arial" panose="020B0604020202020204" pitchFamily="34" charset="0"/>
                <a:buChar char="•"/>
                <a:defRPr/>
              </a:pPr>
              <a:r>
                <a:rPr lang="de-DE" sz="1200">
                  <a:solidFill>
                    <a:prstClr val="white"/>
                  </a:solidFill>
                  <a:cs typeface="Arial" panose="020B0604020202020204" pitchFamily="34" charset="0"/>
                </a:rPr>
                <a:t>juristische Aspekte</a:t>
              </a:r>
            </a:p>
            <a:p>
              <a:pPr marL="171450" indent="-171450">
                <a:buFont typeface="Arial" panose="020B0604020202020204" pitchFamily="34" charset="0"/>
                <a:buChar char="•"/>
                <a:defRPr/>
              </a:pPr>
              <a:r>
                <a:rPr lang="de-DE" sz="1200">
                  <a:solidFill>
                    <a:prstClr val="white"/>
                  </a:solidFill>
                  <a:cs typeface="Arial" panose="020B0604020202020204" pitchFamily="34" charset="0"/>
                </a:rPr>
                <a:t>ethische Aspekte</a:t>
              </a:r>
            </a:p>
            <a:p>
              <a:pPr marL="171450" indent="-171450">
                <a:buFont typeface="Arial" panose="020B0604020202020204" pitchFamily="34" charset="0"/>
                <a:buChar char="•"/>
                <a:defRPr/>
              </a:pPr>
              <a:r>
                <a:rPr lang="de-DE" sz="1200">
                  <a:solidFill>
                    <a:prstClr val="white"/>
                  </a:solidFill>
                  <a:cs typeface="Arial" panose="020B0604020202020204" pitchFamily="34" charset="0"/>
                </a:rPr>
                <a:t>Akzeptanz</a:t>
              </a:r>
            </a:p>
            <a:p>
              <a:pPr marL="171450" indent="-171450">
                <a:buFont typeface="Arial" panose="020B0604020202020204" pitchFamily="34" charset="0"/>
                <a:buChar char="•"/>
                <a:defRPr/>
              </a:pPr>
              <a:r>
                <a:rPr lang="de-DE" sz="1200">
                  <a:solidFill>
                    <a:prstClr val="white"/>
                  </a:solidFill>
                  <a:cs typeface="Arial" panose="020B0604020202020204" pitchFamily="34" charset="0"/>
                </a:rPr>
                <a:t>Passung der Normen</a:t>
              </a:r>
            </a:p>
            <a:p>
              <a:pPr marL="171450" indent="-171450">
                <a:buFont typeface="Arial" panose="020B0604020202020204" pitchFamily="34" charset="0"/>
                <a:buChar char="•"/>
                <a:defRPr/>
              </a:pPr>
              <a:r>
                <a:rPr lang="de-DE" sz="1200">
                  <a:solidFill>
                    <a:prstClr val="white"/>
                  </a:solidFill>
                  <a:cs typeface="Arial" panose="020B0604020202020204" pitchFamily="34" charset="0"/>
                </a:rPr>
                <a:t>Fairness</a:t>
              </a:r>
            </a:p>
            <a:p>
              <a:pPr>
                <a:defRPr/>
              </a:pPr>
              <a:r>
                <a:rPr lang="de-DE" sz="1200">
                  <a:solidFill>
                    <a:prstClr val="white"/>
                  </a:solidFill>
                  <a:cs typeface="Arial" panose="020B0604020202020204" pitchFamily="34" charset="0"/>
                </a:rPr>
                <a:t>                 …</a:t>
              </a:r>
            </a:p>
          </p:txBody>
        </p:sp>
        <p:sp>
          <p:nvSpPr>
            <p:cNvPr id="77839" name="Textfeld 24"/>
            <p:cNvSpPr txBox="1">
              <a:spLocks noChangeArrowheads="1"/>
            </p:cNvSpPr>
            <p:nvPr/>
          </p:nvSpPr>
          <p:spPr bwMode="auto">
            <a:xfrm>
              <a:off x="418459" y="2912197"/>
              <a:ext cx="30734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lnSpc>
                  <a:spcPts val="1800"/>
                </a:lnSpc>
              </a:pPr>
              <a:r>
                <a:rPr lang="de-DE" altLang="de-DE" sz="1600">
                  <a:solidFill>
                    <a:srgbClr val="FFFFFF"/>
                  </a:solidFill>
                  <a:cs typeface="Arial" panose="020B0604020202020204" pitchFamily="34" charset="0"/>
                </a:rPr>
                <a:t>Kund(inn)en</a:t>
              </a:r>
            </a:p>
            <a:p>
              <a:pPr algn="ctr">
                <a:lnSpc>
                  <a:spcPts val="1800"/>
                </a:lnSpc>
              </a:pPr>
              <a:r>
                <a:rPr lang="de-DE" altLang="de-DE" sz="1600">
                  <a:solidFill>
                    <a:srgbClr val="FFFFFF"/>
                  </a:solidFill>
                  <a:cs typeface="Arial" panose="020B0604020202020204" pitchFamily="34" charset="0"/>
                </a:rPr>
                <a:t>/ Zielgruppe d. Verfahren</a:t>
              </a:r>
            </a:p>
          </p:txBody>
        </p:sp>
      </p:grpSp>
      <p:sp>
        <p:nvSpPr>
          <p:cNvPr id="77832" name="Textfeld 26"/>
          <p:cNvSpPr txBox="1">
            <a:spLocks noChangeArrowheads="1"/>
          </p:cNvSpPr>
          <p:nvPr/>
        </p:nvSpPr>
        <p:spPr bwMode="auto">
          <a:xfrm>
            <a:off x="5210176" y="3581400"/>
            <a:ext cx="178911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2000">
                <a:solidFill>
                  <a:srgbClr val="FFFFFF"/>
                </a:solidFill>
                <a:cs typeface="Arial" panose="020B0604020202020204" pitchFamily="34" charset="0"/>
              </a:rPr>
              <a:t>VERFAHREN</a:t>
            </a:r>
          </a:p>
        </p:txBody>
      </p:sp>
      <p:sp>
        <p:nvSpPr>
          <p:cNvPr id="28" name="Ellipse 27"/>
          <p:cNvSpPr/>
          <p:nvPr/>
        </p:nvSpPr>
        <p:spPr>
          <a:xfrm>
            <a:off x="5210176" y="3175001"/>
            <a:ext cx="1789113" cy="1260475"/>
          </a:xfrm>
          <a:prstGeom prst="ellipse">
            <a:avLst/>
          </a:prstGeom>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w="63500">
            <a:solidFill>
              <a:sysClr val="window" lastClr="FFFFFF"/>
            </a:solidFill>
          </a:ln>
          <a:effectLst/>
        </p:spPr>
        <p:txBody>
          <a:bodyPr anchor="ctr"/>
          <a:lstStyle/>
          <a:p>
            <a:pPr algn="ctr" eaLnBrk="1" fontAlgn="auto" hangingPunct="1">
              <a:spcBef>
                <a:spcPts val="0"/>
              </a:spcBef>
              <a:spcAft>
                <a:spcPts val="0"/>
              </a:spcAft>
              <a:defRPr/>
            </a:pPr>
            <a:endParaRPr kumimoji="0" lang="de-DE" sz="1100" kern="0">
              <a:solidFill>
                <a:prstClr val="white"/>
              </a:solidFill>
              <a:cs typeface="Arial" panose="020B0604020202020204" pitchFamily="34" charset="0"/>
            </a:endParaRPr>
          </a:p>
        </p:txBody>
      </p:sp>
      <p:sp>
        <p:nvSpPr>
          <p:cNvPr id="77834" name="Textfeld 28"/>
          <p:cNvSpPr txBox="1">
            <a:spLocks noChangeArrowheads="1"/>
          </p:cNvSpPr>
          <p:nvPr/>
        </p:nvSpPr>
        <p:spPr bwMode="auto">
          <a:xfrm>
            <a:off x="5232401" y="3603625"/>
            <a:ext cx="1789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2000">
                <a:solidFill>
                  <a:srgbClr val="FFFFFF"/>
                </a:solidFill>
                <a:cs typeface="Arial" panose="020B0604020202020204" pitchFamily="34" charset="0"/>
              </a:rPr>
              <a:t>VERFAHREN</a:t>
            </a:r>
          </a:p>
        </p:txBody>
      </p:sp>
      <p:sp>
        <p:nvSpPr>
          <p:cNvPr id="77835" name="Rechteck 1"/>
          <p:cNvSpPr>
            <a:spLocks noChangeArrowheads="1"/>
          </p:cNvSpPr>
          <p:nvPr/>
        </p:nvSpPr>
        <p:spPr bwMode="auto">
          <a:xfrm>
            <a:off x="1" y="6190372"/>
            <a:ext cx="4404852"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179388" algn="l"/>
              </a:tabLst>
              <a:defRPr kumimoji="1" b="1">
                <a:solidFill>
                  <a:schemeClr val="tx1"/>
                </a:solidFill>
                <a:latin typeface="Arial" panose="020B0604020202020204" pitchFamily="34" charset="0"/>
              </a:defRPr>
            </a:lvl1pPr>
            <a:lvl2pPr marL="742950" indent="-285750">
              <a:tabLst>
                <a:tab pos="179388" algn="l"/>
              </a:tabLst>
              <a:defRPr kumimoji="1" b="1">
                <a:solidFill>
                  <a:schemeClr val="tx1"/>
                </a:solidFill>
                <a:latin typeface="Arial" panose="020B0604020202020204" pitchFamily="34" charset="0"/>
              </a:defRPr>
            </a:lvl2pPr>
            <a:lvl3pPr marL="1143000" indent="-228600">
              <a:tabLst>
                <a:tab pos="179388" algn="l"/>
              </a:tabLst>
              <a:defRPr kumimoji="1" b="1">
                <a:solidFill>
                  <a:schemeClr val="tx1"/>
                </a:solidFill>
                <a:latin typeface="Arial" panose="020B0604020202020204" pitchFamily="34" charset="0"/>
              </a:defRPr>
            </a:lvl3pPr>
            <a:lvl4pPr marL="1600200" indent="-228600">
              <a:tabLst>
                <a:tab pos="179388" algn="l"/>
              </a:tabLst>
              <a:defRPr kumimoji="1" b="1">
                <a:solidFill>
                  <a:schemeClr val="tx1"/>
                </a:solidFill>
                <a:latin typeface="Arial" panose="020B0604020202020204" pitchFamily="34" charset="0"/>
              </a:defRPr>
            </a:lvl4pPr>
            <a:lvl5pPr marL="2057400" indent="-228600">
              <a:tabLst>
                <a:tab pos="179388" algn="l"/>
              </a:tabLst>
              <a:defRPr kumimoji="1" b="1">
                <a:solidFill>
                  <a:schemeClr val="tx1"/>
                </a:solidFill>
                <a:latin typeface="Arial" panose="020B0604020202020204" pitchFamily="34" charset="0"/>
              </a:defRPr>
            </a:lvl5pPr>
            <a:lvl6pPr marL="2514600" indent="-228600" eaLnBrk="0" fontAlgn="base" hangingPunct="0">
              <a:spcBef>
                <a:spcPct val="0"/>
              </a:spcBef>
              <a:spcAft>
                <a:spcPct val="0"/>
              </a:spcAft>
              <a:tabLst>
                <a:tab pos="179388" algn="l"/>
              </a:tabLs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tabLst>
                <a:tab pos="179388" algn="l"/>
              </a:tabLs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tabLst>
                <a:tab pos="179388" algn="l"/>
              </a:tabLs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tabLst>
                <a:tab pos="179388" algn="l"/>
              </a:tabLst>
              <a:defRPr kumimoji="1" b="1">
                <a:solidFill>
                  <a:schemeClr val="tx1"/>
                </a:solidFill>
                <a:latin typeface="Arial" panose="020B0604020202020204" pitchFamily="34" charset="0"/>
              </a:defRPr>
            </a:lvl9pPr>
          </a:lstStyle>
          <a:p>
            <a:pPr algn="just">
              <a:lnSpc>
                <a:spcPct val="115000"/>
              </a:lnSpc>
              <a:spcAft>
                <a:spcPts val="600"/>
              </a:spcAft>
            </a:pPr>
            <a:r>
              <a:rPr lang="de-DE" altLang="de-DE" sz="1200" b="0" dirty="0">
                <a:ea typeface="Calibri" panose="020F0502020204030204" pitchFamily="34" charset="0"/>
                <a:cs typeface="Times New Roman" panose="02020603050405020304" pitchFamily="18" charset="0"/>
              </a:rPr>
              <a:t>Palmer, C. &amp; Kersting, M. (2017). Berufliche Eignung 	</a:t>
            </a:r>
            <a:r>
              <a:rPr lang="de-DE" altLang="de-DE" sz="1200" b="0" dirty="0" smtClean="0">
                <a:ea typeface="Calibri" panose="020F0502020204030204" pitchFamily="34" charset="0"/>
                <a:cs typeface="Times New Roman" panose="02020603050405020304" pitchFamily="18" charset="0"/>
              </a:rPr>
              <a:t>und ihre </a:t>
            </a:r>
            <a:r>
              <a:rPr lang="de-DE" altLang="de-DE" sz="1200" b="0" dirty="0">
                <a:ea typeface="Calibri" panose="020F0502020204030204" pitchFamily="34" charset="0"/>
                <a:cs typeface="Times New Roman" panose="02020603050405020304" pitchFamily="18" charset="0"/>
              </a:rPr>
              <a:t>Diagnostik In D.E. Krause (Hrsg.), </a:t>
            </a:r>
            <a:r>
              <a:rPr lang="de-DE" altLang="de-DE" sz="1200" b="0" i="1" dirty="0">
                <a:ea typeface="Calibri" panose="020F0502020204030204" pitchFamily="34" charset="0"/>
                <a:cs typeface="Times New Roman" panose="02020603050405020304" pitchFamily="18" charset="0"/>
              </a:rPr>
              <a:t>Personalauswahl</a:t>
            </a:r>
            <a:r>
              <a:rPr lang="de-DE" altLang="de-DE" sz="1200" b="0" dirty="0">
                <a:ea typeface="Calibri" panose="020F0502020204030204" pitchFamily="34" charset="0"/>
                <a:cs typeface="Times New Roman" panose="02020603050405020304" pitchFamily="18" charset="0"/>
              </a:rPr>
              <a:t> (S. 31-56). </a:t>
            </a:r>
            <a:r>
              <a:rPr lang="de-DE" altLang="de-DE" sz="1200" b="0" dirty="0" smtClean="0">
                <a:ea typeface="Calibri" panose="020F0502020204030204" pitchFamily="34" charset="0"/>
                <a:cs typeface="Times New Roman" panose="02020603050405020304" pitchFamily="18" charset="0"/>
              </a:rPr>
              <a:t>Wiesbaden</a:t>
            </a:r>
            <a:r>
              <a:rPr lang="de-DE" altLang="de-DE" sz="1200" b="0" dirty="0">
                <a:ea typeface="Calibri" panose="020F0502020204030204" pitchFamily="34" charset="0"/>
                <a:cs typeface="Times New Roman" panose="02020603050405020304" pitchFamily="18" charset="0"/>
              </a:rPr>
              <a:t>: Springer Fachmedien.</a:t>
            </a:r>
            <a:endParaRPr lang="de-DE" altLang="de-DE" sz="1200" b="0"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49125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1440000" y="252000"/>
            <a:ext cx="561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Prozess: Einhaltung gesetzlicher Regeln </a:t>
            </a:r>
          </a:p>
          <a:p>
            <a:r>
              <a:rPr lang="de-DE" altLang="de-DE" sz="2000" i="1">
                <a:solidFill>
                  <a:srgbClr val="3333CC"/>
                </a:solidFill>
                <a:cs typeface="Arial" panose="020B0604020202020204" pitchFamily="34" charset="0"/>
              </a:rPr>
              <a:t>und Dokumentation</a:t>
            </a:r>
          </a:p>
        </p:txBody>
      </p:sp>
      <p:sp>
        <p:nvSpPr>
          <p:cNvPr id="78851" name="Rechteck 4"/>
          <p:cNvSpPr>
            <a:spLocks noChangeArrowheads="1"/>
          </p:cNvSpPr>
          <p:nvPr/>
        </p:nvSpPr>
        <p:spPr bwMode="auto">
          <a:xfrm>
            <a:off x="0" y="6214993"/>
            <a:ext cx="11582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indent="-179388">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marL="0" indent="0" eaLnBrk="1" hangingPunct="1">
              <a:spcAft>
                <a:spcPts val="300"/>
              </a:spcAft>
            </a:pPr>
            <a:r>
              <a:rPr lang="de-DE" altLang="de-DE" sz="1200" b="0" dirty="0">
                <a:ea typeface="Arial Unicode MS" pitchFamily="34" charset="-128"/>
              </a:rPr>
              <a:t>DIN (2016). </a:t>
            </a:r>
            <a:r>
              <a:rPr lang="de-DE" altLang="de-DE" sz="1200" b="0" i="1" dirty="0">
                <a:ea typeface="Arial Unicode MS" pitchFamily="34" charset="-128"/>
              </a:rPr>
              <a:t>DIN 33430: Anforderungen an berufsbezogene Eignungsdiagnostik</a:t>
            </a:r>
            <a:r>
              <a:rPr lang="de-DE" altLang="de-DE" sz="1200" b="0" dirty="0">
                <a:ea typeface="Arial Unicode MS" pitchFamily="34" charset="-128"/>
              </a:rPr>
              <a:t>. Berlin: Beuth. (Anforderungen an die Dokumentation: S.20f)</a:t>
            </a:r>
            <a:endParaRPr lang="de-DE" altLang="de-DE" sz="1200" b="0" dirty="0">
              <a:cs typeface="Times New Roman" panose="02020603050405020304" pitchFamily="18" charset="0"/>
            </a:endParaRPr>
          </a:p>
        </p:txBody>
      </p:sp>
      <p:sp>
        <p:nvSpPr>
          <p:cNvPr id="5" name="Text Box 5"/>
          <p:cNvSpPr txBox="1">
            <a:spLocks noChangeArrowheads="1"/>
          </p:cNvSpPr>
          <p:nvPr/>
        </p:nvSpPr>
        <p:spPr bwMode="auto">
          <a:xfrm rot="21360124">
            <a:off x="5252153" y="633588"/>
            <a:ext cx="5600929" cy="738188"/>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eaLnBrk="1" hangingPunct="1">
              <a:defRPr/>
            </a:pPr>
            <a:r>
              <a:rPr lang="de-DE" altLang="de-DE" sz="1400" b="0" i="1">
                <a:solidFill>
                  <a:schemeClr val="bg2"/>
                </a:solidFill>
                <a:cs typeface="Arial" panose="020B0604020202020204" pitchFamily="34" charset="0"/>
              </a:rPr>
              <a:t>Hinweis: Im Anhang C der DIN (2016) werden nützliche „Hinweise für die Ausschreibung eignungsdiagnostischer Prozesse und Verfahren unter Beachtung der DIN 33430“ formuliert. </a:t>
            </a:r>
          </a:p>
        </p:txBody>
      </p:sp>
      <p:sp>
        <p:nvSpPr>
          <p:cNvPr id="6" name="Rectangle 16"/>
          <p:cNvSpPr>
            <a:spLocks noChangeArrowheads="1"/>
          </p:cNvSpPr>
          <p:nvPr/>
        </p:nvSpPr>
        <p:spPr bwMode="auto">
          <a:xfrm>
            <a:off x="1440000" y="1260000"/>
            <a:ext cx="9561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marL="0" indent="0" eaLnBrk="1" hangingPunct="1">
              <a:spcBef>
                <a:spcPts val="1200"/>
              </a:spcBef>
              <a:spcAft>
                <a:spcPts val="1200"/>
              </a:spcAft>
              <a:buClr>
                <a:srgbClr val="808080"/>
              </a:buClr>
              <a:buSzPct val="150000"/>
              <a:defRPr/>
            </a:pPr>
            <a:r>
              <a:rPr lang="de-DE" altLang="de-DE" sz="1600" b="0">
                <a:solidFill>
                  <a:srgbClr val="3333CC"/>
                </a:solidFill>
                <a:cs typeface="Arial" panose="020B0604020202020204" pitchFamily="34" charset="0"/>
              </a:rPr>
              <a:t>Die Autor(</a:t>
            </a:r>
            <a:r>
              <a:rPr lang="de-DE" altLang="de-DE" sz="1600" b="0" err="1">
                <a:solidFill>
                  <a:srgbClr val="3333CC"/>
                </a:solidFill>
                <a:cs typeface="Arial" panose="020B0604020202020204" pitchFamily="34" charset="0"/>
              </a:rPr>
              <a:t>inn</a:t>
            </a:r>
            <a:r>
              <a:rPr lang="de-DE" altLang="de-DE" sz="1600" b="0">
                <a:solidFill>
                  <a:srgbClr val="3333CC"/>
                </a:solidFill>
                <a:cs typeface="Arial" panose="020B0604020202020204" pitchFamily="34" charset="0"/>
              </a:rPr>
              <a:t>)en der DIN …</a:t>
            </a:r>
          </a:p>
          <a:p>
            <a:pPr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betonen die Notwendigkeit der Einhaltung gesetzlicher Regeln (wie z.B. zum Datenschutz) </a:t>
            </a:r>
          </a:p>
          <a:p>
            <a:pPr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stellen hohe Anforderungen an die Dokumentation der Eignungsbeurteilung. Dokumentiert werden muss / müssen beispielsweise</a:t>
            </a:r>
          </a:p>
          <a:p>
            <a:pPr lvl="1" eaLnBrk="1" hangingPunct="1">
              <a:spcBef>
                <a:spcPts val="0"/>
              </a:spcBef>
              <a:spcAft>
                <a:spcPts val="6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der (…) abgestimmte Auftrag zur Eignungsbeurteilung</a:t>
            </a:r>
          </a:p>
          <a:p>
            <a:pPr lvl="1" eaLnBrk="1" hangingPunct="1">
              <a:spcBef>
                <a:spcPts val="0"/>
              </a:spcBef>
              <a:spcAft>
                <a:spcPts val="6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die wesentlichen Ergebnisse der Anforderungsanalyse</a:t>
            </a:r>
          </a:p>
          <a:p>
            <a:pPr lvl="1" eaLnBrk="1" hangingPunct="1">
              <a:spcBef>
                <a:spcPts val="0"/>
              </a:spcBef>
              <a:spcAft>
                <a:spcPts val="6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die Zuordnung der Verfahren zu den Eignungsmerkmalen (z.B. eine Dimensions-Übungs-Matrix im Assessment-Center)</a:t>
            </a:r>
          </a:p>
          <a:p>
            <a:pPr lvl="1" eaLnBrk="1" hangingPunct="1">
              <a:spcBef>
                <a:spcPts val="0"/>
              </a:spcBef>
              <a:spcAft>
                <a:spcPts val="6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sofern mehrere Personen (…) eine Beurteilung abgeben (…) : die Beurteilungen jedes einzelnen </a:t>
            </a:r>
            <a:r>
              <a:rPr lang="de-DE" altLang="de-DE" sz="1600" b="0" err="1">
                <a:solidFill>
                  <a:srgbClr val="3333CC"/>
                </a:solidFill>
                <a:cs typeface="Arial" panose="020B0604020202020204" pitchFamily="34" charset="0"/>
              </a:rPr>
              <a:t>Bewerters</a:t>
            </a:r>
            <a:r>
              <a:rPr lang="de-DE" altLang="de-DE" sz="1600" b="0">
                <a:solidFill>
                  <a:srgbClr val="3333CC"/>
                </a:solidFill>
                <a:cs typeface="Arial" panose="020B0604020202020204" pitchFamily="34" charset="0"/>
              </a:rPr>
              <a:t> f. jedes Eignungsmerkmal (…) </a:t>
            </a:r>
          </a:p>
          <a:p>
            <a:pPr lvl="1" eaLnBrk="1" hangingPunct="1">
              <a:spcBef>
                <a:spcPts val="0"/>
              </a:spcBef>
              <a:spcAft>
                <a:spcPts val="6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die Regeln zur Integration aller über einen Kandidaten erhobenen Informationen zu einem Eignungsurteil</a:t>
            </a:r>
          </a:p>
        </p:txBody>
      </p:sp>
    </p:spTree>
    <p:custDataLst>
      <p:tags r:id="rId1"/>
    </p:custDataLst>
    <p:extLst>
      <p:ext uri="{BB962C8B-B14F-4D97-AF65-F5344CB8AC3E}">
        <p14:creationId xmlns:p14="http://schemas.microsoft.com/office/powerpoint/2010/main" val="2566625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linds(horizont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linds(horizont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linds(horizontal)">
                                      <p:cBhvr>
                                        <p:cTn id="4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1440000" y="576000"/>
            <a:ext cx="561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Verfahren: Fünf Kategorien</a:t>
            </a:r>
          </a:p>
        </p:txBody>
      </p:sp>
      <p:sp>
        <p:nvSpPr>
          <p:cNvPr id="750608" name="Rectangle 16"/>
          <p:cNvSpPr>
            <a:spLocks noChangeArrowheads="1"/>
          </p:cNvSpPr>
          <p:nvPr/>
        </p:nvSpPr>
        <p:spPr bwMode="auto">
          <a:xfrm>
            <a:off x="1440000" y="1260000"/>
            <a:ext cx="95616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marL="0" indent="0" eaLnBrk="1" hangingPunct="1">
              <a:spcBef>
                <a:spcPts val="1200"/>
              </a:spcBef>
              <a:spcAft>
                <a:spcPts val="1200"/>
              </a:spcAft>
              <a:buClr>
                <a:srgbClr val="808080"/>
              </a:buClr>
              <a:buSzPct val="150000"/>
              <a:defRPr/>
            </a:pPr>
            <a:r>
              <a:rPr lang="de-DE" altLang="de-DE" sz="1600" b="0">
                <a:solidFill>
                  <a:srgbClr val="3333CC"/>
                </a:solidFill>
                <a:cs typeface="Arial" panose="020B0604020202020204" pitchFamily="34" charset="0"/>
              </a:rPr>
              <a:t>Die DIN 33430 (2016) greift die von Kersting (2011) entwickelte Einteilung eignungsdiagnostischer Verfahren in fünf Kategorien auf:</a:t>
            </a:r>
          </a:p>
          <a:p>
            <a:pPr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Dokumentenanalyse (z.B. die Analyse und Interpretation von Bewerbungsunterlagen);</a:t>
            </a:r>
          </a:p>
          <a:p>
            <a:pPr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Verfahren zur Verhaltensbeobachtung und -beurteilung (z.B. Rollenspiele)</a:t>
            </a:r>
          </a:p>
          <a:p>
            <a:pPr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direkte mündliche Befragungen (z.B. Interview)</a:t>
            </a:r>
          </a:p>
          <a:p>
            <a:pPr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messtheoretisch fundierte Fragebogen (z.B. Persönlichkeitsfragebogen)</a:t>
            </a:r>
          </a:p>
          <a:p>
            <a:pPr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messtheoretisch fundierte Tests (z.B. Intelligenztests)</a:t>
            </a:r>
          </a:p>
        </p:txBody>
      </p:sp>
      <p:sp>
        <p:nvSpPr>
          <p:cNvPr id="5" name="Text Box 47"/>
          <p:cNvSpPr txBox="1">
            <a:spLocks noChangeArrowheads="1"/>
          </p:cNvSpPr>
          <p:nvPr/>
        </p:nvSpPr>
        <p:spPr bwMode="auto">
          <a:xfrm>
            <a:off x="161804" y="5334394"/>
            <a:ext cx="11892543" cy="830997"/>
          </a:xfrm>
          <a:prstGeom prst="rect">
            <a:avLst/>
          </a:prstGeom>
          <a:noFill/>
          <a:ln>
            <a:noFill/>
          </a:ln>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defRPr/>
            </a:pPr>
            <a:r>
              <a:rPr lang="de-DE" altLang="de-DE" sz="1200" b="0" dirty="0" err="1">
                <a:cs typeface="Arial" panose="020B0604020202020204" pitchFamily="34" charset="0"/>
              </a:rPr>
              <a:t>Urspüngliche</a:t>
            </a:r>
            <a:r>
              <a:rPr lang="de-DE" altLang="de-DE" sz="1200" b="0" dirty="0">
                <a:cs typeface="Arial" panose="020B0604020202020204" pitchFamily="34" charset="0"/>
              </a:rPr>
              <a:t> Version: Kersting, M. (2011). Managementdiagnostik: Verfahren und Qualitätsaspekte. In: C. Niedereichholz, J. Niedereichholz &amp; J. Staude (Hrsg.), </a:t>
            </a:r>
            <a:r>
              <a:rPr lang="de-DE" altLang="de-DE" sz="1200" b="0" i="1" dirty="0">
                <a:cs typeface="Arial" panose="020B0604020202020204" pitchFamily="34" charset="0"/>
              </a:rPr>
              <a:t>Handbuch der Unternehmensberatung</a:t>
            </a:r>
            <a:r>
              <a:rPr lang="de-DE" altLang="de-DE" sz="1200" b="0" dirty="0">
                <a:cs typeface="Arial" panose="020B0604020202020204" pitchFamily="34" charset="0"/>
              </a:rPr>
              <a:t>.</a:t>
            </a:r>
            <a:r>
              <a:rPr lang="de-DE" altLang="de-DE" sz="1200" b="0" i="1" dirty="0">
                <a:cs typeface="Arial" panose="020B0604020202020204" pitchFamily="34" charset="0"/>
              </a:rPr>
              <a:t> Organisationen führen und verwalten. (</a:t>
            </a:r>
            <a:r>
              <a:rPr lang="de-DE" altLang="de-DE" sz="1200" b="0" i="1" dirty="0" err="1">
                <a:cs typeface="Arial" panose="020B0604020202020204" pitchFamily="34" charset="0"/>
              </a:rPr>
              <a:t>Kz</a:t>
            </a:r>
            <a:r>
              <a:rPr lang="de-DE" altLang="de-DE" sz="1200" b="0" i="1" dirty="0">
                <a:cs typeface="Arial" panose="020B0604020202020204" pitchFamily="34" charset="0"/>
              </a:rPr>
              <a:t>. 3960, S. 1-18). </a:t>
            </a:r>
            <a:r>
              <a:rPr lang="de-DE" altLang="de-DE" sz="1200" b="0" dirty="0">
                <a:cs typeface="Arial" panose="020B0604020202020204" pitchFamily="34" charset="0"/>
              </a:rPr>
              <a:t>Berlin: Erich Schmidt Verlag.</a:t>
            </a:r>
          </a:p>
          <a:p>
            <a:pPr algn="just" eaLnBrk="1" hangingPunct="1">
              <a:defRPr/>
            </a:pPr>
            <a:r>
              <a:rPr lang="de-DE" altLang="de-DE" sz="1200" b="0" dirty="0">
                <a:cs typeface="Arial" panose="020B0604020202020204" pitchFamily="34" charset="0"/>
              </a:rPr>
              <a:t>Aktuelle Fassung: Kersting, M. &amp; Klehe, U.-C. (2018). Personalauswahl und -beurteilung: Eine integrative Perspektive. In: S. Greif. &amp; K.C. </a:t>
            </a:r>
            <a:r>
              <a:rPr lang="de-DE" altLang="de-DE" sz="1200" b="0" dirty="0" err="1">
                <a:cs typeface="Arial" panose="020B0604020202020204" pitchFamily="34" charset="0"/>
              </a:rPr>
              <a:t>Hamborg</a:t>
            </a:r>
            <a:r>
              <a:rPr lang="de-DE" altLang="de-DE" sz="1200" b="0" dirty="0">
                <a:cs typeface="Arial" panose="020B0604020202020204" pitchFamily="34" charset="0"/>
              </a:rPr>
              <a:t>, (Hrsg.), </a:t>
            </a:r>
            <a:r>
              <a:rPr lang="de-DE" altLang="de-DE" sz="1200" b="0" i="1" dirty="0">
                <a:cs typeface="Arial" panose="020B0604020202020204" pitchFamily="34" charset="0"/>
              </a:rPr>
              <a:t>Enzyklopädie der Psychologie. Themenbereich B, Serie III, Band 3, Methoden der Arbeits-, Organisations- und </a:t>
            </a:r>
            <a:r>
              <a:rPr lang="de-DE" altLang="de-DE" sz="1200" b="0" i="1" dirty="0" err="1">
                <a:cs typeface="Arial" panose="020B0604020202020204" pitchFamily="34" charset="0"/>
              </a:rPr>
              <a:t>Wirtschaftspsycholgie</a:t>
            </a:r>
            <a:r>
              <a:rPr lang="de-DE" altLang="de-DE" sz="1200" b="0" i="1" dirty="0">
                <a:cs typeface="Arial" panose="020B0604020202020204" pitchFamily="34" charset="0"/>
              </a:rPr>
              <a:t> </a:t>
            </a:r>
            <a:r>
              <a:rPr lang="de-DE" altLang="de-DE" sz="1200" b="0" dirty="0">
                <a:cs typeface="Arial" panose="020B0604020202020204" pitchFamily="34" charset="0"/>
              </a:rPr>
              <a:t>(S. 81-144). Göttingen: Hogrefe</a:t>
            </a:r>
            <a:r>
              <a:rPr lang="de-DE" altLang="de-DE" sz="1200" b="0" dirty="0" smtClean="0">
                <a:cs typeface="Arial" panose="020B0604020202020204" pitchFamily="34" charset="0"/>
              </a:rPr>
              <a:t>.</a:t>
            </a:r>
            <a:endParaRPr lang="de-DE" altLang="de-DE" sz="1200" b="0" dirty="0">
              <a:cs typeface="Arial" panose="020B0604020202020204" pitchFamily="34" charset="0"/>
            </a:endParaRPr>
          </a:p>
        </p:txBody>
      </p:sp>
      <p:sp>
        <p:nvSpPr>
          <p:cNvPr id="6" name="Rechteck 4"/>
          <p:cNvSpPr>
            <a:spLocks noChangeArrowheads="1"/>
          </p:cNvSpPr>
          <p:nvPr/>
        </p:nvSpPr>
        <p:spPr bwMode="auto">
          <a:xfrm>
            <a:off x="0" y="6244491"/>
            <a:ext cx="732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a:ea typeface="Arial Unicode MS" pitchFamily="34" charset="-128"/>
              </a:rPr>
              <a:t>DIN (2016). </a:t>
            </a:r>
            <a:r>
              <a:rPr lang="de-DE" altLang="de-DE" sz="1200" b="0" i="1">
                <a:ea typeface="Arial Unicode MS" pitchFamily="34" charset="-128"/>
              </a:rPr>
              <a:t>DIN 33430: Anforderungen an berufsbezogene Eignungsdiagnostik</a:t>
            </a:r>
            <a:r>
              <a:rPr lang="de-DE" altLang="de-DE" sz="1200" b="0">
                <a:ea typeface="Arial Unicode MS" pitchFamily="34" charset="-128"/>
              </a:rPr>
              <a:t>. Berlin: Beuth. (S. 19)</a:t>
            </a:r>
            <a:endParaRPr lang="de-DE" altLang="de-DE" sz="1200" b="0">
              <a:cs typeface="Times New Roman" panose="02020603050405020304" pitchFamily="18" charset="0"/>
            </a:endParaRPr>
          </a:p>
        </p:txBody>
      </p:sp>
    </p:spTree>
    <p:custDataLst>
      <p:tags r:id="rId1"/>
    </p:custDataLst>
    <p:extLst>
      <p:ext uri="{BB962C8B-B14F-4D97-AF65-F5344CB8AC3E}">
        <p14:creationId xmlns:p14="http://schemas.microsoft.com/office/powerpoint/2010/main" val="3682632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0608">
                                            <p:txEl>
                                              <p:pRg st="0" end="0"/>
                                            </p:txEl>
                                          </p:spTgt>
                                        </p:tgtEl>
                                        <p:attrNameLst>
                                          <p:attrName>style.visibility</p:attrName>
                                        </p:attrNameLst>
                                      </p:cBhvr>
                                      <p:to>
                                        <p:strVal val="visible"/>
                                      </p:to>
                                    </p:set>
                                    <p:animEffect transition="in" filter="blinds(horizontal)">
                                      <p:cBhvr>
                                        <p:cTn id="7" dur="500"/>
                                        <p:tgtEl>
                                          <p:spTgt spid="7506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0608">
                                            <p:txEl>
                                              <p:pRg st="1" end="1"/>
                                            </p:txEl>
                                          </p:spTgt>
                                        </p:tgtEl>
                                        <p:attrNameLst>
                                          <p:attrName>style.visibility</p:attrName>
                                        </p:attrNameLst>
                                      </p:cBhvr>
                                      <p:to>
                                        <p:strVal val="visible"/>
                                      </p:to>
                                    </p:set>
                                    <p:animEffect transition="in" filter="blinds(horizontal)">
                                      <p:cBhvr>
                                        <p:cTn id="12" dur="500"/>
                                        <p:tgtEl>
                                          <p:spTgt spid="7506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0608">
                                            <p:txEl>
                                              <p:pRg st="2" end="2"/>
                                            </p:txEl>
                                          </p:spTgt>
                                        </p:tgtEl>
                                        <p:attrNameLst>
                                          <p:attrName>style.visibility</p:attrName>
                                        </p:attrNameLst>
                                      </p:cBhvr>
                                      <p:to>
                                        <p:strVal val="visible"/>
                                      </p:to>
                                    </p:set>
                                    <p:animEffect transition="in" filter="blinds(horizontal)">
                                      <p:cBhvr>
                                        <p:cTn id="17" dur="500"/>
                                        <p:tgtEl>
                                          <p:spTgt spid="7506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0608">
                                            <p:txEl>
                                              <p:pRg st="3" end="3"/>
                                            </p:txEl>
                                          </p:spTgt>
                                        </p:tgtEl>
                                        <p:attrNameLst>
                                          <p:attrName>style.visibility</p:attrName>
                                        </p:attrNameLst>
                                      </p:cBhvr>
                                      <p:to>
                                        <p:strVal val="visible"/>
                                      </p:to>
                                    </p:set>
                                    <p:animEffect transition="in" filter="blinds(horizontal)">
                                      <p:cBhvr>
                                        <p:cTn id="22" dur="500"/>
                                        <p:tgtEl>
                                          <p:spTgt spid="75060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50608">
                                            <p:txEl>
                                              <p:pRg st="4" end="4"/>
                                            </p:txEl>
                                          </p:spTgt>
                                        </p:tgtEl>
                                        <p:attrNameLst>
                                          <p:attrName>style.visibility</p:attrName>
                                        </p:attrNameLst>
                                      </p:cBhvr>
                                      <p:to>
                                        <p:strVal val="visible"/>
                                      </p:to>
                                    </p:set>
                                    <p:animEffect transition="in" filter="blinds(horizontal)">
                                      <p:cBhvr>
                                        <p:cTn id="27" dur="500"/>
                                        <p:tgtEl>
                                          <p:spTgt spid="75060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50608">
                                            <p:txEl>
                                              <p:pRg st="5" end="5"/>
                                            </p:txEl>
                                          </p:spTgt>
                                        </p:tgtEl>
                                        <p:attrNameLst>
                                          <p:attrName>style.visibility</p:attrName>
                                        </p:attrNameLst>
                                      </p:cBhvr>
                                      <p:to>
                                        <p:strVal val="visible"/>
                                      </p:to>
                                    </p:set>
                                    <p:animEffect transition="in" filter="blinds(horizontal)">
                                      <p:cBhvr>
                                        <p:cTn id="32" dur="500"/>
                                        <p:tgtEl>
                                          <p:spTgt spid="7506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ChangeArrowheads="1"/>
          </p:cNvSpPr>
          <p:nvPr/>
        </p:nvSpPr>
        <p:spPr bwMode="auto">
          <a:xfrm>
            <a:off x="2997200" y="992188"/>
            <a:ext cx="6489700" cy="520700"/>
          </a:xfrm>
          <a:prstGeom prst="rect">
            <a:avLst/>
          </a:prstGeom>
          <a:solidFill>
            <a:schemeClr val="bg1"/>
          </a:solidFill>
          <a:ln w="9525">
            <a:solidFill>
              <a:schemeClr val="bg1"/>
            </a:solidFill>
            <a:miter lim="800000"/>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endParaRPr lang="de-DE" altLang="de-DE">
              <a:cs typeface="Arial" panose="020B0604020202020204" pitchFamily="34" charset="0"/>
            </a:endParaRPr>
          </a:p>
        </p:txBody>
      </p:sp>
      <p:sp>
        <p:nvSpPr>
          <p:cNvPr id="81923" name="Rectangle 4"/>
          <p:cNvSpPr>
            <a:spLocks noChangeArrowheads="1"/>
          </p:cNvSpPr>
          <p:nvPr/>
        </p:nvSpPr>
        <p:spPr bwMode="auto">
          <a:xfrm>
            <a:off x="1440000" y="565200"/>
            <a:ext cx="561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Verfahren: Fünf Kategorien – CUBE System</a:t>
            </a:r>
          </a:p>
        </p:txBody>
      </p:sp>
      <p:grpSp>
        <p:nvGrpSpPr>
          <p:cNvPr id="81924" name="Gruppieren 149"/>
          <p:cNvGrpSpPr>
            <a:grpSpLocks/>
          </p:cNvGrpSpPr>
          <p:nvPr/>
        </p:nvGrpSpPr>
        <p:grpSpPr bwMode="auto">
          <a:xfrm>
            <a:off x="1310400" y="565200"/>
            <a:ext cx="8917918" cy="6242442"/>
            <a:chOff x="442276" y="613622"/>
            <a:chExt cx="8356404" cy="6292244"/>
          </a:xfrm>
        </p:grpSpPr>
        <p:sp>
          <p:nvSpPr>
            <p:cNvPr id="151" name="Freihandform 150"/>
            <p:cNvSpPr/>
            <p:nvPr/>
          </p:nvSpPr>
          <p:spPr>
            <a:xfrm rot="21041211">
              <a:off x="1728365" y="3780380"/>
              <a:ext cx="4329833" cy="2447689"/>
            </a:xfrm>
            <a:custGeom>
              <a:avLst/>
              <a:gdLst>
                <a:gd name="connsiteX0" fmla="*/ 2657475 w 4371975"/>
                <a:gd name="connsiteY0" fmla="*/ 0 h 1943100"/>
                <a:gd name="connsiteX1" fmla="*/ 4371975 w 4371975"/>
                <a:gd name="connsiteY1" fmla="*/ 1166813 h 1943100"/>
                <a:gd name="connsiteX2" fmla="*/ 2781300 w 4371975"/>
                <a:gd name="connsiteY2" fmla="*/ 1943100 h 1943100"/>
                <a:gd name="connsiteX3" fmla="*/ 0 w 4371975"/>
                <a:gd name="connsiteY3" fmla="*/ 1933575 h 1943100"/>
                <a:gd name="connsiteX4" fmla="*/ 4762 w 4371975"/>
                <a:gd name="connsiteY4" fmla="*/ 676275 h 1943100"/>
                <a:gd name="connsiteX5" fmla="*/ 2657475 w 4371975"/>
                <a:gd name="connsiteY5" fmla="*/ 0 h 1943100"/>
                <a:gd name="connsiteX0" fmla="*/ 2657475 w 4379119"/>
                <a:gd name="connsiteY0" fmla="*/ 0 h 1943100"/>
                <a:gd name="connsiteX1" fmla="*/ 4379119 w 4379119"/>
                <a:gd name="connsiteY1" fmla="*/ 1162051 h 1943100"/>
                <a:gd name="connsiteX2" fmla="*/ 2781300 w 4379119"/>
                <a:gd name="connsiteY2" fmla="*/ 1943100 h 1943100"/>
                <a:gd name="connsiteX3" fmla="*/ 0 w 4379119"/>
                <a:gd name="connsiteY3" fmla="*/ 1933575 h 1943100"/>
                <a:gd name="connsiteX4" fmla="*/ 4762 w 4379119"/>
                <a:gd name="connsiteY4" fmla="*/ 676275 h 1943100"/>
                <a:gd name="connsiteX5" fmla="*/ 2657475 w 4379119"/>
                <a:gd name="connsiteY5" fmla="*/ 0 h 1943100"/>
                <a:gd name="connsiteX0" fmla="*/ 2671763 w 4379119"/>
                <a:gd name="connsiteY0" fmla="*/ 0 h 1935957"/>
                <a:gd name="connsiteX1" fmla="*/ 4379119 w 4379119"/>
                <a:gd name="connsiteY1" fmla="*/ 1154908 h 1935957"/>
                <a:gd name="connsiteX2" fmla="*/ 2781300 w 4379119"/>
                <a:gd name="connsiteY2" fmla="*/ 1935957 h 1935957"/>
                <a:gd name="connsiteX3" fmla="*/ 0 w 4379119"/>
                <a:gd name="connsiteY3" fmla="*/ 1926432 h 1935957"/>
                <a:gd name="connsiteX4" fmla="*/ 4762 w 4379119"/>
                <a:gd name="connsiteY4" fmla="*/ 669132 h 1935957"/>
                <a:gd name="connsiteX5" fmla="*/ 2671763 w 4379119"/>
                <a:gd name="connsiteY5" fmla="*/ 0 h 1935957"/>
                <a:gd name="connsiteX0" fmla="*/ 2671763 w 4376738"/>
                <a:gd name="connsiteY0" fmla="*/ 0 h 1935957"/>
                <a:gd name="connsiteX1" fmla="*/ 4376738 w 4376738"/>
                <a:gd name="connsiteY1" fmla="*/ 1152527 h 1935957"/>
                <a:gd name="connsiteX2" fmla="*/ 2781300 w 4376738"/>
                <a:gd name="connsiteY2" fmla="*/ 1935957 h 1935957"/>
                <a:gd name="connsiteX3" fmla="*/ 0 w 4376738"/>
                <a:gd name="connsiteY3" fmla="*/ 1926432 h 1935957"/>
                <a:gd name="connsiteX4" fmla="*/ 4762 w 4376738"/>
                <a:gd name="connsiteY4" fmla="*/ 669132 h 1935957"/>
                <a:gd name="connsiteX5" fmla="*/ 2671763 w 4376738"/>
                <a:gd name="connsiteY5" fmla="*/ 0 h 1935957"/>
                <a:gd name="connsiteX0" fmla="*/ 2671763 w 4383882"/>
                <a:gd name="connsiteY0" fmla="*/ 0 h 1935957"/>
                <a:gd name="connsiteX1" fmla="*/ 4383882 w 4383882"/>
                <a:gd name="connsiteY1" fmla="*/ 1147764 h 1935957"/>
                <a:gd name="connsiteX2" fmla="*/ 2781300 w 4383882"/>
                <a:gd name="connsiteY2" fmla="*/ 1935957 h 1935957"/>
                <a:gd name="connsiteX3" fmla="*/ 0 w 4383882"/>
                <a:gd name="connsiteY3" fmla="*/ 1926432 h 1935957"/>
                <a:gd name="connsiteX4" fmla="*/ 4762 w 4383882"/>
                <a:gd name="connsiteY4" fmla="*/ 669132 h 1935957"/>
                <a:gd name="connsiteX5" fmla="*/ 2671763 w 4383882"/>
                <a:gd name="connsiteY5" fmla="*/ 0 h 1935957"/>
                <a:gd name="connsiteX0" fmla="*/ 2932302 w 4383882"/>
                <a:gd name="connsiteY0" fmla="*/ 0 h 2208100"/>
                <a:gd name="connsiteX1" fmla="*/ 4383882 w 4383882"/>
                <a:gd name="connsiteY1" fmla="*/ 1419907 h 2208100"/>
                <a:gd name="connsiteX2" fmla="*/ 2781300 w 4383882"/>
                <a:gd name="connsiteY2" fmla="*/ 2208100 h 2208100"/>
                <a:gd name="connsiteX3" fmla="*/ 0 w 4383882"/>
                <a:gd name="connsiteY3" fmla="*/ 2198575 h 2208100"/>
                <a:gd name="connsiteX4" fmla="*/ 4762 w 4383882"/>
                <a:gd name="connsiteY4" fmla="*/ 941275 h 2208100"/>
                <a:gd name="connsiteX5" fmla="*/ 2932302 w 4383882"/>
                <a:gd name="connsiteY5" fmla="*/ 0 h 2208100"/>
                <a:gd name="connsiteX0" fmla="*/ 2932302 w 4383882"/>
                <a:gd name="connsiteY0" fmla="*/ 0 h 2494504"/>
                <a:gd name="connsiteX1" fmla="*/ 4383882 w 4383882"/>
                <a:gd name="connsiteY1" fmla="*/ 1419907 h 2494504"/>
                <a:gd name="connsiteX2" fmla="*/ 2130630 w 4383882"/>
                <a:gd name="connsiteY2" fmla="*/ 2494504 h 2494504"/>
                <a:gd name="connsiteX3" fmla="*/ 0 w 4383882"/>
                <a:gd name="connsiteY3" fmla="*/ 2198575 h 2494504"/>
                <a:gd name="connsiteX4" fmla="*/ 4762 w 4383882"/>
                <a:gd name="connsiteY4" fmla="*/ 941275 h 2494504"/>
                <a:gd name="connsiteX5" fmla="*/ 2932302 w 4383882"/>
                <a:gd name="connsiteY5" fmla="*/ 0 h 2494504"/>
                <a:gd name="connsiteX0" fmla="*/ 2932302 w 4383882"/>
                <a:gd name="connsiteY0" fmla="*/ 0 h 2506138"/>
                <a:gd name="connsiteX1" fmla="*/ 4383882 w 4383882"/>
                <a:gd name="connsiteY1" fmla="*/ 1419907 h 2506138"/>
                <a:gd name="connsiteX2" fmla="*/ 2146714 w 4383882"/>
                <a:gd name="connsiteY2" fmla="*/ 2506138 h 2506138"/>
                <a:gd name="connsiteX3" fmla="*/ 0 w 4383882"/>
                <a:gd name="connsiteY3" fmla="*/ 2198575 h 2506138"/>
                <a:gd name="connsiteX4" fmla="*/ 4762 w 4383882"/>
                <a:gd name="connsiteY4" fmla="*/ 941275 h 2506138"/>
                <a:gd name="connsiteX5" fmla="*/ 2932302 w 4383882"/>
                <a:gd name="connsiteY5" fmla="*/ 0 h 2506138"/>
                <a:gd name="connsiteX0" fmla="*/ 2932302 w 4383882"/>
                <a:gd name="connsiteY0" fmla="*/ 0 h 2459149"/>
                <a:gd name="connsiteX1" fmla="*/ 4383882 w 4383882"/>
                <a:gd name="connsiteY1" fmla="*/ 1419907 h 2459149"/>
                <a:gd name="connsiteX2" fmla="*/ 1695611 w 4383882"/>
                <a:gd name="connsiteY2" fmla="*/ 2459149 h 2459149"/>
                <a:gd name="connsiteX3" fmla="*/ 0 w 4383882"/>
                <a:gd name="connsiteY3" fmla="*/ 2198575 h 2459149"/>
                <a:gd name="connsiteX4" fmla="*/ 4762 w 4383882"/>
                <a:gd name="connsiteY4" fmla="*/ 941275 h 2459149"/>
                <a:gd name="connsiteX5" fmla="*/ 2932302 w 4383882"/>
                <a:gd name="connsiteY5" fmla="*/ 0 h 2459149"/>
                <a:gd name="connsiteX0" fmla="*/ 2932302 w 4383882"/>
                <a:gd name="connsiteY0" fmla="*/ 0 h 2464203"/>
                <a:gd name="connsiteX1" fmla="*/ 4383882 w 4383882"/>
                <a:gd name="connsiteY1" fmla="*/ 1419907 h 2464203"/>
                <a:gd name="connsiteX2" fmla="*/ 1679339 w 4383882"/>
                <a:gd name="connsiteY2" fmla="*/ 2464203 h 2464203"/>
                <a:gd name="connsiteX3" fmla="*/ 0 w 4383882"/>
                <a:gd name="connsiteY3" fmla="*/ 2198575 h 2464203"/>
                <a:gd name="connsiteX4" fmla="*/ 4762 w 4383882"/>
                <a:gd name="connsiteY4" fmla="*/ 941275 h 2464203"/>
                <a:gd name="connsiteX5" fmla="*/ 2932302 w 4383882"/>
                <a:gd name="connsiteY5" fmla="*/ 0 h 2464203"/>
                <a:gd name="connsiteX0" fmla="*/ 2932302 w 4330568"/>
                <a:gd name="connsiteY0" fmla="*/ 0 h 2464203"/>
                <a:gd name="connsiteX1" fmla="*/ 4330568 w 4330568"/>
                <a:gd name="connsiteY1" fmla="*/ 1391860 h 2464203"/>
                <a:gd name="connsiteX2" fmla="*/ 1679339 w 4330568"/>
                <a:gd name="connsiteY2" fmla="*/ 2464203 h 2464203"/>
                <a:gd name="connsiteX3" fmla="*/ 0 w 4330568"/>
                <a:gd name="connsiteY3" fmla="*/ 2198575 h 2464203"/>
                <a:gd name="connsiteX4" fmla="*/ 4762 w 4330568"/>
                <a:gd name="connsiteY4" fmla="*/ 941275 h 2464203"/>
                <a:gd name="connsiteX5" fmla="*/ 2932302 w 4330568"/>
                <a:gd name="connsiteY5" fmla="*/ 0 h 2464203"/>
                <a:gd name="connsiteX0" fmla="*/ 2932302 w 4330568"/>
                <a:gd name="connsiteY0" fmla="*/ 0 h 2448399"/>
                <a:gd name="connsiteX1" fmla="*/ 4330568 w 4330568"/>
                <a:gd name="connsiteY1" fmla="*/ 1391860 h 2448399"/>
                <a:gd name="connsiteX2" fmla="*/ 1582972 w 4330568"/>
                <a:gd name="connsiteY2" fmla="*/ 2448399 h 2448399"/>
                <a:gd name="connsiteX3" fmla="*/ 0 w 4330568"/>
                <a:gd name="connsiteY3" fmla="*/ 2198575 h 2448399"/>
                <a:gd name="connsiteX4" fmla="*/ 4762 w 4330568"/>
                <a:gd name="connsiteY4" fmla="*/ 941275 h 2448399"/>
                <a:gd name="connsiteX5" fmla="*/ 2932302 w 4330568"/>
                <a:gd name="connsiteY5" fmla="*/ 0 h 24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0568" h="2448399">
                  <a:moveTo>
                    <a:pt x="2932302" y="0"/>
                  </a:moveTo>
                  <a:lnTo>
                    <a:pt x="4330568" y="1391860"/>
                  </a:lnTo>
                  <a:lnTo>
                    <a:pt x="1582972" y="2448399"/>
                  </a:lnTo>
                  <a:lnTo>
                    <a:pt x="0" y="2198575"/>
                  </a:lnTo>
                  <a:cubicBezTo>
                    <a:pt x="1587" y="1779475"/>
                    <a:pt x="3175" y="1360375"/>
                    <a:pt x="4762" y="941275"/>
                  </a:cubicBezTo>
                  <a:lnTo>
                    <a:pt x="2932302" y="0"/>
                  </a:lnTo>
                  <a:close/>
                </a:path>
              </a:pathLst>
            </a:custGeom>
            <a:solidFill>
              <a:srgbClr val="4F81BD">
                <a:lumMod val="20000"/>
                <a:lumOff val="80000"/>
              </a:srgbClr>
            </a:solidFill>
            <a:ln w="25400" cap="flat" cmpd="sng" algn="ctr">
              <a:noFill/>
              <a:prstDash val="solid"/>
            </a:ln>
            <a:effectLst/>
          </p:spPr>
          <p:txBody>
            <a:bodyPr anchor="ctr"/>
            <a:lstStyle/>
            <a:p>
              <a:pPr algn="ctr" eaLnBrk="1" fontAlgn="auto" hangingPunct="1">
                <a:spcBef>
                  <a:spcPts val="0"/>
                </a:spcBef>
                <a:spcAft>
                  <a:spcPts val="0"/>
                </a:spcAft>
                <a:defRPr/>
              </a:pPr>
              <a:endParaRPr kumimoji="0" lang="de-DE" b="0" kern="0">
                <a:solidFill>
                  <a:prstClr val="white"/>
                </a:solidFill>
                <a:latin typeface="Calibri"/>
              </a:endParaRPr>
            </a:p>
          </p:txBody>
        </p:sp>
        <p:sp>
          <p:nvSpPr>
            <p:cNvPr id="152" name="Textfeld 151"/>
            <p:cNvSpPr txBox="1"/>
            <p:nvPr/>
          </p:nvSpPr>
          <p:spPr>
            <a:xfrm rot="1852403">
              <a:off x="6536116" y="4921682"/>
              <a:ext cx="1656038" cy="261913"/>
            </a:xfrm>
            <a:prstGeom prst="rect">
              <a:avLst/>
            </a:prstGeom>
            <a:noFill/>
          </p:spPr>
          <p:txBody>
            <a:bodyPr>
              <a:spAutoFit/>
            </a:bodyPr>
            <a:lstStyle/>
            <a:p>
              <a:pPr eaLnBrk="1" fontAlgn="auto" hangingPunct="1">
                <a:spcBef>
                  <a:spcPts val="0"/>
                </a:spcBef>
                <a:spcAft>
                  <a:spcPts val="0"/>
                </a:spcAft>
                <a:defRPr/>
              </a:pPr>
              <a:r>
                <a:rPr kumimoji="0" lang="de-DE" sz="1100" b="0" kern="0">
                  <a:solidFill>
                    <a:srgbClr val="4F81BD">
                      <a:lumMod val="60000"/>
                      <a:lumOff val="40000"/>
                    </a:srgbClr>
                  </a:solidFill>
                  <a:latin typeface="Calibri"/>
                </a:rPr>
                <a:t>II </a:t>
              </a:r>
              <a:r>
                <a:rPr kumimoji="0" lang="de-DE" sz="1100" b="0" kern="0" err="1">
                  <a:solidFill>
                    <a:srgbClr val="002060"/>
                  </a:solidFill>
                  <a:latin typeface="Calibri"/>
                </a:rPr>
                <a:t>behavioral</a:t>
              </a:r>
              <a:endParaRPr kumimoji="0" lang="de-DE" sz="1100" b="0" kern="0">
                <a:solidFill>
                  <a:srgbClr val="002060"/>
                </a:solidFill>
                <a:latin typeface="Calibri"/>
              </a:endParaRPr>
            </a:p>
          </p:txBody>
        </p:sp>
        <p:sp>
          <p:nvSpPr>
            <p:cNvPr id="153" name="Textfeld 152"/>
            <p:cNvSpPr txBox="1"/>
            <p:nvPr/>
          </p:nvSpPr>
          <p:spPr>
            <a:xfrm rot="1852403">
              <a:off x="5847026" y="5282010"/>
              <a:ext cx="1656038" cy="260325"/>
            </a:xfrm>
            <a:prstGeom prst="rect">
              <a:avLst/>
            </a:prstGeom>
            <a:noFill/>
          </p:spPr>
          <p:txBody>
            <a:bodyPr>
              <a:spAutoFit/>
            </a:bodyPr>
            <a:lstStyle/>
            <a:p>
              <a:pPr eaLnBrk="1" fontAlgn="auto" hangingPunct="1">
                <a:spcBef>
                  <a:spcPts val="0"/>
                </a:spcBef>
                <a:spcAft>
                  <a:spcPts val="0"/>
                </a:spcAft>
                <a:defRPr/>
              </a:pPr>
              <a:r>
                <a:rPr kumimoji="0" lang="de-DE" sz="1100" b="0" kern="0">
                  <a:solidFill>
                    <a:srgbClr val="4F81BD">
                      <a:lumMod val="60000"/>
                      <a:lumOff val="40000"/>
                    </a:srgbClr>
                  </a:solidFill>
                  <a:latin typeface="Calibri"/>
                </a:rPr>
                <a:t>I</a:t>
              </a:r>
              <a:r>
                <a:rPr kumimoji="0" lang="de-DE" sz="1100" b="0" kern="0">
                  <a:solidFill>
                    <a:srgbClr val="002060"/>
                  </a:solidFill>
                  <a:latin typeface="Calibri"/>
                </a:rPr>
                <a:t> eigenschaftsorientiert</a:t>
              </a:r>
            </a:p>
          </p:txBody>
        </p:sp>
        <p:sp>
          <p:nvSpPr>
            <p:cNvPr id="154" name="Flussdiagramm: Daten 7"/>
            <p:cNvSpPr/>
            <p:nvPr/>
          </p:nvSpPr>
          <p:spPr>
            <a:xfrm rot="1683903">
              <a:off x="4002044" y="613622"/>
              <a:ext cx="3331130" cy="156512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5262"/>
                <a:gd name="connsiteY0" fmla="*/ 9884 h 10000"/>
                <a:gd name="connsiteX1" fmla="*/ 7262 w 15262"/>
                <a:gd name="connsiteY1" fmla="*/ 0 h 10000"/>
                <a:gd name="connsiteX2" fmla="*/ 15262 w 15262"/>
                <a:gd name="connsiteY2" fmla="*/ 0 h 10000"/>
                <a:gd name="connsiteX3" fmla="*/ 13262 w 15262"/>
                <a:gd name="connsiteY3" fmla="*/ 10000 h 10000"/>
                <a:gd name="connsiteX4" fmla="*/ 0 w 15262"/>
                <a:gd name="connsiteY4" fmla="*/ 9884 h 10000"/>
                <a:gd name="connsiteX0" fmla="*/ 0 w 15262"/>
                <a:gd name="connsiteY0" fmla="*/ 9884 h 9884"/>
                <a:gd name="connsiteX1" fmla="*/ 7262 w 15262"/>
                <a:gd name="connsiteY1" fmla="*/ 0 h 9884"/>
                <a:gd name="connsiteX2" fmla="*/ 15262 w 15262"/>
                <a:gd name="connsiteY2" fmla="*/ 0 h 9884"/>
                <a:gd name="connsiteX3" fmla="*/ 7439 w 15262"/>
                <a:gd name="connsiteY3" fmla="*/ 8516 h 9884"/>
                <a:gd name="connsiteX4" fmla="*/ 0 w 15262"/>
                <a:gd name="connsiteY4" fmla="*/ 9884 h 9884"/>
                <a:gd name="connsiteX0" fmla="*/ 0 w 10000"/>
                <a:gd name="connsiteY0" fmla="*/ 10000 h 10000"/>
                <a:gd name="connsiteX1" fmla="*/ 4758 w 10000"/>
                <a:gd name="connsiteY1" fmla="*/ 0 h 10000"/>
                <a:gd name="connsiteX2" fmla="*/ 10000 w 10000"/>
                <a:gd name="connsiteY2" fmla="*/ 0 h 10000"/>
                <a:gd name="connsiteX3" fmla="*/ 5726 w 10000"/>
                <a:gd name="connsiteY3" fmla="*/ 8778 h 10000"/>
                <a:gd name="connsiteX4" fmla="*/ 0 w 10000"/>
                <a:gd name="connsiteY4" fmla="*/ 10000 h 10000"/>
                <a:gd name="connsiteX0" fmla="*/ 0 w 10000"/>
                <a:gd name="connsiteY0" fmla="*/ 10000 h 10000"/>
                <a:gd name="connsiteX1" fmla="*/ 5169 w 10000"/>
                <a:gd name="connsiteY1" fmla="*/ 3552 h 10000"/>
                <a:gd name="connsiteX2" fmla="*/ 10000 w 10000"/>
                <a:gd name="connsiteY2" fmla="*/ 0 h 10000"/>
                <a:gd name="connsiteX3" fmla="*/ 5726 w 10000"/>
                <a:gd name="connsiteY3" fmla="*/ 8778 h 10000"/>
                <a:gd name="connsiteX4" fmla="*/ 0 w 10000"/>
                <a:gd name="connsiteY4" fmla="*/ 10000 h 10000"/>
                <a:gd name="connsiteX0" fmla="*/ 0 w 10000"/>
                <a:gd name="connsiteY0" fmla="*/ 10000 h 10000"/>
                <a:gd name="connsiteX1" fmla="*/ 4723 w 10000"/>
                <a:gd name="connsiteY1" fmla="*/ 3066 h 10000"/>
                <a:gd name="connsiteX2" fmla="*/ 10000 w 10000"/>
                <a:gd name="connsiteY2" fmla="*/ 0 h 10000"/>
                <a:gd name="connsiteX3" fmla="*/ 5726 w 10000"/>
                <a:gd name="connsiteY3" fmla="*/ 8778 h 10000"/>
                <a:gd name="connsiteX4" fmla="*/ 0 w 10000"/>
                <a:gd name="connsiteY4" fmla="*/ 10000 h 10000"/>
                <a:gd name="connsiteX0" fmla="*/ 0 w 10000"/>
                <a:gd name="connsiteY0" fmla="*/ 10000 h 10000"/>
                <a:gd name="connsiteX1" fmla="*/ 4723 w 10000"/>
                <a:gd name="connsiteY1" fmla="*/ 3066 h 10000"/>
                <a:gd name="connsiteX2" fmla="*/ 10000 w 10000"/>
                <a:gd name="connsiteY2" fmla="*/ 0 h 10000"/>
                <a:gd name="connsiteX3" fmla="*/ 5726 w 10000"/>
                <a:gd name="connsiteY3" fmla="*/ 8778 h 10000"/>
                <a:gd name="connsiteX4" fmla="*/ 0 w 10000"/>
                <a:gd name="connsiteY4" fmla="*/ 10000 h 10000"/>
                <a:gd name="connsiteX0" fmla="*/ 0 w 10000"/>
                <a:gd name="connsiteY0" fmla="*/ 10000 h 10000"/>
                <a:gd name="connsiteX1" fmla="*/ 4723 w 10000"/>
                <a:gd name="connsiteY1" fmla="*/ 3066 h 10000"/>
                <a:gd name="connsiteX2" fmla="*/ 10000 w 10000"/>
                <a:gd name="connsiteY2" fmla="*/ 0 h 10000"/>
                <a:gd name="connsiteX3" fmla="*/ 5726 w 10000"/>
                <a:gd name="connsiteY3" fmla="*/ 8778 h 10000"/>
                <a:gd name="connsiteX4" fmla="*/ 0 w 10000"/>
                <a:gd name="connsiteY4" fmla="*/ 10000 h 10000"/>
                <a:gd name="connsiteX0" fmla="*/ 0 w 10000"/>
                <a:gd name="connsiteY0" fmla="*/ 10000 h 10000"/>
                <a:gd name="connsiteX1" fmla="*/ 4723 w 10000"/>
                <a:gd name="connsiteY1" fmla="*/ 3066 h 10000"/>
                <a:gd name="connsiteX2" fmla="*/ 10000 w 10000"/>
                <a:gd name="connsiteY2" fmla="*/ 0 h 10000"/>
                <a:gd name="connsiteX3" fmla="*/ 5726 w 10000"/>
                <a:gd name="connsiteY3" fmla="*/ 8778 h 10000"/>
                <a:gd name="connsiteX4" fmla="*/ 0 w 10000"/>
                <a:gd name="connsiteY4" fmla="*/ 10000 h 10000"/>
                <a:gd name="connsiteX0" fmla="*/ 0 w 10000"/>
                <a:gd name="connsiteY0" fmla="*/ 10000 h 10000"/>
                <a:gd name="connsiteX1" fmla="*/ 4723 w 10000"/>
                <a:gd name="connsiteY1" fmla="*/ 3066 h 10000"/>
                <a:gd name="connsiteX2" fmla="*/ 10000 w 10000"/>
                <a:gd name="connsiteY2" fmla="*/ 0 h 10000"/>
                <a:gd name="connsiteX3" fmla="*/ 5726 w 10000"/>
                <a:gd name="connsiteY3" fmla="*/ 8778 h 10000"/>
                <a:gd name="connsiteX4" fmla="*/ 0 w 10000"/>
                <a:gd name="connsiteY4" fmla="*/ 10000 h 10000"/>
                <a:gd name="connsiteX0" fmla="*/ 0 w 10000"/>
                <a:gd name="connsiteY0" fmla="*/ 10000 h 10000"/>
                <a:gd name="connsiteX1" fmla="*/ 4723 w 10000"/>
                <a:gd name="connsiteY1" fmla="*/ 3066 h 10000"/>
                <a:gd name="connsiteX2" fmla="*/ 10000 w 10000"/>
                <a:gd name="connsiteY2" fmla="*/ 0 h 10000"/>
                <a:gd name="connsiteX3" fmla="*/ 5726 w 10000"/>
                <a:gd name="connsiteY3" fmla="*/ 8778 h 10000"/>
                <a:gd name="connsiteX4" fmla="*/ 0 w 10000"/>
                <a:gd name="connsiteY4" fmla="*/ 10000 h 10000"/>
                <a:gd name="connsiteX0" fmla="*/ 0 w 10000"/>
                <a:gd name="connsiteY0" fmla="*/ 10000 h 10000"/>
                <a:gd name="connsiteX1" fmla="*/ 4723 w 10000"/>
                <a:gd name="connsiteY1" fmla="*/ 3066 h 10000"/>
                <a:gd name="connsiteX2" fmla="*/ 10000 w 10000"/>
                <a:gd name="connsiteY2" fmla="*/ 0 h 10000"/>
                <a:gd name="connsiteX3" fmla="*/ 5726 w 10000"/>
                <a:gd name="connsiteY3" fmla="*/ 8778 h 10000"/>
                <a:gd name="connsiteX4" fmla="*/ 0 w 10000"/>
                <a:gd name="connsiteY4" fmla="*/ 10000 h 10000"/>
                <a:gd name="connsiteX0" fmla="*/ 0 w 10000"/>
                <a:gd name="connsiteY0" fmla="*/ 10000 h 10000"/>
                <a:gd name="connsiteX1" fmla="*/ 4723 w 10000"/>
                <a:gd name="connsiteY1" fmla="*/ 3066 h 10000"/>
                <a:gd name="connsiteX2" fmla="*/ 10000 w 10000"/>
                <a:gd name="connsiteY2" fmla="*/ 0 h 10000"/>
                <a:gd name="connsiteX3" fmla="*/ 5726 w 10000"/>
                <a:gd name="connsiteY3" fmla="*/ 8778 h 10000"/>
                <a:gd name="connsiteX4" fmla="*/ 0 w 10000"/>
                <a:gd name="connsiteY4" fmla="*/ 10000 h 10000"/>
                <a:gd name="connsiteX0" fmla="*/ 0 w 10000"/>
                <a:gd name="connsiteY0" fmla="*/ 10000 h 10000"/>
                <a:gd name="connsiteX1" fmla="*/ 4723 w 10000"/>
                <a:gd name="connsiteY1" fmla="*/ 3066 h 10000"/>
                <a:gd name="connsiteX2" fmla="*/ 10000 w 10000"/>
                <a:gd name="connsiteY2" fmla="*/ 0 h 10000"/>
                <a:gd name="connsiteX3" fmla="*/ 5726 w 10000"/>
                <a:gd name="connsiteY3" fmla="*/ 8778 h 10000"/>
                <a:gd name="connsiteX4" fmla="*/ 0 w 10000"/>
                <a:gd name="connsiteY4" fmla="*/ 10000 h 10000"/>
                <a:gd name="connsiteX0" fmla="*/ 0 w 10020"/>
                <a:gd name="connsiteY0" fmla="*/ 10092 h 10092"/>
                <a:gd name="connsiteX1" fmla="*/ 4743 w 10020"/>
                <a:gd name="connsiteY1" fmla="*/ 3066 h 10092"/>
                <a:gd name="connsiteX2" fmla="*/ 10020 w 10020"/>
                <a:gd name="connsiteY2" fmla="*/ 0 h 10092"/>
                <a:gd name="connsiteX3" fmla="*/ 5746 w 10020"/>
                <a:gd name="connsiteY3" fmla="*/ 8778 h 10092"/>
                <a:gd name="connsiteX4" fmla="*/ 0 w 10020"/>
                <a:gd name="connsiteY4" fmla="*/ 10092 h 10092"/>
                <a:gd name="connsiteX0" fmla="*/ 0 w 10020"/>
                <a:gd name="connsiteY0" fmla="*/ 10092 h 10092"/>
                <a:gd name="connsiteX1" fmla="*/ 4743 w 10020"/>
                <a:gd name="connsiteY1" fmla="*/ 3066 h 10092"/>
                <a:gd name="connsiteX2" fmla="*/ 10020 w 10020"/>
                <a:gd name="connsiteY2" fmla="*/ 0 h 10092"/>
                <a:gd name="connsiteX3" fmla="*/ 5746 w 10020"/>
                <a:gd name="connsiteY3" fmla="*/ 8778 h 10092"/>
                <a:gd name="connsiteX4" fmla="*/ 0 w 10020"/>
                <a:gd name="connsiteY4" fmla="*/ 10092 h 10092"/>
                <a:gd name="connsiteX0" fmla="*/ 0 w 9995"/>
                <a:gd name="connsiteY0" fmla="*/ 10063 h 10063"/>
                <a:gd name="connsiteX1" fmla="*/ 4718 w 9995"/>
                <a:gd name="connsiteY1" fmla="*/ 3066 h 10063"/>
                <a:gd name="connsiteX2" fmla="*/ 9995 w 9995"/>
                <a:gd name="connsiteY2" fmla="*/ 0 h 10063"/>
                <a:gd name="connsiteX3" fmla="*/ 5721 w 9995"/>
                <a:gd name="connsiteY3" fmla="*/ 8778 h 10063"/>
                <a:gd name="connsiteX4" fmla="*/ 0 w 9995"/>
                <a:gd name="connsiteY4" fmla="*/ 10063 h 10063"/>
                <a:gd name="connsiteX0" fmla="*/ 0 w 10032"/>
                <a:gd name="connsiteY0" fmla="*/ 9968 h 9968"/>
                <a:gd name="connsiteX1" fmla="*/ 4720 w 10032"/>
                <a:gd name="connsiteY1" fmla="*/ 3015 h 9968"/>
                <a:gd name="connsiteX2" fmla="*/ 10032 w 10032"/>
                <a:gd name="connsiteY2" fmla="*/ 0 h 9968"/>
                <a:gd name="connsiteX3" fmla="*/ 5724 w 10032"/>
                <a:gd name="connsiteY3" fmla="*/ 8691 h 9968"/>
                <a:gd name="connsiteX4" fmla="*/ 0 w 10032"/>
                <a:gd name="connsiteY4" fmla="*/ 9968 h 9968"/>
                <a:gd name="connsiteX0" fmla="*/ 0 w 10000"/>
                <a:gd name="connsiteY0" fmla="*/ 10000 h 10000"/>
                <a:gd name="connsiteX1" fmla="*/ 4705 w 10000"/>
                <a:gd name="connsiteY1" fmla="*/ 3025 h 10000"/>
                <a:gd name="connsiteX2" fmla="*/ 10000 w 10000"/>
                <a:gd name="connsiteY2" fmla="*/ 0 h 10000"/>
                <a:gd name="connsiteX3" fmla="*/ 5687 w 10000"/>
                <a:gd name="connsiteY3" fmla="*/ 8741 h 10000"/>
                <a:gd name="connsiteX4" fmla="*/ 0 w 10000"/>
                <a:gd name="connsiteY4" fmla="*/ 10000 h 10000"/>
                <a:gd name="connsiteX0" fmla="*/ 0 w 9980"/>
                <a:gd name="connsiteY0" fmla="*/ 10047 h 10047"/>
                <a:gd name="connsiteX1" fmla="*/ 4685 w 9980"/>
                <a:gd name="connsiteY1" fmla="*/ 3025 h 10047"/>
                <a:gd name="connsiteX2" fmla="*/ 9980 w 9980"/>
                <a:gd name="connsiteY2" fmla="*/ 0 h 10047"/>
                <a:gd name="connsiteX3" fmla="*/ 5667 w 9980"/>
                <a:gd name="connsiteY3" fmla="*/ 8741 h 10047"/>
                <a:gd name="connsiteX4" fmla="*/ 0 w 9980"/>
                <a:gd name="connsiteY4" fmla="*/ 10047 h 10047"/>
                <a:gd name="connsiteX0" fmla="*/ 0 w 10000"/>
                <a:gd name="connsiteY0" fmla="*/ 10000 h 10000"/>
                <a:gd name="connsiteX1" fmla="*/ 4694 w 10000"/>
                <a:gd name="connsiteY1" fmla="*/ 3011 h 10000"/>
                <a:gd name="connsiteX2" fmla="*/ 10000 w 10000"/>
                <a:gd name="connsiteY2" fmla="*/ 0 h 10000"/>
                <a:gd name="connsiteX3" fmla="*/ 5688 w 10000"/>
                <a:gd name="connsiteY3" fmla="*/ 8740 h 10000"/>
                <a:gd name="connsiteX4" fmla="*/ 0 w 10000"/>
                <a:gd name="connsiteY4" fmla="*/ 10000 h 10000"/>
                <a:gd name="connsiteX0" fmla="*/ 0 w 9994"/>
                <a:gd name="connsiteY0" fmla="*/ 9993 h 9993"/>
                <a:gd name="connsiteX1" fmla="*/ 4688 w 9994"/>
                <a:gd name="connsiteY1" fmla="*/ 3011 h 9993"/>
                <a:gd name="connsiteX2" fmla="*/ 9994 w 9994"/>
                <a:gd name="connsiteY2" fmla="*/ 0 h 9993"/>
                <a:gd name="connsiteX3" fmla="*/ 5682 w 9994"/>
                <a:gd name="connsiteY3" fmla="*/ 8740 h 9993"/>
                <a:gd name="connsiteX4" fmla="*/ 0 w 9994"/>
                <a:gd name="connsiteY4" fmla="*/ 9993 h 9993"/>
                <a:gd name="connsiteX0" fmla="*/ 0 w 10025"/>
                <a:gd name="connsiteY0" fmla="*/ 10029 h 10029"/>
                <a:gd name="connsiteX1" fmla="*/ 4716 w 10025"/>
                <a:gd name="connsiteY1" fmla="*/ 3013 h 10029"/>
                <a:gd name="connsiteX2" fmla="*/ 10025 w 10025"/>
                <a:gd name="connsiteY2" fmla="*/ 0 h 10029"/>
                <a:gd name="connsiteX3" fmla="*/ 5710 w 10025"/>
                <a:gd name="connsiteY3" fmla="*/ 8746 h 10029"/>
                <a:gd name="connsiteX4" fmla="*/ 0 w 10025"/>
                <a:gd name="connsiteY4" fmla="*/ 10029 h 10029"/>
                <a:gd name="connsiteX0" fmla="*/ 0 w 10013"/>
                <a:gd name="connsiteY0" fmla="*/ 9981 h 9981"/>
                <a:gd name="connsiteX1" fmla="*/ 4704 w 10013"/>
                <a:gd name="connsiteY1" fmla="*/ 3013 h 9981"/>
                <a:gd name="connsiteX2" fmla="*/ 10013 w 10013"/>
                <a:gd name="connsiteY2" fmla="*/ 0 h 9981"/>
                <a:gd name="connsiteX3" fmla="*/ 5698 w 10013"/>
                <a:gd name="connsiteY3" fmla="*/ 8746 h 9981"/>
                <a:gd name="connsiteX4" fmla="*/ 0 w 10013"/>
                <a:gd name="connsiteY4" fmla="*/ 9981 h 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3" h="9981">
                  <a:moveTo>
                    <a:pt x="0" y="9981"/>
                  </a:moveTo>
                  <a:lnTo>
                    <a:pt x="4704" y="3013"/>
                  </a:lnTo>
                  <a:lnTo>
                    <a:pt x="10013" y="0"/>
                  </a:lnTo>
                  <a:lnTo>
                    <a:pt x="5698" y="8746"/>
                  </a:lnTo>
                  <a:lnTo>
                    <a:pt x="0" y="9981"/>
                  </a:lnTo>
                  <a:close/>
                </a:path>
              </a:pathLst>
            </a:custGeom>
            <a:solidFill>
              <a:srgbClr val="4F81BD">
                <a:lumMod val="20000"/>
                <a:lumOff val="80000"/>
              </a:srgbClr>
            </a:solidFill>
            <a:ln w="12700" cap="flat" cmpd="sng" algn="ctr">
              <a:noFill/>
              <a:prstDash val="solid"/>
            </a:ln>
            <a:effectLst/>
          </p:spPr>
          <p:txBody>
            <a:bodyPr anchor="ctr"/>
            <a:lstStyle/>
            <a:p>
              <a:pPr algn="ctr" eaLnBrk="1" fontAlgn="auto" hangingPunct="1">
                <a:spcBef>
                  <a:spcPts val="0"/>
                </a:spcBef>
                <a:spcAft>
                  <a:spcPts val="0"/>
                </a:spcAft>
                <a:defRPr/>
              </a:pPr>
              <a:endParaRPr kumimoji="0" lang="de-DE" b="0" kern="0">
                <a:solidFill>
                  <a:prstClr val="white"/>
                </a:solidFill>
                <a:latin typeface="Calibri"/>
              </a:endParaRPr>
            </a:p>
          </p:txBody>
        </p:sp>
        <p:sp>
          <p:nvSpPr>
            <p:cNvPr id="155" name="Flussdiagramm: Daten 2"/>
            <p:cNvSpPr/>
            <p:nvPr/>
          </p:nvSpPr>
          <p:spPr>
            <a:xfrm>
              <a:off x="5592984" y="1489838"/>
              <a:ext cx="1910080" cy="360010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171 w 10000"/>
                <a:gd name="connsiteY1" fmla="*/ 130 h 10000"/>
                <a:gd name="connsiteX2" fmla="*/ 10000 w 10000"/>
                <a:gd name="connsiteY2" fmla="*/ 0 h 10000"/>
                <a:gd name="connsiteX3" fmla="*/ 8000 w 10000"/>
                <a:gd name="connsiteY3" fmla="*/ 10000 h 10000"/>
                <a:gd name="connsiteX4" fmla="*/ 0 w 10000"/>
                <a:gd name="connsiteY4" fmla="*/ 10000 h 10000"/>
                <a:gd name="connsiteX0" fmla="*/ 0 w 8732"/>
                <a:gd name="connsiteY0" fmla="*/ 11987 h 11987"/>
                <a:gd name="connsiteX1" fmla="*/ 171 w 8732"/>
                <a:gd name="connsiteY1" fmla="*/ 2117 h 11987"/>
                <a:gd name="connsiteX2" fmla="*/ 8732 w 8732"/>
                <a:gd name="connsiteY2" fmla="*/ 0 h 11987"/>
                <a:gd name="connsiteX3" fmla="*/ 8000 w 8732"/>
                <a:gd name="connsiteY3" fmla="*/ 11987 h 11987"/>
                <a:gd name="connsiteX4" fmla="*/ 0 w 8732"/>
                <a:gd name="connsiteY4" fmla="*/ 11987 h 11987"/>
                <a:gd name="connsiteX0" fmla="*/ 0 w 10000"/>
                <a:gd name="connsiteY0" fmla="*/ 10000 h 10000"/>
                <a:gd name="connsiteX1" fmla="*/ 196 w 10000"/>
                <a:gd name="connsiteY1" fmla="*/ 1766 h 10000"/>
                <a:gd name="connsiteX2" fmla="*/ 10000 w 10000"/>
                <a:gd name="connsiteY2" fmla="*/ 0 h 10000"/>
                <a:gd name="connsiteX3" fmla="*/ 9748 w 10000"/>
                <a:gd name="connsiteY3" fmla="*/ 8703 h 10000"/>
                <a:gd name="connsiteX4" fmla="*/ 0 w 10000"/>
                <a:gd name="connsiteY4" fmla="*/ 10000 h 10000"/>
                <a:gd name="connsiteX0" fmla="*/ 96 w 9817"/>
                <a:gd name="connsiteY0" fmla="*/ 11928 h 11928"/>
                <a:gd name="connsiteX1" fmla="*/ 13 w 9817"/>
                <a:gd name="connsiteY1" fmla="*/ 1766 h 11928"/>
                <a:gd name="connsiteX2" fmla="*/ 9817 w 9817"/>
                <a:gd name="connsiteY2" fmla="*/ 0 h 11928"/>
                <a:gd name="connsiteX3" fmla="*/ 9565 w 9817"/>
                <a:gd name="connsiteY3" fmla="*/ 8703 h 11928"/>
                <a:gd name="connsiteX4" fmla="*/ 96 w 9817"/>
                <a:gd name="connsiteY4" fmla="*/ 11928 h 11928"/>
                <a:gd name="connsiteX0" fmla="*/ 105 w 10007"/>
                <a:gd name="connsiteY0" fmla="*/ 10000 h 10000"/>
                <a:gd name="connsiteX1" fmla="*/ 20 w 10007"/>
                <a:gd name="connsiteY1" fmla="*/ 1481 h 10000"/>
                <a:gd name="connsiteX2" fmla="*/ 10007 w 10007"/>
                <a:gd name="connsiteY2" fmla="*/ 0 h 10000"/>
                <a:gd name="connsiteX3" fmla="*/ 9750 w 10007"/>
                <a:gd name="connsiteY3" fmla="*/ 7296 h 10000"/>
                <a:gd name="connsiteX4" fmla="*/ 105 w 10007"/>
                <a:gd name="connsiteY4" fmla="*/ 10000 h 10000"/>
                <a:gd name="connsiteX0" fmla="*/ 105 w 10007"/>
                <a:gd name="connsiteY0" fmla="*/ 10000 h 10000"/>
                <a:gd name="connsiteX1" fmla="*/ 20 w 10007"/>
                <a:gd name="connsiteY1" fmla="*/ 1481 h 10000"/>
                <a:gd name="connsiteX2" fmla="*/ 10007 w 10007"/>
                <a:gd name="connsiteY2" fmla="*/ 0 h 10000"/>
                <a:gd name="connsiteX3" fmla="*/ 9750 w 10007"/>
                <a:gd name="connsiteY3" fmla="*/ 7296 h 10000"/>
                <a:gd name="connsiteX4" fmla="*/ 105 w 10007"/>
                <a:gd name="connsiteY4" fmla="*/ 10000 h 10000"/>
                <a:gd name="connsiteX0" fmla="*/ 105 w 10007"/>
                <a:gd name="connsiteY0" fmla="*/ 10000 h 10000"/>
                <a:gd name="connsiteX1" fmla="*/ 20 w 10007"/>
                <a:gd name="connsiteY1" fmla="*/ 1481 h 10000"/>
                <a:gd name="connsiteX2" fmla="*/ 10007 w 10007"/>
                <a:gd name="connsiteY2" fmla="*/ 0 h 10000"/>
                <a:gd name="connsiteX3" fmla="*/ 9750 w 10007"/>
                <a:gd name="connsiteY3" fmla="*/ 7296 h 10000"/>
                <a:gd name="connsiteX4" fmla="*/ 105 w 10007"/>
                <a:gd name="connsiteY4" fmla="*/ 10000 h 10000"/>
                <a:gd name="connsiteX0" fmla="*/ 85 w 9987"/>
                <a:gd name="connsiteY0" fmla="*/ 10000 h 10000"/>
                <a:gd name="connsiteX1" fmla="*/ 0 w 9987"/>
                <a:gd name="connsiteY1" fmla="*/ 1481 h 10000"/>
                <a:gd name="connsiteX2" fmla="*/ 9987 w 9987"/>
                <a:gd name="connsiteY2" fmla="*/ 0 h 10000"/>
                <a:gd name="connsiteX3" fmla="*/ 9730 w 9987"/>
                <a:gd name="connsiteY3" fmla="*/ 7296 h 10000"/>
                <a:gd name="connsiteX4" fmla="*/ 85 w 9987"/>
                <a:gd name="connsiteY4" fmla="*/ 10000 h 10000"/>
                <a:gd name="connsiteX0" fmla="*/ 85 w 10000"/>
                <a:gd name="connsiteY0" fmla="*/ 10000 h 10000"/>
                <a:gd name="connsiteX1" fmla="*/ 0 w 10000"/>
                <a:gd name="connsiteY1" fmla="*/ 1481 h 10000"/>
                <a:gd name="connsiteX2" fmla="*/ 10000 w 10000"/>
                <a:gd name="connsiteY2" fmla="*/ 0 h 10000"/>
                <a:gd name="connsiteX3" fmla="*/ 9743 w 10000"/>
                <a:gd name="connsiteY3" fmla="*/ 7296 h 10000"/>
                <a:gd name="connsiteX4" fmla="*/ 85 w 10000"/>
                <a:gd name="connsiteY4" fmla="*/ 10000 h 10000"/>
                <a:gd name="connsiteX0" fmla="*/ 85 w 10000"/>
                <a:gd name="connsiteY0" fmla="*/ 10000 h 10000"/>
                <a:gd name="connsiteX1" fmla="*/ 0 w 10000"/>
                <a:gd name="connsiteY1" fmla="*/ 1481 h 10000"/>
                <a:gd name="connsiteX2" fmla="*/ 10000 w 10000"/>
                <a:gd name="connsiteY2" fmla="*/ 0 h 10000"/>
                <a:gd name="connsiteX3" fmla="*/ 9743 w 10000"/>
                <a:gd name="connsiteY3" fmla="*/ 7296 h 10000"/>
                <a:gd name="connsiteX4" fmla="*/ 85 w 10000"/>
                <a:gd name="connsiteY4" fmla="*/ 10000 h 10000"/>
                <a:gd name="connsiteX0" fmla="*/ 60 w 10000"/>
                <a:gd name="connsiteY0" fmla="*/ 10013 h 10013"/>
                <a:gd name="connsiteX1" fmla="*/ 0 w 10000"/>
                <a:gd name="connsiteY1" fmla="*/ 1481 h 10013"/>
                <a:gd name="connsiteX2" fmla="*/ 10000 w 10000"/>
                <a:gd name="connsiteY2" fmla="*/ 0 h 10013"/>
                <a:gd name="connsiteX3" fmla="*/ 9743 w 10000"/>
                <a:gd name="connsiteY3" fmla="*/ 7296 h 10013"/>
                <a:gd name="connsiteX4" fmla="*/ 60 w 10000"/>
                <a:gd name="connsiteY4" fmla="*/ 10013 h 10013"/>
                <a:gd name="connsiteX0" fmla="*/ 72 w 10000"/>
                <a:gd name="connsiteY0" fmla="*/ 9993 h 9993"/>
                <a:gd name="connsiteX1" fmla="*/ 0 w 10000"/>
                <a:gd name="connsiteY1" fmla="*/ 1481 h 9993"/>
                <a:gd name="connsiteX2" fmla="*/ 10000 w 10000"/>
                <a:gd name="connsiteY2" fmla="*/ 0 h 9993"/>
                <a:gd name="connsiteX3" fmla="*/ 9743 w 10000"/>
                <a:gd name="connsiteY3" fmla="*/ 7296 h 9993"/>
                <a:gd name="connsiteX4" fmla="*/ 72 w 10000"/>
                <a:gd name="connsiteY4" fmla="*/ 9993 h 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93">
                  <a:moveTo>
                    <a:pt x="72" y="9993"/>
                  </a:moveTo>
                  <a:cubicBezTo>
                    <a:pt x="29" y="5733"/>
                    <a:pt x="42" y="5740"/>
                    <a:pt x="0" y="1481"/>
                  </a:cubicBezTo>
                  <a:lnTo>
                    <a:pt x="10000" y="0"/>
                  </a:lnTo>
                  <a:cubicBezTo>
                    <a:pt x="9871" y="3648"/>
                    <a:pt x="9871" y="3648"/>
                    <a:pt x="9743" y="7296"/>
                  </a:cubicBezTo>
                  <a:lnTo>
                    <a:pt x="72" y="9993"/>
                  </a:lnTo>
                  <a:close/>
                </a:path>
              </a:pathLst>
            </a:custGeom>
            <a:solidFill>
              <a:srgbClr val="4F81BD">
                <a:lumMod val="40000"/>
                <a:lumOff val="60000"/>
              </a:srgbClr>
            </a:solidFill>
            <a:ln w="12700" cap="flat" cmpd="sng" algn="ctr">
              <a:noFill/>
              <a:prstDash val="solid"/>
            </a:ln>
            <a:effectLst/>
          </p:spPr>
          <p:txBody>
            <a:bodyPr anchor="ctr"/>
            <a:lstStyle/>
            <a:p>
              <a:pPr algn="ctr" eaLnBrk="1" fontAlgn="auto" hangingPunct="1">
                <a:spcBef>
                  <a:spcPts val="0"/>
                </a:spcBef>
                <a:spcAft>
                  <a:spcPts val="0"/>
                </a:spcAft>
                <a:defRPr/>
              </a:pPr>
              <a:endParaRPr kumimoji="0" lang="de-DE" b="0" kern="0">
                <a:solidFill>
                  <a:prstClr val="white"/>
                </a:solidFill>
                <a:latin typeface="Calibri"/>
              </a:endParaRPr>
            </a:p>
          </p:txBody>
        </p:sp>
        <p:sp>
          <p:nvSpPr>
            <p:cNvPr id="156" name="Flussdiagramm: Daten 2"/>
            <p:cNvSpPr/>
            <p:nvPr/>
          </p:nvSpPr>
          <p:spPr>
            <a:xfrm>
              <a:off x="3828977" y="1304118"/>
              <a:ext cx="1778296" cy="378423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171 w 10000"/>
                <a:gd name="connsiteY1" fmla="*/ 130 h 10000"/>
                <a:gd name="connsiteX2" fmla="*/ 10000 w 10000"/>
                <a:gd name="connsiteY2" fmla="*/ 0 h 10000"/>
                <a:gd name="connsiteX3" fmla="*/ 8000 w 10000"/>
                <a:gd name="connsiteY3" fmla="*/ 10000 h 10000"/>
                <a:gd name="connsiteX4" fmla="*/ 0 w 10000"/>
                <a:gd name="connsiteY4" fmla="*/ 10000 h 10000"/>
                <a:gd name="connsiteX0" fmla="*/ 0 w 8732"/>
                <a:gd name="connsiteY0" fmla="*/ 11987 h 11987"/>
                <a:gd name="connsiteX1" fmla="*/ 171 w 8732"/>
                <a:gd name="connsiteY1" fmla="*/ 2117 h 11987"/>
                <a:gd name="connsiteX2" fmla="*/ 8732 w 8732"/>
                <a:gd name="connsiteY2" fmla="*/ 0 h 11987"/>
                <a:gd name="connsiteX3" fmla="*/ 8000 w 8732"/>
                <a:gd name="connsiteY3" fmla="*/ 11987 h 11987"/>
                <a:gd name="connsiteX4" fmla="*/ 0 w 8732"/>
                <a:gd name="connsiteY4" fmla="*/ 11987 h 11987"/>
                <a:gd name="connsiteX0" fmla="*/ 0 w 10000"/>
                <a:gd name="connsiteY0" fmla="*/ 10000 h 10000"/>
                <a:gd name="connsiteX1" fmla="*/ 196 w 10000"/>
                <a:gd name="connsiteY1" fmla="*/ 1766 h 10000"/>
                <a:gd name="connsiteX2" fmla="*/ 10000 w 10000"/>
                <a:gd name="connsiteY2" fmla="*/ 0 h 10000"/>
                <a:gd name="connsiteX3" fmla="*/ 9748 w 10000"/>
                <a:gd name="connsiteY3" fmla="*/ 8703 h 10000"/>
                <a:gd name="connsiteX4" fmla="*/ 0 w 10000"/>
                <a:gd name="connsiteY4" fmla="*/ 10000 h 10000"/>
                <a:gd name="connsiteX0" fmla="*/ 96 w 9817"/>
                <a:gd name="connsiteY0" fmla="*/ 11928 h 11928"/>
                <a:gd name="connsiteX1" fmla="*/ 13 w 9817"/>
                <a:gd name="connsiteY1" fmla="*/ 1766 h 11928"/>
                <a:gd name="connsiteX2" fmla="*/ 9817 w 9817"/>
                <a:gd name="connsiteY2" fmla="*/ 0 h 11928"/>
                <a:gd name="connsiteX3" fmla="*/ 9565 w 9817"/>
                <a:gd name="connsiteY3" fmla="*/ 8703 h 11928"/>
                <a:gd name="connsiteX4" fmla="*/ 96 w 9817"/>
                <a:gd name="connsiteY4" fmla="*/ 11928 h 11928"/>
                <a:gd name="connsiteX0" fmla="*/ 105 w 10007"/>
                <a:gd name="connsiteY0" fmla="*/ 10000 h 10000"/>
                <a:gd name="connsiteX1" fmla="*/ 20 w 10007"/>
                <a:gd name="connsiteY1" fmla="*/ 1481 h 10000"/>
                <a:gd name="connsiteX2" fmla="*/ 10007 w 10007"/>
                <a:gd name="connsiteY2" fmla="*/ 0 h 10000"/>
                <a:gd name="connsiteX3" fmla="*/ 9750 w 10007"/>
                <a:gd name="connsiteY3" fmla="*/ 7296 h 10000"/>
                <a:gd name="connsiteX4" fmla="*/ 105 w 10007"/>
                <a:gd name="connsiteY4" fmla="*/ 10000 h 10000"/>
                <a:gd name="connsiteX0" fmla="*/ 105 w 10007"/>
                <a:gd name="connsiteY0" fmla="*/ 10000 h 10000"/>
                <a:gd name="connsiteX1" fmla="*/ 20 w 10007"/>
                <a:gd name="connsiteY1" fmla="*/ 1481 h 10000"/>
                <a:gd name="connsiteX2" fmla="*/ 10007 w 10007"/>
                <a:gd name="connsiteY2" fmla="*/ 0 h 10000"/>
                <a:gd name="connsiteX3" fmla="*/ 9750 w 10007"/>
                <a:gd name="connsiteY3" fmla="*/ 7296 h 10000"/>
                <a:gd name="connsiteX4" fmla="*/ 105 w 10007"/>
                <a:gd name="connsiteY4" fmla="*/ 10000 h 10000"/>
                <a:gd name="connsiteX0" fmla="*/ 105 w 10118"/>
                <a:gd name="connsiteY0" fmla="*/ 10000 h 10000"/>
                <a:gd name="connsiteX1" fmla="*/ 20 w 10118"/>
                <a:gd name="connsiteY1" fmla="*/ 1481 h 10000"/>
                <a:gd name="connsiteX2" fmla="*/ 10007 w 10118"/>
                <a:gd name="connsiteY2" fmla="*/ 0 h 10000"/>
                <a:gd name="connsiteX3" fmla="*/ 10086 w 10118"/>
                <a:gd name="connsiteY3" fmla="*/ 9520 h 10000"/>
                <a:gd name="connsiteX4" fmla="*/ 105 w 10118"/>
                <a:gd name="connsiteY4" fmla="*/ 10000 h 10000"/>
                <a:gd name="connsiteX0" fmla="*/ 1 w 10014"/>
                <a:gd name="connsiteY0" fmla="*/ 12147 h 12147"/>
                <a:gd name="connsiteX1" fmla="*/ 2103 w 10014"/>
                <a:gd name="connsiteY1" fmla="*/ 0 h 12147"/>
                <a:gd name="connsiteX2" fmla="*/ 9903 w 10014"/>
                <a:gd name="connsiteY2" fmla="*/ 2147 h 12147"/>
                <a:gd name="connsiteX3" fmla="*/ 9982 w 10014"/>
                <a:gd name="connsiteY3" fmla="*/ 11667 h 12147"/>
                <a:gd name="connsiteX4" fmla="*/ 1 w 10014"/>
                <a:gd name="connsiteY4" fmla="*/ 12147 h 12147"/>
                <a:gd name="connsiteX0" fmla="*/ 381 w 7919"/>
                <a:gd name="connsiteY0" fmla="*/ 8101 h 11667"/>
                <a:gd name="connsiteX1" fmla="*/ 8 w 7919"/>
                <a:gd name="connsiteY1" fmla="*/ 0 h 11667"/>
                <a:gd name="connsiteX2" fmla="*/ 7808 w 7919"/>
                <a:gd name="connsiteY2" fmla="*/ 2147 h 11667"/>
                <a:gd name="connsiteX3" fmla="*/ 7887 w 7919"/>
                <a:gd name="connsiteY3" fmla="*/ 11667 h 11667"/>
                <a:gd name="connsiteX4" fmla="*/ 381 w 7919"/>
                <a:gd name="connsiteY4" fmla="*/ 8101 h 11667"/>
                <a:gd name="connsiteX0" fmla="*/ 484 w 10004"/>
                <a:gd name="connsiteY0" fmla="*/ 6944 h 10000"/>
                <a:gd name="connsiteX1" fmla="*/ 13 w 10004"/>
                <a:gd name="connsiteY1" fmla="*/ 0 h 10000"/>
                <a:gd name="connsiteX2" fmla="*/ 9863 w 10004"/>
                <a:gd name="connsiteY2" fmla="*/ 1840 h 10000"/>
                <a:gd name="connsiteX3" fmla="*/ 9963 w 10004"/>
                <a:gd name="connsiteY3" fmla="*/ 10000 h 10000"/>
                <a:gd name="connsiteX4" fmla="*/ 484 w 10004"/>
                <a:gd name="connsiteY4" fmla="*/ 6944 h 10000"/>
                <a:gd name="connsiteX0" fmla="*/ 484 w 10004"/>
                <a:gd name="connsiteY0" fmla="*/ 6944 h 10000"/>
                <a:gd name="connsiteX1" fmla="*/ 13 w 10004"/>
                <a:gd name="connsiteY1" fmla="*/ 0 h 10000"/>
                <a:gd name="connsiteX2" fmla="*/ 9863 w 10004"/>
                <a:gd name="connsiteY2" fmla="*/ 1840 h 10000"/>
                <a:gd name="connsiteX3" fmla="*/ 9963 w 10004"/>
                <a:gd name="connsiteY3" fmla="*/ 10000 h 10000"/>
                <a:gd name="connsiteX4" fmla="*/ 484 w 10004"/>
                <a:gd name="connsiteY4" fmla="*/ 6944 h 10000"/>
                <a:gd name="connsiteX0" fmla="*/ 471 w 9991"/>
                <a:gd name="connsiteY0" fmla="*/ 6944 h 10000"/>
                <a:gd name="connsiteX1" fmla="*/ 0 w 9991"/>
                <a:gd name="connsiteY1" fmla="*/ 0 h 10000"/>
                <a:gd name="connsiteX2" fmla="*/ 9850 w 9991"/>
                <a:gd name="connsiteY2" fmla="*/ 1840 h 10000"/>
                <a:gd name="connsiteX3" fmla="*/ 9950 w 9991"/>
                <a:gd name="connsiteY3" fmla="*/ 10000 h 10000"/>
                <a:gd name="connsiteX4" fmla="*/ 471 w 9991"/>
                <a:gd name="connsiteY4" fmla="*/ 6944 h 10000"/>
                <a:gd name="connsiteX0" fmla="*/ 471 w 10018"/>
                <a:gd name="connsiteY0" fmla="*/ 6944 h 10000"/>
                <a:gd name="connsiteX1" fmla="*/ 0 w 10018"/>
                <a:gd name="connsiteY1" fmla="*/ 0 h 10000"/>
                <a:gd name="connsiteX2" fmla="*/ 9859 w 10018"/>
                <a:gd name="connsiteY2" fmla="*/ 1840 h 10000"/>
                <a:gd name="connsiteX3" fmla="*/ 9959 w 10018"/>
                <a:gd name="connsiteY3" fmla="*/ 10000 h 10000"/>
                <a:gd name="connsiteX4" fmla="*/ 471 w 10018"/>
                <a:gd name="connsiteY4" fmla="*/ 6944 h 10000"/>
                <a:gd name="connsiteX0" fmla="*/ 471 w 9959"/>
                <a:gd name="connsiteY0" fmla="*/ 6944 h 10000"/>
                <a:gd name="connsiteX1" fmla="*/ 0 w 9959"/>
                <a:gd name="connsiteY1" fmla="*/ 0 h 10000"/>
                <a:gd name="connsiteX2" fmla="*/ 9859 w 9959"/>
                <a:gd name="connsiteY2" fmla="*/ 1840 h 10000"/>
                <a:gd name="connsiteX3" fmla="*/ 9959 w 9959"/>
                <a:gd name="connsiteY3" fmla="*/ 10000 h 10000"/>
                <a:gd name="connsiteX4" fmla="*/ 471 w 9959"/>
                <a:gd name="connsiteY4" fmla="*/ 6944 h 10000"/>
                <a:gd name="connsiteX0" fmla="*/ 473 w 10000"/>
                <a:gd name="connsiteY0" fmla="*/ 6944 h 10000"/>
                <a:gd name="connsiteX1" fmla="*/ 0 w 10000"/>
                <a:gd name="connsiteY1" fmla="*/ 0 h 10000"/>
                <a:gd name="connsiteX2" fmla="*/ 9900 w 10000"/>
                <a:gd name="connsiteY2" fmla="*/ 1840 h 10000"/>
                <a:gd name="connsiteX3" fmla="*/ 10000 w 10000"/>
                <a:gd name="connsiteY3" fmla="*/ 10000 h 10000"/>
                <a:gd name="connsiteX4" fmla="*/ 473 w 10000"/>
                <a:gd name="connsiteY4" fmla="*/ 6944 h 10000"/>
                <a:gd name="connsiteX0" fmla="*/ 473 w 10000"/>
                <a:gd name="connsiteY0" fmla="*/ 6944 h 10000"/>
                <a:gd name="connsiteX1" fmla="*/ 0 w 10000"/>
                <a:gd name="connsiteY1" fmla="*/ 0 h 10000"/>
                <a:gd name="connsiteX2" fmla="*/ 9900 w 10000"/>
                <a:gd name="connsiteY2" fmla="*/ 1840 h 10000"/>
                <a:gd name="connsiteX3" fmla="*/ 10000 w 10000"/>
                <a:gd name="connsiteY3" fmla="*/ 10000 h 10000"/>
                <a:gd name="connsiteX4" fmla="*/ 473 w 10000"/>
                <a:gd name="connsiteY4" fmla="*/ 6944 h 10000"/>
                <a:gd name="connsiteX0" fmla="*/ 473 w 10000"/>
                <a:gd name="connsiteY0" fmla="*/ 6944 h 10000"/>
                <a:gd name="connsiteX1" fmla="*/ 0 w 10000"/>
                <a:gd name="connsiteY1" fmla="*/ 0 h 10000"/>
                <a:gd name="connsiteX2" fmla="*/ 9900 w 10000"/>
                <a:gd name="connsiteY2" fmla="*/ 1840 h 10000"/>
                <a:gd name="connsiteX3" fmla="*/ 10000 w 10000"/>
                <a:gd name="connsiteY3" fmla="*/ 10000 h 10000"/>
                <a:gd name="connsiteX4" fmla="*/ 473 w 10000"/>
                <a:gd name="connsiteY4" fmla="*/ 6944 h 10000"/>
                <a:gd name="connsiteX0" fmla="*/ 503 w 10030"/>
                <a:gd name="connsiteY0" fmla="*/ 7046 h 10102"/>
                <a:gd name="connsiteX1" fmla="*/ 0 w 10030"/>
                <a:gd name="connsiteY1" fmla="*/ 0 h 10102"/>
                <a:gd name="connsiteX2" fmla="*/ 9930 w 10030"/>
                <a:gd name="connsiteY2" fmla="*/ 1942 h 10102"/>
                <a:gd name="connsiteX3" fmla="*/ 10030 w 10030"/>
                <a:gd name="connsiteY3" fmla="*/ 10102 h 10102"/>
                <a:gd name="connsiteX4" fmla="*/ 503 w 10030"/>
                <a:gd name="connsiteY4" fmla="*/ 7046 h 10102"/>
                <a:gd name="connsiteX0" fmla="*/ 503 w 10030"/>
                <a:gd name="connsiteY0" fmla="*/ 7046 h 10102"/>
                <a:gd name="connsiteX1" fmla="*/ 0 w 10030"/>
                <a:gd name="connsiteY1" fmla="*/ 0 h 10102"/>
                <a:gd name="connsiteX2" fmla="*/ 9912 w 10030"/>
                <a:gd name="connsiteY2" fmla="*/ 1917 h 10102"/>
                <a:gd name="connsiteX3" fmla="*/ 10030 w 10030"/>
                <a:gd name="connsiteY3" fmla="*/ 10102 h 10102"/>
                <a:gd name="connsiteX4" fmla="*/ 503 w 10030"/>
                <a:gd name="connsiteY4" fmla="*/ 7046 h 10102"/>
                <a:gd name="connsiteX0" fmla="*/ 432 w 9959"/>
                <a:gd name="connsiteY0" fmla="*/ 7046 h 10102"/>
                <a:gd name="connsiteX1" fmla="*/ 0 w 9959"/>
                <a:gd name="connsiteY1" fmla="*/ 0 h 10102"/>
                <a:gd name="connsiteX2" fmla="*/ 9841 w 9959"/>
                <a:gd name="connsiteY2" fmla="*/ 1917 h 10102"/>
                <a:gd name="connsiteX3" fmla="*/ 9959 w 9959"/>
                <a:gd name="connsiteY3" fmla="*/ 10102 h 10102"/>
                <a:gd name="connsiteX4" fmla="*/ 432 w 9959"/>
                <a:gd name="connsiteY4" fmla="*/ 7046 h 10102"/>
                <a:gd name="connsiteX0" fmla="*/ 434 w 10000"/>
                <a:gd name="connsiteY0" fmla="*/ 6975 h 10000"/>
                <a:gd name="connsiteX1" fmla="*/ 0 w 10000"/>
                <a:gd name="connsiteY1" fmla="*/ 0 h 10000"/>
                <a:gd name="connsiteX2" fmla="*/ 9936 w 10000"/>
                <a:gd name="connsiteY2" fmla="*/ 1898 h 10000"/>
                <a:gd name="connsiteX3" fmla="*/ 10000 w 10000"/>
                <a:gd name="connsiteY3" fmla="*/ 10000 h 10000"/>
                <a:gd name="connsiteX4" fmla="*/ 434 w 10000"/>
                <a:gd name="connsiteY4" fmla="*/ 6975 h 10000"/>
                <a:gd name="connsiteX0" fmla="*/ 434 w 10000"/>
                <a:gd name="connsiteY0" fmla="*/ 6975 h 10000"/>
                <a:gd name="connsiteX1" fmla="*/ 0 w 10000"/>
                <a:gd name="connsiteY1" fmla="*/ 0 h 10000"/>
                <a:gd name="connsiteX2" fmla="*/ 9936 w 10000"/>
                <a:gd name="connsiteY2" fmla="*/ 1898 h 10000"/>
                <a:gd name="connsiteX3" fmla="*/ 10000 w 10000"/>
                <a:gd name="connsiteY3" fmla="*/ 10000 h 10000"/>
                <a:gd name="connsiteX4" fmla="*/ 434 w 10000"/>
                <a:gd name="connsiteY4" fmla="*/ 697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434" y="6975"/>
                  </a:moveTo>
                  <a:cubicBezTo>
                    <a:pt x="196" y="3538"/>
                    <a:pt x="237" y="3437"/>
                    <a:pt x="0" y="0"/>
                  </a:cubicBezTo>
                  <a:lnTo>
                    <a:pt x="9936" y="1898"/>
                  </a:lnTo>
                  <a:cubicBezTo>
                    <a:pt x="9968" y="5949"/>
                    <a:pt x="9950" y="5961"/>
                    <a:pt x="10000" y="10000"/>
                  </a:cubicBezTo>
                  <a:lnTo>
                    <a:pt x="434" y="6975"/>
                  </a:lnTo>
                  <a:close/>
                </a:path>
              </a:pathLst>
            </a:custGeom>
            <a:solidFill>
              <a:srgbClr val="4F81BD">
                <a:lumMod val="60000"/>
                <a:lumOff val="40000"/>
              </a:srgbClr>
            </a:solidFill>
            <a:ln w="12700" cap="flat" cmpd="sng" algn="ctr">
              <a:noFill/>
              <a:prstDash val="solid"/>
            </a:ln>
            <a:effectLst/>
          </p:spPr>
          <p:txBody>
            <a:bodyPr anchor="ctr"/>
            <a:lstStyle/>
            <a:p>
              <a:pPr algn="ctr" eaLnBrk="1" fontAlgn="auto" hangingPunct="1">
                <a:spcBef>
                  <a:spcPts val="0"/>
                </a:spcBef>
                <a:spcAft>
                  <a:spcPts val="0"/>
                </a:spcAft>
                <a:defRPr/>
              </a:pPr>
              <a:endParaRPr kumimoji="0" lang="de-DE" b="0" kern="0">
                <a:solidFill>
                  <a:prstClr val="white"/>
                </a:solidFill>
                <a:latin typeface="Calibri"/>
              </a:endParaRPr>
            </a:p>
          </p:txBody>
        </p:sp>
        <p:cxnSp>
          <p:nvCxnSpPr>
            <p:cNvPr id="81934" name="Gerade Verbindung 23"/>
            <p:cNvCxnSpPr>
              <a:cxnSpLocks noChangeShapeType="1"/>
            </p:cNvCxnSpPr>
            <p:nvPr/>
          </p:nvCxnSpPr>
          <p:spPr bwMode="auto">
            <a:xfrm>
              <a:off x="4418811" y="1532203"/>
              <a:ext cx="21125" cy="2880320"/>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81935" name="Gerade Verbindung 28"/>
            <p:cNvCxnSpPr>
              <a:cxnSpLocks noChangeShapeType="1"/>
            </p:cNvCxnSpPr>
            <p:nvPr/>
          </p:nvCxnSpPr>
          <p:spPr bwMode="auto">
            <a:xfrm>
              <a:off x="5194331" y="1125860"/>
              <a:ext cx="1800200" cy="504056"/>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81936" name="Gerade Verbindung 29"/>
            <p:cNvCxnSpPr>
              <a:cxnSpLocks noChangeShapeType="1"/>
            </p:cNvCxnSpPr>
            <p:nvPr/>
          </p:nvCxnSpPr>
          <p:spPr bwMode="auto">
            <a:xfrm>
              <a:off x="4474251" y="1197868"/>
              <a:ext cx="1872208" cy="609852"/>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81937" name="Gerade Verbindung 30"/>
            <p:cNvCxnSpPr>
              <a:cxnSpLocks noChangeShapeType="1"/>
            </p:cNvCxnSpPr>
            <p:nvPr/>
          </p:nvCxnSpPr>
          <p:spPr bwMode="auto">
            <a:xfrm>
              <a:off x="6335539" y="1797548"/>
              <a:ext cx="0" cy="2949169"/>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81938" name="Gerade Verbindung 31"/>
            <p:cNvCxnSpPr>
              <a:cxnSpLocks noChangeShapeType="1"/>
            </p:cNvCxnSpPr>
            <p:nvPr/>
          </p:nvCxnSpPr>
          <p:spPr bwMode="auto">
            <a:xfrm>
              <a:off x="6987139" y="1621148"/>
              <a:ext cx="0" cy="2742950"/>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81939" name="Gerade Verbindung 32"/>
            <p:cNvCxnSpPr>
              <a:cxnSpLocks noChangeShapeType="1"/>
            </p:cNvCxnSpPr>
            <p:nvPr/>
          </p:nvCxnSpPr>
          <p:spPr bwMode="auto">
            <a:xfrm flipV="1">
              <a:off x="4964634" y="1315882"/>
              <a:ext cx="1946703" cy="455628"/>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81940" name="Gerade Verbindung 34"/>
            <p:cNvCxnSpPr>
              <a:cxnSpLocks noChangeShapeType="1"/>
            </p:cNvCxnSpPr>
            <p:nvPr/>
          </p:nvCxnSpPr>
          <p:spPr bwMode="auto">
            <a:xfrm flipH="1">
              <a:off x="7493605" y="1489176"/>
              <a:ext cx="76990" cy="288369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lgn="ctr">
                  <a:solidFill>
                    <a:srgbClr val="000000"/>
                  </a:solidFill>
                  <a:round/>
                  <a:headEnd/>
                  <a:tailEnd/>
                </a14:hiddenLine>
              </a:ext>
            </a:extLst>
          </p:spPr>
        </p:cxnSp>
        <p:cxnSp>
          <p:nvCxnSpPr>
            <p:cNvPr id="81941" name="Gerade Verbindung 35"/>
            <p:cNvCxnSpPr>
              <a:cxnSpLocks noChangeShapeType="1"/>
            </p:cNvCxnSpPr>
            <p:nvPr/>
          </p:nvCxnSpPr>
          <p:spPr bwMode="auto">
            <a:xfrm>
              <a:off x="5644339" y="981844"/>
              <a:ext cx="1807006" cy="42742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0" algn="ctr">
                  <a:solidFill>
                    <a:srgbClr val="000000"/>
                  </a:solidFill>
                  <a:round/>
                  <a:headEnd/>
                  <a:tailEnd/>
                </a14:hiddenLine>
              </a:ext>
            </a:extLst>
          </p:spPr>
        </p:cxnSp>
        <p:cxnSp>
          <p:nvCxnSpPr>
            <p:cNvPr id="81942" name="Gerade Verbindung 37"/>
            <p:cNvCxnSpPr>
              <a:cxnSpLocks noChangeShapeType="1"/>
            </p:cNvCxnSpPr>
            <p:nvPr/>
          </p:nvCxnSpPr>
          <p:spPr bwMode="auto">
            <a:xfrm flipV="1">
              <a:off x="3613283" y="1053852"/>
              <a:ext cx="2013096" cy="2498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0" algn="ctr">
                  <a:solidFill>
                    <a:srgbClr val="000000"/>
                  </a:solidFill>
                  <a:round/>
                  <a:headEnd/>
                  <a:tailEnd/>
                </a14:hiddenLine>
              </a:ext>
            </a:extLst>
          </p:spPr>
        </p:cxnSp>
        <p:cxnSp>
          <p:nvCxnSpPr>
            <p:cNvPr id="81943" name="Gerade Verbindung 38"/>
            <p:cNvCxnSpPr>
              <a:cxnSpLocks noChangeShapeType="1"/>
            </p:cNvCxnSpPr>
            <p:nvPr/>
          </p:nvCxnSpPr>
          <p:spPr bwMode="auto">
            <a:xfrm flipV="1">
              <a:off x="5616384" y="4150196"/>
              <a:ext cx="1838071" cy="97077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0" algn="ctr">
                  <a:solidFill>
                    <a:srgbClr val="000000"/>
                  </a:solidFill>
                  <a:round/>
                  <a:headEnd/>
                  <a:tailEnd/>
                </a14:hiddenLine>
              </a:ext>
            </a:extLst>
          </p:spPr>
        </p:cxnSp>
        <p:sp>
          <p:nvSpPr>
            <p:cNvPr id="167" name="Textfeld 166"/>
            <p:cNvSpPr txBox="1"/>
            <p:nvPr/>
          </p:nvSpPr>
          <p:spPr>
            <a:xfrm rot="1852403">
              <a:off x="7142642" y="4555005"/>
              <a:ext cx="1656038" cy="261912"/>
            </a:xfrm>
            <a:prstGeom prst="rect">
              <a:avLst/>
            </a:prstGeom>
            <a:noFill/>
          </p:spPr>
          <p:txBody>
            <a:bodyPr>
              <a:spAutoFit/>
            </a:bodyPr>
            <a:lstStyle/>
            <a:p>
              <a:pPr eaLnBrk="1" fontAlgn="auto" hangingPunct="1">
                <a:spcBef>
                  <a:spcPts val="0"/>
                </a:spcBef>
                <a:spcAft>
                  <a:spcPts val="0"/>
                </a:spcAft>
                <a:defRPr/>
              </a:pPr>
              <a:r>
                <a:rPr kumimoji="0" lang="de-DE" sz="1100" b="0" kern="0">
                  <a:solidFill>
                    <a:srgbClr val="4F81BD">
                      <a:lumMod val="60000"/>
                      <a:lumOff val="40000"/>
                    </a:srgbClr>
                  </a:solidFill>
                  <a:latin typeface="Calibri"/>
                </a:rPr>
                <a:t>III</a:t>
              </a:r>
              <a:r>
                <a:rPr kumimoji="0" lang="de-DE" sz="1100" b="0" kern="0">
                  <a:solidFill>
                    <a:srgbClr val="002060"/>
                  </a:solidFill>
                  <a:latin typeface="Calibri"/>
                </a:rPr>
                <a:t> psychodynamisch</a:t>
              </a:r>
            </a:p>
          </p:txBody>
        </p:sp>
        <p:sp>
          <p:nvSpPr>
            <p:cNvPr id="168" name="Textfeld 167"/>
            <p:cNvSpPr txBox="1"/>
            <p:nvPr/>
          </p:nvSpPr>
          <p:spPr>
            <a:xfrm rot="19920000">
              <a:off x="2681024" y="4443891"/>
              <a:ext cx="1644924" cy="939709"/>
            </a:xfrm>
            <a:prstGeom prst="rect">
              <a:avLst/>
            </a:prstGeom>
            <a:noFill/>
          </p:spPr>
          <p:txBody>
            <a:bodyPr>
              <a:spAutoFit/>
            </a:bodyPr>
            <a:lstStyle/>
            <a:p>
              <a:pPr algn="r" eaLnBrk="1" fontAlgn="auto" hangingPunct="1">
                <a:spcBef>
                  <a:spcPts val="0"/>
                </a:spcBef>
                <a:spcAft>
                  <a:spcPts val="0"/>
                </a:spcAft>
                <a:defRPr/>
              </a:pPr>
              <a:r>
                <a:rPr kumimoji="0" lang="de-DE" sz="1100" b="0" i="1" kern="0">
                  <a:solidFill>
                    <a:srgbClr val="4F81BD">
                      <a:lumMod val="60000"/>
                      <a:lumOff val="40000"/>
                    </a:srgbClr>
                  </a:solidFill>
                  <a:latin typeface="Calibri"/>
                  <a:cs typeface="Arial" panose="020B0604020202020204" pitchFamily="34" charset="0"/>
                </a:rPr>
                <a:t>a</a:t>
              </a:r>
              <a:r>
                <a:rPr kumimoji="0" lang="de-DE" sz="1100" b="0" i="1" kern="0">
                  <a:solidFill>
                    <a:prstClr val="black"/>
                  </a:solidFill>
                  <a:latin typeface="Calibri"/>
                </a:rPr>
                <a:t>  </a:t>
              </a:r>
              <a:r>
                <a:rPr kumimoji="0" lang="de-DE" sz="1100" b="0" i="1" kern="0">
                  <a:solidFill>
                    <a:srgbClr val="002060"/>
                  </a:solidFill>
                  <a:latin typeface="Calibri"/>
                </a:rPr>
                <a:t>willkürlich - frei</a:t>
              </a:r>
            </a:p>
            <a:p>
              <a:pPr algn="r" eaLnBrk="1" fontAlgn="auto" hangingPunct="1">
                <a:spcBef>
                  <a:spcPts val="0"/>
                </a:spcBef>
                <a:spcAft>
                  <a:spcPts val="0"/>
                </a:spcAft>
                <a:defRPr/>
              </a:pPr>
              <a:endParaRPr kumimoji="0" lang="de-DE" sz="1100" b="0" i="1" kern="0">
                <a:solidFill>
                  <a:prstClr val="black"/>
                </a:solidFill>
                <a:latin typeface="Calibri"/>
              </a:endParaRPr>
            </a:p>
            <a:p>
              <a:pPr algn="r" eaLnBrk="1" fontAlgn="auto" hangingPunct="1">
                <a:spcBef>
                  <a:spcPts val="0"/>
                </a:spcBef>
                <a:spcAft>
                  <a:spcPts val="0"/>
                </a:spcAft>
                <a:defRPr/>
              </a:pPr>
              <a:endParaRPr kumimoji="0" lang="de-DE" sz="1100" b="0" i="1" kern="0">
                <a:solidFill>
                  <a:prstClr val="black"/>
                </a:solidFill>
                <a:latin typeface="Calibri"/>
              </a:endParaRPr>
            </a:p>
            <a:p>
              <a:pPr algn="r" eaLnBrk="1" fontAlgn="auto" hangingPunct="1">
                <a:spcBef>
                  <a:spcPts val="0"/>
                </a:spcBef>
                <a:spcAft>
                  <a:spcPts val="0"/>
                </a:spcAft>
                <a:defRPr/>
              </a:pPr>
              <a:endParaRPr kumimoji="0" lang="de-DE" sz="1100" b="0" i="1" kern="0">
                <a:solidFill>
                  <a:prstClr val="black"/>
                </a:solidFill>
                <a:latin typeface="Calibri"/>
              </a:endParaRPr>
            </a:p>
            <a:p>
              <a:pPr algn="r" eaLnBrk="1" fontAlgn="auto" hangingPunct="1">
                <a:spcBef>
                  <a:spcPts val="0"/>
                </a:spcBef>
                <a:spcAft>
                  <a:spcPts val="0"/>
                </a:spcAft>
                <a:defRPr/>
              </a:pPr>
              <a:endParaRPr kumimoji="0" lang="de-DE" sz="1100" b="0" i="1" kern="0">
                <a:solidFill>
                  <a:prstClr val="black"/>
                </a:solidFill>
                <a:latin typeface="Calibri"/>
              </a:endParaRPr>
            </a:p>
          </p:txBody>
        </p:sp>
        <p:sp>
          <p:nvSpPr>
            <p:cNvPr id="169" name="Textfeld 168"/>
            <p:cNvSpPr txBox="1"/>
            <p:nvPr/>
          </p:nvSpPr>
          <p:spPr>
            <a:xfrm rot="19920000">
              <a:off x="2803281" y="4926445"/>
              <a:ext cx="2119666" cy="939709"/>
            </a:xfrm>
            <a:prstGeom prst="rect">
              <a:avLst/>
            </a:prstGeom>
            <a:noFill/>
          </p:spPr>
          <p:txBody>
            <a:bodyPr>
              <a:spAutoFit/>
            </a:bodyPr>
            <a:lstStyle/>
            <a:p>
              <a:pPr algn="r" eaLnBrk="1" fontAlgn="auto" hangingPunct="1">
                <a:spcBef>
                  <a:spcPts val="0"/>
                </a:spcBef>
                <a:spcAft>
                  <a:spcPts val="0"/>
                </a:spcAft>
                <a:defRPr/>
              </a:pPr>
              <a:r>
                <a:rPr kumimoji="0" lang="de-DE" sz="1100" b="0" i="1" kern="0">
                  <a:solidFill>
                    <a:srgbClr val="4F81BD">
                      <a:lumMod val="60000"/>
                      <a:lumOff val="40000"/>
                    </a:srgbClr>
                  </a:solidFill>
                  <a:latin typeface="Calibri"/>
                  <a:cs typeface="Arial" panose="020B0604020202020204" pitchFamily="34" charset="0"/>
                </a:rPr>
                <a:t>b</a:t>
              </a:r>
              <a:r>
                <a:rPr kumimoji="0" lang="de-DE" sz="1100" b="0" i="1" kern="0">
                  <a:solidFill>
                    <a:prstClr val="black"/>
                  </a:solidFill>
                  <a:latin typeface="Calibri"/>
                </a:rPr>
                <a:t>  </a:t>
              </a:r>
              <a:r>
                <a:rPr kumimoji="0" lang="de-DE" sz="1100" b="0" i="1" kern="0">
                  <a:solidFill>
                    <a:srgbClr val="002060"/>
                  </a:solidFill>
                  <a:latin typeface="Calibri"/>
                </a:rPr>
                <a:t>willkürlich - standardisiert</a:t>
              </a:r>
            </a:p>
            <a:p>
              <a:pPr algn="r" eaLnBrk="1" fontAlgn="auto" hangingPunct="1">
                <a:spcBef>
                  <a:spcPts val="0"/>
                </a:spcBef>
                <a:spcAft>
                  <a:spcPts val="0"/>
                </a:spcAft>
                <a:defRPr/>
              </a:pPr>
              <a:endParaRPr kumimoji="0" lang="de-DE" sz="1100" b="0" i="1" kern="0">
                <a:solidFill>
                  <a:prstClr val="black"/>
                </a:solidFill>
                <a:latin typeface="Calibri"/>
              </a:endParaRPr>
            </a:p>
            <a:p>
              <a:pPr algn="r" eaLnBrk="1" fontAlgn="auto" hangingPunct="1">
                <a:spcBef>
                  <a:spcPts val="0"/>
                </a:spcBef>
                <a:spcAft>
                  <a:spcPts val="0"/>
                </a:spcAft>
                <a:defRPr/>
              </a:pPr>
              <a:endParaRPr kumimoji="0" lang="de-DE" sz="1100" b="0" i="1" kern="0">
                <a:solidFill>
                  <a:prstClr val="black"/>
                </a:solidFill>
                <a:latin typeface="Calibri"/>
              </a:endParaRPr>
            </a:p>
            <a:p>
              <a:pPr algn="r" eaLnBrk="1" fontAlgn="auto" hangingPunct="1">
                <a:spcBef>
                  <a:spcPts val="0"/>
                </a:spcBef>
                <a:spcAft>
                  <a:spcPts val="0"/>
                </a:spcAft>
                <a:defRPr/>
              </a:pPr>
              <a:endParaRPr kumimoji="0" lang="de-DE" sz="1100" b="0" i="1" kern="0">
                <a:solidFill>
                  <a:prstClr val="black"/>
                </a:solidFill>
                <a:latin typeface="Calibri"/>
              </a:endParaRPr>
            </a:p>
            <a:p>
              <a:pPr algn="r" eaLnBrk="1" fontAlgn="auto" hangingPunct="1">
                <a:spcBef>
                  <a:spcPts val="0"/>
                </a:spcBef>
                <a:spcAft>
                  <a:spcPts val="0"/>
                </a:spcAft>
                <a:defRPr/>
              </a:pPr>
              <a:endParaRPr kumimoji="0" lang="de-DE" sz="1100" b="0" i="1" kern="0">
                <a:solidFill>
                  <a:prstClr val="black"/>
                </a:solidFill>
                <a:latin typeface="Calibri"/>
              </a:endParaRPr>
            </a:p>
          </p:txBody>
        </p:sp>
        <p:sp>
          <p:nvSpPr>
            <p:cNvPr id="170" name="Textfeld 169"/>
            <p:cNvSpPr txBox="1"/>
            <p:nvPr/>
          </p:nvSpPr>
          <p:spPr>
            <a:xfrm rot="19920000">
              <a:off x="3908365" y="5153435"/>
              <a:ext cx="1522667" cy="938123"/>
            </a:xfrm>
            <a:prstGeom prst="rect">
              <a:avLst/>
            </a:prstGeom>
            <a:noFill/>
          </p:spPr>
          <p:txBody>
            <a:bodyPr>
              <a:spAutoFit/>
            </a:bodyPr>
            <a:lstStyle/>
            <a:p>
              <a:pPr algn="r" eaLnBrk="1" fontAlgn="auto" hangingPunct="1">
                <a:spcBef>
                  <a:spcPts val="0"/>
                </a:spcBef>
                <a:spcAft>
                  <a:spcPts val="0"/>
                </a:spcAft>
                <a:defRPr/>
              </a:pPr>
              <a:r>
                <a:rPr kumimoji="0" lang="de-DE" sz="1100" b="0" i="1" kern="0">
                  <a:solidFill>
                    <a:srgbClr val="4F81BD">
                      <a:lumMod val="60000"/>
                      <a:lumOff val="40000"/>
                    </a:srgbClr>
                  </a:solidFill>
                  <a:latin typeface="Calibri"/>
                  <a:cs typeface="Arial" panose="020B0604020202020204" pitchFamily="34" charset="0"/>
                </a:rPr>
                <a:t>c</a:t>
              </a:r>
              <a:r>
                <a:rPr kumimoji="0" lang="de-DE" sz="1100" b="0" i="1" kern="0">
                  <a:solidFill>
                    <a:prstClr val="black"/>
                  </a:solidFill>
                  <a:latin typeface="Calibri"/>
                </a:rPr>
                <a:t>  </a:t>
              </a:r>
              <a:r>
                <a:rPr kumimoji="0" lang="de-DE" sz="1100" b="0" i="1" kern="0">
                  <a:solidFill>
                    <a:srgbClr val="002060"/>
                  </a:solidFill>
                  <a:latin typeface="Calibri"/>
                </a:rPr>
                <a:t>unwillkürlich</a:t>
              </a:r>
            </a:p>
            <a:p>
              <a:pPr algn="r" eaLnBrk="1" fontAlgn="auto" hangingPunct="1">
                <a:spcBef>
                  <a:spcPts val="0"/>
                </a:spcBef>
                <a:spcAft>
                  <a:spcPts val="0"/>
                </a:spcAft>
                <a:defRPr/>
              </a:pPr>
              <a:endParaRPr kumimoji="0" lang="de-DE" sz="1100" b="0" i="1" kern="0">
                <a:solidFill>
                  <a:prstClr val="black"/>
                </a:solidFill>
                <a:latin typeface="Calibri"/>
              </a:endParaRPr>
            </a:p>
            <a:p>
              <a:pPr algn="r" eaLnBrk="1" fontAlgn="auto" hangingPunct="1">
                <a:spcBef>
                  <a:spcPts val="0"/>
                </a:spcBef>
                <a:spcAft>
                  <a:spcPts val="0"/>
                </a:spcAft>
                <a:defRPr/>
              </a:pPr>
              <a:endParaRPr kumimoji="0" lang="de-DE" sz="1100" b="0" i="1" kern="0">
                <a:solidFill>
                  <a:prstClr val="black"/>
                </a:solidFill>
                <a:latin typeface="Calibri"/>
              </a:endParaRPr>
            </a:p>
            <a:p>
              <a:pPr algn="r" eaLnBrk="1" fontAlgn="auto" hangingPunct="1">
                <a:spcBef>
                  <a:spcPts val="0"/>
                </a:spcBef>
                <a:spcAft>
                  <a:spcPts val="0"/>
                </a:spcAft>
                <a:defRPr/>
              </a:pPr>
              <a:endParaRPr kumimoji="0" lang="de-DE" sz="1100" b="0" i="1" kern="0">
                <a:solidFill>
                  <a:prstClr val="black"/>
                </a:solidFill>
                <a:latin typeface="Calibri"/>
              </a:endParaRPr>
            </a:p>
            <a:p>
              <a:pPr algn="r" eaLnBrk="1" fontAlgn="auto" hangingPunct="1">
                <a:spcBef>
                  <a:spcPts val="0"/>
                </a:spcBef>
                <a:spcAft>
                  <a:spcPts val="0"/>
                </a:spcAft>
                <a:defRPr/>
              </a:pPr>
              <a:endParaRPr kumimoji="0" lang="de-DE" sz="1100" b="0" i="1" kern="0">
                <a:solidFill>
                  <a:prstClr val="black"/>
                </a:solidFill>
                <a:latin typeface="Calibri"/>
              </a:endParaRPr>
            </a:p>
          </p:txBody>
        </p:sp>
        <p:sp>
          <p:nvSpPr>
            <p:cNvPr id="171" name="Rechteck 170"/>
            <p:cNvSpPr/>
            <p:nvPr/>
          </p:nvSpPr>
          <p:spPr>
            <a:xfrm rot="2040000">
              <a:off x="4448205" y="4448653"/>
              <a:ext cx="360423" cy="144449"/>
            </a:xfrm>
            <a:prstGeom prst="rect">
              <a:avLst/>
            </a:prstGeom>
            <a:solidFill>
              <a:srgbClr val="4F81BD">
                <a:lumMod val="20000"/>
                <a:lumOff val="80000"/>
              </a:srgbClr>
            </a:solidFill>
            <a:ln w="25400" cap="flat" cmpd="sng" algn="ctr">
              <a:noFill/>
              <a:prstDash val="solid"/>
            </a:ln>
            <a:effectLst/>
          </p:spPr>
          <p:txBody>
            <a:bodyPr anchor="ctr"/>
            <a:lstStyle/>
            <a:p>
              <a:pPr algn="ctr" eaLnBrk="1" fontAlgn="auto" hangingPunct="1">
                <a:spcBef>
                  <a:spcPts val="0"/>
                </a:spcBef>
                <a:spcAft>
                  <a:spcPts val="0"/>
                </a:spcAft>
                <a:defRPr/>
              </a:pPr>
              <a:endParaRPr kumimoji="0" lang="de-DE" b="0" kern="0">
                <a:solidFill>
                  <a:prstClr val="white"/>
                </a:solidFill>
                <a:latin typeface="Calibri"/>
              </a:endParaRPr>
            </a:p>
          </p:txBody>
        </p:sp>
        <p:cxnSp>
          <p:nvCxnSpPr>
            <p:cNvPr id="81949" name="Gerade Verbindung 45"/>
            <p:cNvCxnSpPr>
              <a:cxnSpLocks noChangeShapeType="1"/>
            </p:cNvCxnSpPr>
            <p:nvPr/>
          </p:nvCxnSpPr>
          <p:spPr bwMode="auto">
            <a:xfrm>
              <a:off x="3851920" y="2655797"/>
              <a:ext cx="1740135" cy="969410"/>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81950" name="Gerade Verbindung 48"/>
            <p:cNvCxnSpPr>
              <a:cxnSpLocks noChangeShapeType="1"/>
            </p:cNvCxnSpPr>
            <p:nvPr/>
          </p:nvCxnSpPr>
          <p:spPr bwMode="auto">
            <a:xfrm>
              <a:off x="3830273" y="2189115"/>
              <a:ext cx="1774183" cy="924964"/>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81951" name="Gerade Verbindung 50"/>
            <p:cNvCxnSpPr>
              <a:cxnSpLocks noChangeShapeType="1"/>
            </p:cNvCxnSpPr>
            <p:nvPr/>
          </p:nvCxnSpPr>
          <p:spPr bwMode="auto">
            <a:xfrm>
              <a:off x="3794650" y="1722707"/>
              <a:ext cx="1809806" cy="842197"/>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81952" name="Gerade Verbindung 58"/>
            <p:cNvCxnSpPr>
              <a:cxnSpLocks noChangeShapeType="1"/>
            </p:cNvCxnSpPr>
            <p:nvPr/>
          </p:nvCxnSpPr>
          <p:spPr bwMode="auto">
            <a:xfrm flipV="1">
              <a:off x="5582920" y="2772734"/>
              <a:ext cx="1879984" cy="854684"/>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81953" name="Gerade Verbindung 60"/>
            <p:cNvCxnSpPr>
              <a:cxnSpLocks noChangeShapeType="1"/>
            </p:cNvCxnSpPr>
            <p:nvPr/>
          </p:nvCxnSpPr>
          <p:spPr bwMode="auto">
            <a:xfrm flipV="1">
              <a:off x="5592528" y="2333131"/>
              <a:ext cx="1978067" cy="780949"/>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81954" name="Gerade Verbindung 63"/>
            <p:cNvCxnSpPr>
              <a:cxnSpLocks noChangeShapeType="1"/>
            </p:cNvCxnSpPr>
            <p:nvPr/>
          </p:nvCxnSpPr>
          <p:spPr bwMode="auto">
            <a:xfrm flipV="1">
              <a:off x="5597405" y="1903210"/>
              <a:ext cx="1945314" cy="661694"/>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81955" name="Gerade Verbindung 76"/>
            <p:cNvCxnSpPr>
              <a:cxnSpLocks noChangeShapeType="1"/>
            </p:cNvCxnSpPr>
            <p:nvPr/>
          </p:nvCxnSpPr>
          <p:spPr bwMode="auto">
            <a:xfrm flipV="1">
              <a:off x="5592528" y="3646140"/>
              <a:ext cx="1913086" cy="977528"/>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sp>
          <p:nvSpPr>
            <p:cNvPr id="179" name="Textfeld 178"/>
            <p:cNvSpPr txBox="1"/>
            <p:nvPr/>
          </p:nvSpPr>
          <p:spPr>
            <a:xfrm rot="19980000">
              <a:off x="1474323" y="2307322"/>
              <a:ext cx="2319723" cy="401598"/>
            </a:xfrm>
            <a:custGeom>
              <a:avLst/>
              <a:gdLst>
                <a:gd name="connsiteX0" fmla="*/ 0 w 2238203"/>
                <a:gd name="connsiteY0" fmla="*/ 0 h 400110"/>
                <a:gd name="connsiteX1" fmla="*/ 2238203 w 2238203"/>
                <a:gd name="connsiteY1" fmla="*/ 0 h 400110"/>
                <a:gd name="connsiteX2" fmla="*/ 2238203 w 2238203"/>
                <a:gd name="connsiteY2" fmla="*/ 400110 h 400110"/>
                <a:gd name="connsiteX3" fmla="*/ 0 w 2238203"/>
                <a:gd name="connsiteY3" fmla="*/ 400110 h 400110"/>
                <a:gd name="connsiteX4" fmla="*/ 0 w 2238203"/>
                <a:gd name="connsiteY4" fmla="*/ 0 h 400110"/>
                <a:gd name="connsiteX0" fmla="*/ 0 w 2319786"/>
                <a:gd name="connsiteY0" fmla="*/ 0 h 400110"/>
                <a:gd name="connsiteX1" fmla="*/ 2319786 w 2319786"/>
                <a:gd name="connsiteY1" fmla="*/ 8085 h 400110"/>
                <a:gd name="connsiteX2" fmla="*/ 2238203 w 2319786"/>
                <a:gd name="connsiteY2" fmla="*/ 400110 h 400110"/>
                <a:gd name="connsiteX3" fmla="*/ 0 w 2319786"/>
                <a:gd name="connsiteY3" fmla="*/ 400110 h 400110"/>
                <a:gd name="connsiteX4" fmla="*/ 0 w 2319786"/>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786" h="400110">
                  <a:moveTo>
                    <a:pt x="0" y="0"/>
                  </a:moveTo>
                  <a:lnTo>
                    <a:pt x="2319786" y="8085"/>
                  </a:lnTo>
                  <a:lnTo>
                    <a:pt x="2238203" y="400110"/>
                  </a:lnTo>
                  <a:lnTo>
                    <a:pt x="0" y="400110"/>
                  </a:lnTo>
                  <a:lnTo>
                    <a:pt x="0" y="0"/>
                  </a:lnTo>
                  <a:close/>
                </a:path>
              </a:pathLst>
            </a:custGeom>
            <a:noFill/>
          </p:spPr>
          <p:txBody>
            <a:bodyPr>
              <a:spAutoFit/>
            </a:bodyPr>
            <a:lstStyle/>
            <a:p>
              <a:pPr algn="r" eaLnBrk="1" fontAlgn="auto" hangingPunct="1">
                <a:lnSpc>
                  <a:spcPts val="1200"/>
                </a:lnSpc>
                <a:spcBef>
                  <a:spcPts val="0"/>
                </a:spcBef>
                <a:spcAft>
                  <a:spcPts val="0"/>
                </a:spcAft>
                <a:defRPr/>
              </a:pPr>
              <a:r>
                <a:rPr kumimoji="0" lang="de-DE" sz="900" b="0" i="1" kern="0">
                  <a:solidFill>
                    <a:srgbClr val="4F81BD">
                      <a:lumMod val="60000"/>
                      <a:lumOff val="40000"/>
                    </a:srgbClr>
                  </a:solidFill>
                  <a:cs typeface="Arial" panose="020B0604020202020204" pitchFamily="34" charset="0"/>
                </a:rPr>
                <a:t>2</a:t>
              </a:r>
              <a:r>
                <a:rPr kumimoji="0" lang="de-DE" sz="1100" b="0" i="1" kern="0">
                  <a:solidFill>
                    <a:srgbClr val="002060"/>
                  </a:solidFill>
                  <a:latin typeface="Calibri"/>
                </a:rPr>
                <a:t>  </a:t>
              </a:r>
              <a:r>
                <a:rPr kumimoji="0" lang="de-DE" sz="1000" b="0" i="1" kern="0">
                  <a:solidFill>
                    <a:srgbClr val="002060"/>
                  </a:solidFill>
                  <a:latin typeface="Calibri"/>
                </a:rPr>
                <a:t>Direkte mündliche Befragung</a:t>
              </a:r>
            </a:p>
            <a:p>
              <a:pPr algn="r" eaLnBrk="1" fontAlgn="auto" hangingPunct="1">
                <a:lnSpc>
                  <a:spcPts val="1200"/>
                </a:lnSpc>
                <a:spcBef>
                  <a:spcPts val="0"/>
                </a:spcBef>
                <a:spcAft>
                  <a:spcPts val="0"/>
                </a:spcAft>
                <a:defRPr/>
              </a:pPr>
              <a:r>
                <a:rPr kumimoji="0" lang="de-DE" sz="1000" b="0" i="1" kern="0">
                  <a:solidFill>
                    <a:srgbClr val="002060"/>
                  </a:solidFill>
                  <a:latin typeface="Calibri"/>
                </a:rPr>
                <a:t>(z.B. Interview</a:t>
              </a:r>
              <a:r>
                <a:rPr kumimoji="0" lang="de-DE" sz="1000" b="0" kern="0">
                  <a:solidFill>
                    <a:srgbClr val="002060"/>
                  </a:solidFill>
                  <a:latin typeface="Calibri"/>
                </a:rPr>
                <a:t>)</a:t>
              </a:r>
            </a:p>
          </p:txBody>
        </p:sp>
        <p:sp>
          <p:nvSpPr>
            <p:cNvPr id="180" name="Textfeld 179"/>
            <p:cNvSpPr txBox="1"/>
            <p:nvPr/>
          </p:nvSpPr>
          <p:spPr>
            <a:xfrm rot="19980000">
              <a:off x="442276" y="3024803"/>
              <a:ext cx="3451800" cy="400011"/>
            </a:xfrm>
            <a:custGeom>
              <a:avLst/>
              <a:gdLst>
                <a:gd name="connsiteX0" fmla="*/ 0 w 2532275"/>
                <a:gd name="connsiteY0" fmla="*/ 0 h 553998"/>
                <a:gd name="connsiteX1" fmla="*/ 2532275 w 2532275"/>
                <a:gd name="connsiteY1" fmla="*/ 0 h 553998"/>
                <a:gd name="connsiteX2" fmla="*/ 2532275 w 2532275"/>
                <a:gd name="connsiteY2" fmla="*/ 553998 h 553998"/>
                <a:gd name="connsiteX3" fmla="*/ 0 w 2532275"/>
                <a:gd name="connsiteY3" fmla="*/ 553998 h 553998"/>
                <a:gd name="connsiteX4" fmla="*/ 0 w 2532275"/>
                <a:gd name="connsiteY4" fmla="*/ 0 h 553998"/>
                <a:gd name="connsiteX0" fmla="*/ 0 w 2635421"/>
                <a:gd name="connsiteY0" fmla="*/ 4063 h 558061"/>
                <a:gd name="connsiteX1" fmla="*/ 2635421 w 2635421"/>
                <a:gd name="connsiteY1" fmla="*/ 0 h 558061"/>
                <a:gd name="connsiteX2" fmla="*/ 2532275 w 2635421"/>
                <a:gd name="connsiteY2" fmla="*/ 558061 h 558061"/>
                <a:gd name="connsiteX3" fmla="*/ 0 w 2635421"/>
                <a:gd name="connsiteY3" fmla="*/ 558061 h 558061"/>
                <a:gd name="connsiteX4" fmla="*/ 0 w 2635421"/>
                <a:gd name="connsiteY4" fmla="*/ 4063 h 55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421" h="558061">
                  <a:moveTo>
                    <a:pt x="0" y="4063"/>
                  </a:moveTo>
                  <a:lnTo>
                    <a:pt x="2635421" y="0"/>
                  </a:lnTo>
                  <a:lnTo>
                    <a:pt x="2532275" y="558061"/>
                  </a:lnTo>
                  <a:lnTo>
                    <a:pt x="0" y="558061"/>
                  </a:lnTo>
                  <a:lnTo>
                    <a:pt x="0" y="4063"/>
                  </a:lnTo>
                  <a:close/>
                </a:path>
              </a:pathLst>
            </a:custGeom>
            <a:noFill/>
          </p:spPr>
          <p:txBody>
            <a:bodyPr>
              <a:spAutoFit/>
            </a:bodyPr>
            <a:lstStyle/>
            <a:p>
              <a:pPr algn="r" eaLnBrk="1" fontAlgn="auto" hangingPunct="1">
                <a:lnSpc>
                  <a:spcPts val="1200"/>
                </a:lnSpc>
                <a:spcBef>
                  <a:spcPts val="0"/>
                </a:spcBef>
                <a:spcAft>
                  <a:spcPts val="0"/>
                </a:spcAft>
                <a:defRPr/>
              </a:pPr>
              <a:r>
                <a:rPr kumimoji="0" lang="de-DE" sz="900" b="0" i="1" kern="0">
                  <a:solidFill>
                    <a:srgbClr val="4F81BD">
                      <a:lumMod val="60000"/>
                      <a:lumOff val="40000"/>
                    </a:srgbClr>
                  </a:solidFill>
                  <a:cs typeface="Arial" panose="020B0604020202020204" pitchFamily="34" charset="0"/>
                </a:rPr>
                <a:t>3</a:t>
              </a:r>
              <a:r>
                <a:rPr kumimoji="0" lang="de-DE" sz="1100" b="0" i="1" kern="0">
                  <a:solidFill>
                    <a:srgbClr val="002060"/>
                  </a:solidFill>
                  <a:latin typeface="Calibri"/>
                </a:rPr>
                <a:t>  </a:t>
              </a:r>
              <a:r>
                <a:rPr kumimoji="0" lang="de-DE" sz="1000" b="0" i="1" kern="0">
                  <a:solidFill>
                    <a:srgbClr val="002060"/>
                  </a:solidFill>
                  <a:latin typeface="Calibri"/>
                </a:rPr>
                <a:t>Verfahren zur Verhaltensbeobachtung und</a:t>
              </a:r>
              <a:br>
                <a:rPr kumimoji="0" lang="de-DE" sz="1000" b="0" i="1" kern="0">
                  <a:solidFill>
                    <a:srgbClr val="002060"/>
                  </a:solidFill>
                  <a:latin typeface="Calibri"/>
                </a:rPr>
              </a:br>
              <a:r>
                <a:rPr kumimoji="0" lang="de-DE" sz="1000" b="0" i="1" kern="0">
                  <a:solidFill>
                    <a:srgbClr val="002060"/>
                  </a:solidFill>
                  <a:latin typeface="Calibri"/>
                </a:rPr>
                <a:t>-beurteilung (z.B. Rollenspiele, Arbeitsproben usw.) </a:t>
              </a:r>
            </a:p>
          </p:txBody>
        </p:sp>
        <p:sp>
          <p:nvSpPr>
            <p:cNvPr id="181" name="Textfeld 180"/>
            <p:cNvSpPr txBox="1"/>
            <p:nvPr/>
          </p:nvSpPr>
          <p:spPr>
            <a:xfrm rot="19980000">
              <a:off x="1177410" y="3305763"/>
              <a:ext cx="2681735" cy="400011"/>
            </a:xfrm>
            <a:custGeom>
              <a:avLst/>
              <a:gdLst>
                <a:gd name="connsiteX0" fmla="*/ 0 w 1905864"/>
                <a:gd name="connsiteY0" fmla="*/ 0 h 400110"/>
                <a:gd name="connsiteX1" fmla="*/ 1905864 w 1905864"/>
                <a:gd name="connsiteY1" fmla="*/ 0 h 400110"/>
                <a:gd name="connsiteX2" fmla="*/ 1905864 w 1905864"/>
                <a:gd name="connsiteY2" fmla="*/ 400110 h 400110"/>
                <a:gd name="connsiteX3" fmla="*/ 0 w 1905864"/>
                <a:gd name="connsiteY3" fmla="*/ 400110 h 400110"/>
                <a:gd name="connsiteX4" fmla="*/ 0 w 1905864"/>
                <a:gd name="connsiteY4" fmla="*/ 0 h 400110"/>
                <a:gd name="connsiteX0" fmla="*/ 0 w 2000279"/>
                <a:gd name="connsiteY0" fmla="*/ 4451 h 404561"/>
                <a:gd name="connsiteX1" fmla="*/ 2000279 w 2000279"/>
                <a:gd name="connsiteY1" fmla="*/ 0 h 404561"/>
                <a:gd name="connsiteX2" fmla="*/ 1905864 w 2000279"/>
                <a:gd name="connsiteY2" fmla="*/ 404561 h 404561"/>
                <a:gd name="connsiteX3" fmla="*/ 0 w 2000279"/>
                <a:gd name="connsiteY3" fmla="*/ 404561 h 404561"/>
                <a:gd name="connsiteX4" fmla="*/ 0 w 2000279"/>
                <a:gd name="connsiteY4" fmla="*/ 4451 h 404561"/>
                <a:gd name="connsiteX0" fmla="*/ 0 w 1973926"/>
                <a:gd name="connsiteY0" fmla="*/ 11021 h 411131"/>
                <a:gd name="connsiteX1" fmla="*/ 1973926 w 1973926"/>
                <a:gd name="connsiteY1" fmla="*/ 0 h 411131"/>
                <a:gd name="connsiteX2" fmla="*/ 1905864 w 1973926"/>
                <a:gd name="connsiteY2" fmla="*/ 411131 h 411131"/>
                <a:gd name="connsiteX3" fmla="*/ 0 w 1973926"/>
                <a:gd name="connsiteY3" fmla="*/ 411131 h 411131"/>
                <a:gd name="connsiteX4" fmla="*/ 0 w 1973926"/>
                <a:gd name="connsiteY4" fmla="*/ 11021 h 411131"/>
                <a:gd name="connsiteX0" fmla="*/ 0 w 2002470"/>
                <a:gd name="connsiteY0" fmla="*/ 13234 h 413344"/>
                <a:gd name="connsiteX1" fmla="*/ 2002470 w 2002470"/>
                <a:gd name="connsiteY1" fmla="*/ 0 h 413344"/>
                <a:gd name="connsiteX2" fmla="*/ 1905864 w 2002470"/>
                <a:gd name="connsiteY2" fmla="*/ 413344 h 413344"/>
                <a:gd name="connsiteX3" fmla="*/ 0 w 2002470"/>
                <a:gd name="connsiteY3" fmla="*/ 413344 h 413344"/>
                <a:gd name="connsiteX4" fmla="*/ 0 w 2002470"/>
                <a:gd name="connsiteY4" fmla="*/ 13234 h 41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470" h="413344">
                  <a:moveTo>
                    <a:pt x="0" y="13234"/>
                  </a:moveTo>
                  <a:lnTo>
                    <a:pt x="2002470" y="0"/>
                  </a:lnTo>
                  <a:lnTo>
                    <a:pt x="1905864" y="413344"/>
                  </a:lnTo>
                  <a:lnTo>
                    <a:pt x="0" y="413344"/>
                  </a:lnTo>
                  <a:lnTo>
                    <a:pt x="0" y="13234"/>
                  </a:lnTo>
                  <a:close/>
                </a:path>
              </a:pathLst>
            </a:custGeom>
            <a:noFill/>
          </p:spPr>
          <p:txBody>
            <a:bodyPr>
              <a:spAutoFit/>
            </a:bodyPr>
            <a:lstStyle/>
            <a:p>
              <a:pPr algn="r" eaLnBrk="1" fontAlgn="auto" hangingPunct="1">
                <a:lnSpc>
                  <a:spcPts val="1200"/>
                </a:lnSpc>
                <a:spcBef>
                  <a:spcPts val="0"/>
                </a:spcBef>
                <a:spcAft>
                  <a:spcPts val="0"/>
                </a:spcAft>
                <a:defRPr/>
              </a:pPr>
              <a:r>
                <a:rPr kumimoji="0" lang="de-DE" sz="900" b="0" i="1" kern="0">
                  <a:solidFill>
                    <a:srgbClr val="4F81BD">
                      <a:lumMod val="60000"/>
                      <a:lumOff val="40000"/>
                    </a:srgbClr>
                  </a:solidFill>
                  <a:cs typeface="Arial" panose="020B0604020202020204" pitchFamily="34" charset="0"/>
                </a:rPr>
                <a:t>4</a:t>
              </a:r>
              <a:r>
                <a:rPr kumimoji="0" lang="de-DE" sz="900" b="0" i="1" kern="0">
                  <a:solidFill>
                    <a:srgbClr val="002060"/>
                  </a:solidFill>
                  <a:cs typeface="Arial" panose="020B0604020202020204" pitchFamily="34" charset="0"/>
                </a:rPr>
                <a:t>  </a:t>
              </a:r>
              <a:r>
                <a:rPr kumimoji="0" lang="de-DE" sz="1000" b="0" i="1" kern="0">
                  <a:solidFill>
                    <a:srgbClr val="002060"/>
                  </a:solidFill>
                  <a:latin typeface="Calibri"/>
                </a:rPr>
                <a:t>messtheoretisch fundierte Fragebogen</a:t>
              </a:r>
              <a:br>
                <a:rPr kumimoji="0" lang="de-DE" sz="1000" b="0" i="1" kern="0">
                  <a:solidFill>
                    <a:srgbClr val="002060"/>
                  </a:solidFill>
                  <a:latin typeface="Calibri"/>
                </a:rPr>
              </a:br>
              <a:r>
                <a:rPr kumimoji="0" lang="de-DE" sz="1000" b="0" i="1" kern="0">
                  <a:solidFill>
                    <a:srgbClr val="002060"/>
                  </a:solidFill>
                  <a:latin typeface="Calibri"/>
                </a:rPr>
                <a:t> (z.B. Persönlichkeitsfragebogen) </a:t>
              </a:r>
              <a:endParaRPr kumimoji="0" lang="de-DE" sz="1000" b="0" kern="0">
                <a:solidFill>
                  <a:srgbClr val="002060"/>
                </a:solidFill>
                <a:latin typeface="Calibri"/>
              </a:endParaRPr>
            </a:p>
          </p:txBody>
        </p:sp>
        <p:sp>
          <p:nvSpPr>
            <p:cNvPr id="182" name="Textfeld 181"/>
            <p:cNvSpPr txBox="1"/>
            <p:nvPr/>
          </p:nvSpPr>
          <p:spPr>
            <a:xfrm rot="19980000">
              <a:off x="1493376" y="3688314"/>
              <a:ext cx="2348303" cy="400011"/>
            </a:xfrm>
            <a:custGeom>
              <a:avLst/>
              <a:gdLst>
                <a:gd name="connsiteX0" fmla="*/ 0 w 2226797"/>
                <a:gd name="connsiteY0" fmla="*/ 0 h 400110"/>
                <a:gd name="connsiteX1" fmla="*/ 2226797 w 2226797"/>
                <a:gd name="connsiteY1" fmla="*/ 0 h 400110"/>
                <a:gd name="connsiteX2" fmla="*/ 2226797 w 2226797"/>
                <a:gd name="connsiteY2" fmla="*/ 400110 h 400110"/>
                <a:gd name="connsiteX3" fmla="*/ 0 w 2226797"/>
                <a:gd name="connsiteY3" fmla="*/ 400110 h 400110"/>
                <a:gd name="connsiteX4" fmla="*/ 0 w 2226797"/>
                <a:gd name="connsiteY4" fmla="*/ 0 h 400110"/>
                <a:gd name="connsiteX0" fmla="*/ 0 w 2321276"/>
                <a:gd name="connsiteY0" fmla="*/ 2803 h 402913"/>
                <a:gd name="connsiteX1" fmla="*/ 2321276 w 2321276"/>
                <a:gd name="connsiteY1" fmla="*/ 0 h 402913"/>
                <a:gd name="connsiteX2" fmla="*/ 2226797 w 2321276"/>
                <a:gd name="connsiteY2" fmla="*/ 402913 h 402913"/>
                <a:gd name="connsiteX3" fmla="*/ 0 w 2321276"/>
                <a:gd name="connsiteY3" fmla="*/ 402913 h 402913"/>
                <a:gd name="connsiteX4" fmla="*/ 0 w 2321276"/>
                <a:gd name="connsiteY4" fmla="*/ 2803 h 402913"/>
                <a:gd name="connsiteX0" fmla="*/ 0 w 2347511"/>
                <a:gd name="connsiteY0" fmla="*/ 0 h 400110"/>
                <a:gd name="connsiteX1" fmla="*/ 2347511 w 2347511"/>
                <a:gd name="connsiteY1" fmla="*/ 4227 h 400110"/>
                <a:gd name="connsiteX2" fmla="*/ 2226797 w 2347511"/>
                <a:gd name="connsiteY2" fmla="*/ 400110 h 400110"/>
                <a:gd name="connsiteX3" fmla="*/ 0 w 2347511"/>
                <a:gd name="connsiteY3" fmla="*/ 400110 h 400110"/>
                <a:gd name="connsiteX4" fmla="*/ 0 w 2347511"/>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511" h="400110">
                  <a:moveTo>
                    <a:pt x="0" y="0"/>
                  </a:moveTo>
                  <a:lnTo>
                    <a:pt x="2347511" y="4227"/>
                  </a:lnTo>
                  <a:lnTo>
                    <a:pt x="2226797" y="400110"/>
                  </a:lnTo>
                  <a:lnTo>
                    <a:pt x="0" y="400110"/>
                  </a:lnTo>
                  <a:lnTo>
                    <a:pt x="0" y="0"/>
                  </a:lnTo>
                  <a:close/>
                </a:path>
              </a:pathLst>
            </a:custGeom>
            <a:noFill/>
          </p:spPr>
          <p:txBody>
            <a:bodyPr>
              <a:spAutoFit/>
            </a:bodyPr>
            <a:lstStyle/>
            <a:p>
              <a:pPr algn="r" eaLnBrk="1" fontAlgn="auto" hangingPunct="1">
                <a:lnSpc>
                  <a:spcPts val="1200"/>
                </a:lnSpc>
                <a:spcBef>
                  <a:spcPts val="0"/>
                </a:spcBef>
                <a:spcAft>
                  <a:spcPts val="0"/>
                </a:spcAft>
                <a:defRPr/>
              </a:pPr>
              <a:r>
                <a:rPr kumimoji="0" lang="de-DE" sz="900" b="0" i="1" kern="0">
                  <a:solidFill>
                    <a:srgbClr val="4F81BD">
                      <a:lumMod val="60000"/>
                      <a:lumOff val="40000"/>
                    </a:srgbClr>
                  </a:solidFill>
                  <a:cs typeface="Arial" panose="020B0604020202020204" pitchFamily="34" charset="0"/>
                </a:rPr>
                <a:t>5</a:t>
              </a:r>
              <a:r>
                <a:rPr kumimoji="0" lang="de-DE" sz="1100" b="0" i="1" kern="0">
                  <a:solidFill>
                    <a:srgbClr val="002060"/>
                  </a:solidFill>
                  <a:latin typeface="Calibri"/>
                </a:rPr>
                <a:t>  </a:t>
              </a:r>
              <a:r>
                <a:rPr kumimoji="0" lang="de-DE" sz="1000" b="0" i="1" kern="0">
                  <a:solidFill>
                    <a:srgbClr val="002060"/>
                  </a:solidFill>
                  <a:latin typeface="Calibri"/>
                </a:rPr>
                <a:t>messtheoretisch fundierte Tests</a:t>
              </a:r>
              <a:br>
                <a:rPr kumimoji="0" lang="de-DE" sz="1000" b="0" i="1" kern="0">
                  <a:solidFill>
                    <a:srgbClr val="002060"/>
                  </a:solidFill>
                  <a:latin typeface="Calibri"/>
                </a:rPr>
              </a:br>
              <a:r>
                <a:rPr kumimoji="0" lang="de-DE" sz="1000" b="0" i="1" kern="0">
                  <a:solidFill>
                    <a:srgbClr val="002060"/>
                  </a:solidFill>
                  <a:latin typeface="Calibri"/>
                </a:rPr>
                <a:t> (z.B. Intelligenztest, Wissenstests)</a:t>
              </a:r>
            </a:p>
          </p:txBody>
        </p:sp>
        <p:sp>
          <p:nvSpPr>
            <p:cNvPr id="183" name="Textfeld 182"/>
            <p:cNvSpPr txBox="1"/>
            <p:nvPr/>
          </p:nvSpPr>
          <p:spPr>
            <a:xfrm rot="19980000">
              <a:off x="1320309" y="1907310"/>
              <a:ext cx="2505492" cy="400011"/>
            </a:xfrm>
            <a:prstGeom prst="rect">
              <a:avLst/>
            </a:prstGeom>
            <a:noFill/>
          </p:spPr>
          <p:txBody>
            <a:bodyPr>
              <a:spAutoFit/>
            </a:bodyPr>
            <a:lstStyle/>
            <a:p>
              <a:pPr algn="r" eaLnBrk="1" fontAlgn="auto" hangingPunct="1">
                <a:spcBef>
                  <a:spcPts val="0"/>
                </a:spcBef>
                <a:spcAft>
                  <a:spcPts val="0"/>
                </a:spcAft>
                <a:defRPr/>
              </a:pPr>
              <a:r>
                <a:rPr kumimoji="0" lang="de-DE" sz="900" b="0" i="1" kern="0">
                  <a:solidFill>
                    <a:srgbClr val="4F81BD">
                      <a:lumMod val="60000"/>
                      <a:lumOff val="40000"/>
                    </a:srgbClr>
                  </a:solidFill>
                  <a:cs typeface="Arial" panose="020B0604020202020204" pitchFamily="34" charset="0"/>
                </a:rPr>
                <a:t>1</a:t>
              </a:r>
              <a:r>
                <a:rPr kumimoji="0" lang="de-DE" sz="1000" b="0" i="1" kern="0">
                  <a:solidFill>
                    <a:srgbClr val="002060"/>
                  </a:solidFill>
                  <a:latin typeface="Calibri"/>
                </a:rPr>
                <a:t> Dokumentenanalyse</a:t>
              </a:r>
            </a:p>
            <a:p>
              <a:pPr algn="r" eaLnBrk="1" fontAlgn="auto" hangingPunct="1">
                <a:spcBef>
                  <a:spcPts val="0"/>
                </a:spcBef>
                <a:spcAft>
                  <a:spcPts val="0"/>
                </a:spcAft>
                <a:defRPr/>
              </a:pPr>
              <a:r>
                <a:rPr kumimoji="0" lang="de-DE" sz="1000" b="0" i="1" kern="0">
                  <a:solidFill>
                    <a:srgbClr val="002060"/>
                  </a:solidFill>
                  <a:latin typeface="Calibri"/>
                </a:rPr>
                <a:t>(inkl. „</a:t>
              </a:r>
              <a:r>
                <a:rPr kumimoji="0" lang="de-DE" sz="1000" b="0" i="1" kern="0" err="1">
                  <a:solidFill>
                    <a:srgbClr val="002060"/>
                  </a:solidFill>
                  <a:latin typeface="Calibri"/>
                </a:rPr>
                <a:t>big</a:t>
              </a:r>
              <a:r>
                <a:rPr kumimoji="0" lang="de-DE" sz="1000" b="0" i="1" kern="0">
                  <a:solidFill>
                    <a:srgbClr val="002060"/>
                  </a:solidFill>
                  <a:latin typeface="Calibri"/>
                </a:rPr>
                <a:t> </a:t>
              </a:r>
              <a:r>
                <a:rPr kumimoji="0" lang="de-DE" sz="1000" b="0" i="1" kern="0" err="1">
                  <a:solidFill>
                    <a:srgbClr val="002060"/>
                  </a:solidFill>
                  <a:latin typeface="Calibri"/>
                </a:rPr>
                <a:t>data</a:t>
              </a:r>
              <a:r>
                <a:rPr kumimoji="0" lang="de-DE" sz="1000" b="0" i="1" kern="0">
                  <a:solidFill>
                    <a:srgbClr val="002060"/>
                  </a:solidFill>
                  <a:latin typeface="Calibri"/>
                </a:rPr>
                <a:t>“, ambulatorische Daten) </a:t>
              </a:r>
            </a:p>
          </p:txBody>
        </p:sp>
        <p:cxnSp>
          <p:nvCxnSpPr>
            <p:cNvPr id="81961" name="Gerade Verbindung 19"/>
            <p:cNvCxnSpPr>
              <a:cxnSpLocks noChangeShapeType="1"/>
            </p:cNvCxnSpPr>
            <p:nvPr/>
          </p:nvCxnSpPr>
          <p:spPr bwMode="auto">
            <a:xfrm>
              <a:off x="3830273" y="3510958"/>
              <a:ext cx="1776402" cy="1112710"/>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sp>
          <p:nvSpPr>
            <p:cNvPr id="185" name="Textfeld 184"/>
            <p:cNvSpPr txBox="1"/>
            <p:nvPr/>
          </p:nvSpPr>
          <p:spPr>
            <a:xfrm rot="19980000">
              <a:off x="1574352" y="4166105"/>
              <a:ext cx="2348304" cy="246039"/>
            </a:xfrm>
            <a:custGeom>
              <a:avLst/>
              <a:gdLst>
                <a:gd name="connsiteX0" fmla="*/ 0 w 2226797"/>
                <a:gd name="connsiteY0" fmla="*/ 0 h 400110"/>
                <a:gd name="connsiteX1" fmla="*/ 2226797 w 2226797"/>
                <a:gd name="connsiteY1" fmla="*/ 0 h 400110"/>
                <a:gd name="connsiteX2" fmla="*/ 2226797 w 2226797"/>
                <a:gd name="connsiteY2" fmla="*/ 400110 h 400110"/>
                <a:gd name="connsiteX3" fmla="*/ 0 w 2226797"/>
                <a:gd name="connsiteY3" fmla="*/ 400110 h 400110"/>
                <a:gd name="connsiteX4" fmla="*/ 0 w 2226797"/>
                <a:gd name="connsiteY4" fmla="*/ 0 h 400110"/>
                <a:gd name="connsiteX0" fmla="*/ 0 w 2321276"/>
                <a:gd name="connsiteY0" fmla="*/ 2803 h 402913"/>
                <a:gd name="connsiteX1" fmla="*/ 2321276 w 2321276"/>
                <a:gd name="connsiteY1" fmla="*/ 0 h 402913"/>
                <a:gd name="connsiteX2" fmla="*/ 2226797 w 2321276"/>
                <a:gd name="connsiteY2" fmla="*/ 402913 h 402913"/>
                <a:gd name="connsiteX3" fmla="*/ 0 w 2321276"/>
                <a:gd name="connsiteY3" fmla="*/ 402913 h 402913"/>
                <a:gd name="connsiteX4" fmla="*/ 0 w 2321276"/>
                <a:gd name="connsiteY4" fmla="*/ 2803 h 402913"/>
                <a:gd name="connsiteX0" fmla="*/ 0 w 2347511"/>
                <a:gd name="connsiteY0" fmla="*/ 0 h 400110"/>
                <a:gd name="connsiteX1" fmla="*/ 2347511 w 2347511"/>
                <a:gd name="connsiteY1" fmla="*/ 4227 h 400110"/>
                <a:gd name="connsiteX2" fmla="*/ 2226797 w 2347511"/>
                <a:gd name="connsiteY2" fmla="*/ 400110 h 400110"/>
                <a:gd name="connsiteX3" fmla="*/ 0 w 2347511"/>
                <a:gd name="connsiteY3" fmla="*/ 400110 h 400110"/>
                <a:gd name="connsiteX4" fmla="*/ 0 w 2347511"/>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511" h="400110">
                  <a:moveTo>
                    <a:pt x="0" y="0"/>
                  </a:moveTo>
                  <a:lnTo>
                    <a:pt x="2347511" y="4227"/>
                  </a:lnTo>
                  <a:lnTo>
                    <a:pt x="2226797" y="400110"/>
                  </a:lnTo>
                  <a:lnTo>
                    <a:pt x="0" y="400110"/>
                  </a:lnTo>
                  <a:lnTo>
                    <a:pt x="0" y="0"/>
                  </a:lnTo>
                  <a:close/>
                </a:path>
              </a:pathLst>
            </a:custGeom>
            <a:noFill/>
          </p:spPr>
          <p:txBody>
            <a:bodyPr>
              <a:spAutoFit/>
            </a:bodyPr>
            <a:lstStyle/>
            <a:p>
              <a:pPr algn="r" eaLnBrk="1" fontAlgn="auto" hangingPunct="1">
                <a:lnSpc>
                  <a:spcPts val="1200"/>
                </a:lnSpc>
                <a:spcBef>
                  <a:spcPts val="0"/>
                </a:spcBef>
                <a:spcAft>
                  <a:spcPts val="0"/>
                </a:spcAft>
                <a:defRPr/>
              </a:pPr>
              <a:r>
                <a:rPr kumimoji="0" lang="de-DE" sz="900" b="0" i="1" kern="0">
                  <a:solidFill>
                    <a:srgbClr val="4F81BD">
                      <a:lumMod val="60000"/>
                      <a:lumOff val="40000"/>
                    </a:srgbClr>
                  </a:solidFill>
                  <a:cs typeface="Arial" panose="020B0604020202020204" pitchFamily="34" charset="0"/>
                </a:rPr>
                <a:t>6</a:t>
              </a:r>
              <a:r>
                <a:rPr kumimoji="0" lang="de-DE" sz="1100" b="0" i="1" kern="0">
                  <a:solidFill>
                    <a:srgbClr val="002060"/>
                  </a:solidFill>
                  <a:latin typeface="Calibri"/>
                </a:rPr>
                <a:t>  </a:t>
              </a:r>
              <a:r>
                <a:rPr kumimoji="0" lang="de-DE" sz="1000" b="0" i="1" kern="0">
                  <a:solidFill>
                    <a:srgbClr val="002060"/>
                  </a:solidFill>
                  <a:latin typeface="Calibri"/>
                </a:rPr>
                <a:t>Psychophysiologische Verfahren</a:t>
              </a:r>
            </a:p>
          </p:txBody>
        </p:sp>
        <p:cxnSp>
          <p:nvCxnSpPr>
            <p:cNvPr id="81963" name="Gerade Verbindung 45"/>
            <p:cNvCxnSpPr>
              <a:cxnSpLocks noChangeShapeType="1"/>
            </p:cNvCxnSpPr>
            <p:nvPr/>
          </p:nvCxnSpPr>
          <p:spPr bwMode="auto">
            <a:xfrm>
              <a:off x="3851920" y="3110627"/>
              <a:ext cx="1752536" cy="971621"/>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81964" name="Gerade Verbindung 58"/>
            <p:cNvCxnSpPr>
              <a:cxnSpLocks noChangeShapeType="1"/>
            </p:cNvCxnSpPr>
            <p:nvPr/>
          </p:nvCxnSpPr>
          <p:spPr bwMode="auto">
            <a:xfrm flipV="1">
              <a:off x="5597405" y="3227564"/>
              <a:ext cx="1865499" cy="854684"/>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81965" name="Gerade Verbindung 23"/>
            <p:cNvCxnSpPr>
              <a:cxnSpLocks noChangeShapeType="1"/>
            </p:cNvCxnSpPr>
            <p:nvPr/>
          </p:nvCxnSpPr>
          <p:spPr bwMode="auto">
            <a:xfrm flipH="1">
              <a:off x="4968312" y="1765010"/>
              <a:ext cx="8606" cy="2981707"/>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81966" name="Gerade Verbindung 32"/>
            <p:cNvCxnSpPr>
              <a:cxnSpLocks noChangeShapeType="1"/>
            </p:cNvCxnSpPr>
            <p:nvPr/>
          </p:nvCxnSpPr>
          <p:spPr bwMode="auto">
            <a:xfrm flipV="1">
              <a:off x="4404326" y="1175670"/>
              <a:ext cx="2012057" cy="365057"/>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sp>
          <p:nvSpPr>
            <p:cNvPr id="190" name="Rechteck 189"/>
            <p:cNvSpPr/>
            <p:nvPr/>
          </p:nvSpPr>
          <p:spPr>
            <a:xfrm rot="2040000">
              <a:off x="4217980" y="4296267"/>
              <a:ext cx="360422" cy="144449"/>
            </a:xfrm>
            <a:prstGeom prst="rect">
              <a:avLst/>
            </a:prstGeom>
            <a:solidFill>
              <a:srgbClr val="4F81BD">
                <a:lumMod val="20000"/>
                <a:lumOff val="80000"/>
              </a:srgbClr>
            </a:solidFill>
            <a:ln w="25400" cap="flat" cmpd="sng" algn="ctr">
              <a:noFill/>
              <a:prstDash val="solid"/>
            </a:ln>
            <a:effectLst/>
          </p:spPr>
          <p:txBody>
            <a:bodyPr anchor="ctr"/>
            <a:lstStyle/>
            <a:p>
              <a:pPr algn="ctr" eaLnBrk="1" fontAlgn="auto" hangingPunct="1">
                <a:spcBef>
                  <a:spcPts val="0"/>
                </a:spcBef>
                <a:spcAft>
                  <a:spcPts val="0"/>
                </a:spcAft>
                <a:defRPr/>
              </a:pPr>
              <a:endParaRPr kumimoji="0" lang="de-DE" b="0" kern="0">
                <a:solidFill>
                  <a:prstClr val="white"/>
                </a:solidFill>
                <a:latin typeface="Calibri"/>
              </a:endParaRPr>
            </a:p>
          </p:txBody>
        </p:sp>
        <p:sp>
          <p:nvSpPr>
            <p:cNvPr id="191" name="Rechteck 190"/>
            <p:cNvSpPr/>
            <p:nvPr/>
          </p:nvSpPr>
          <p:spPr>
            <a:xfrm rot="2040000">
              <a:off x="4797513" y="4683580"/>
              <a:ext cx="358835" cy="144449"/>
            </a:xfrm>
            <a:prstGeom prst="rect">
              <a:avLst/>
            </a:prstGeom>
            <a:solidFill>
              <a:srgbClr val="4F81BD">
                <a:lumMod val="20000"/>
                <a:lumOff val="80000"/>
              </a:srgbClr>
            </a:solidFill>
            <a:ln w="25400" cap="flat" cmpd="sng" algn="ctr">
              <a:noFill/>
              <a:prstDash val="solid"/>
            </a:ln>
            <a:effectLst/>
          </p:spPr>
          <p:txBody>
            <a:bodyPr anchor="ctr"/>
            <a:lstStyle/>
            <a:p>
              <a:pPr algn="ctr" eaLnBrk="1" fontAlgn="auto" hangingPunct="1">
                <a:spcBef>
                  <a:spcPts val="0"/>
                </a:spcBef>
                <a:spcAft>
                  <a:spcPts val="0"/>
                </a:spcAft>
                <a:defRPr/>
              </a:pPr>
              <a:endParaRPr kumimoji="0" lang="de-DE" b="0" kern="0">
                <a:solidFill>
                  <a:prstClr val="white"/>
                </a:solidFill>
                <a:latin typeface="Calibri"/>
              </a:endParaRPr>
            </a:p>
          </p:txBody>
        </p:sp>
        <p:sp>
          <p:nvSpPr>
            <p:cNvPr id="192" name="Textfeld 191"/>
            <p:cNvSpPr txBox="1"/>
            <p:nvPr/>
          </p:nvSpPr>
          <p:spPr>
            <a:xfrm rot="16200000">
              <a:off x="-348873" y="2938250"/>
              <a:ext cx="2676267" cy="322317"/>
            </a:xfrm>
            <a:prstGeom prst="rect">
              <a:avLst/>
            </a:prstGeom>
            <a:noFill/>
          </p:spPr>
          <p:txBody>
            <a:bodyPr>
              <a:spAutoFit/>
            </a:bodyPr>
            <a:lstStyle/>
            <a:p>
              <a:pPr algn="ctr" eaLnBrk="1" fontAlgn="auto" hangingPunct="1">
                <a:spcBef>
                  <a:spcPts val="0"/>
                </a:spcBef>
                <a:spcAft>
                  <a:spcPts val="0"/>
                </a:spcAft>
                <a:defRPr/>
              </a:pPr>
              <a:r>
                <a:rPr kumimoji="0" lang="de-DE" sz="1500" b="0" kern="0" cap="small">
                  <a:solidFill>
                    <a:srgbClr val="002060"/>
                  </a:solidFill>
                  <a:latin typeface="Calibri"/>
                </a:rPr>
                <a:t>Methode</a:t>
              </a:r>
            </a:p>
          </p:txBody>
        </p:sp>
        <p:sp>
          <p:nvSpPr>
            <p:cNvPr id="193" name="Textfeld 192"/>
            <p:cNvSpPr txBox="1"/>
            <p:nvPr/>
          </p:nvSpPr>
          <p:spPr>
            <a:xfrm>
              <a:off x="1298081" y="5839169"/>
              <a:ext cx="2675384" cy="322232"/>
            </a:xfrm>
            <a:prstGeom prst="rect">
              <a:avLst/>
            </a:prstGeom>
            <a:noFill/>
          </p:spPr>
          <p:txBody>
            <a:bodyPr>
              <a:spAutoFit/>
            </a:bodyPr>
            <a:lstStyle/>
            <a:p>
              <a:pPr algn="ctr" eaLnBrk="1" fontAlgn="auto" hangingPunct="1">
                <a:spcBef>
                  <a:spcPts val="0"/>
                </a:spcBef>
                <a:spcAft>
                  <a:spcPts val="0"/>
                </a:spcAft>
                <a:defRPr/>
              </a:pPr>
              <a:r>
                <a:rPr kumimoji="0" lang="de-DE" sz="1500" b="0" kern="0" cap="small">
                  <a:solidFill>
                    <a:srgbClr val="002060"/>
                  </a:solidFill>
                  <a:latin typeface="Calibri"/>
                </a:rPr>
                <a:t>Reaktion</a:t>
              </a:r>
            </a:p>
          </p:txBody>
        </p:sp>
        <p:sp>
          <p:nvSpPr>
            <p:cNvPr id="194" name="Textfeld 193"/>
            <p:cNvSpPr txBox="1"/>
            <p:nvPr/>
          </p:nvSpPr>
          <p:spPr>
            <a:xfrm rot="18841582">
              <a:off x="6632527" y="5406575"/>
              <a:ext cx="2676267" cy="322316"/>
            </a:xfrm>
            <a:prstGeom prst="rect">
              <a:avLst/>
            </a:prstGeom>
            <a:noFill/>
          </p:spPr>
          <p:txBody>
            <a:bodyPr>
              <a:spAutoFit/>
            </a:bodyPr>
            <a:lstStyle/>
            <a:p>
              <a:pPr algn="ctr" eaLnBrk="1" fontAlgn="auto" hangingPunct="1">
                <a:spcBef>
                  <a:spcPts val="0"/>
                </a:spcBef>
                <a:spcAft>
                  <a:spcPts val="0"/>
                </a:spcAft>
                <a:defRPr/>
              </a:pPr>
              <a:r>
                <a:rPr kumimoji="0" lang="de-DE" sz="1500" b="0" kern="0" cap="small">
                  <a:solidFill>
                    <a:srgbClr val="002060"/>
                  </a:solidFill>
                  <a:latin typeface="Calibri"/>
                </a:rPr>
                <a:t>Interpretation</a:t>
              </a:r>
            </a:p>
          </p:txBody>
        </p:sp>
      </p:grpSp>
      <p:sp>
        <p:nvSpPr>
          <p:cNvPr id="92" name="Text Box 5"/>
          <p:cNvSpPr txBox="1">
            <a:spLocks noChangeArrowheads="1"/>
          </p:cNvSpPr>
          <p:nvPr/>
        </p:nvSpPr>
        <p:spPr bwMode="auto">
          <a:xfrm rot="-1149173">
            <a:off x="7237413" y="1847851"/>
            <a:ext cx="3687762"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eaLnBrk="1" hangingPunct="1"/>
            <a:r>
              <a:rPr lang="de-DE" altLang="de-DE" sz="1600" i="1">
                <a:solidFill>
                  <a:schemeClr val="bg2"/>
                </a:solidFill>
                <a:cs typeface="Arial" panose="020B0604020202020204" pitchFamily="34" charset="0"/>
              </a:rPr>
              <a:t>Die Einteilung der Verfahren in fünf Kategorien in der DIN 33430 (2016)</a:t>
            </a:r>
          </a:p>
          <a:p>
            <a:pPr algn="ctr" eaLnBrk="1" hangingPunct="1"/>
            <a:r>
              <a:rPr lang="de-DE" altLang="de-DE" sz="1600" i="1">
                <a:solidFill>
                  <a:schemeClr val="bg2"/>
                </a:solidFill>
                <a:cs typeface="Arial" panose="020B0604020202020204" pitchFamily="34" charset="0"/>
              </a:rPr>
              <a:t>entspricht der ersten Dimension des CUBE Systems</a:t>
            </a:r>
          </a:p>
        </p:txBody>
      </p:sp>
      <p:sp>
        <p:nvSpPr>
          <p:cNvPr id="81926" name="Text Box 28"/>
          <p:cNvSpPr txBox="1">
            <a:spLocks noChangeArrowheads="1"/>
          </p:cNvSpPr>
          <p:nvPr/>
        </p:nvSpPr>
        <p:spPr bwMode="auto">
          <a:xfrm>
            <a:off x="1372823" y="5801170"/>
            <a:ext cx="1508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1200" b="0">
                <a:cs typeface="Arial" panose="020B0604020202020204" pitchFamily="34" charset="0"/>
              </a:rPr>
              <a:t>© Kersting, Martin </a:t>
            </a:r>
          </a:p>
        </p:txBody>
      </p:sp>
      <p:sp>
        <p:nvSpPr>
          <p:cNvPr id="52" name="Text Box 47"/>
          <p:cNvSpPr txBox="1">
            <a:spLocks noChangeArrowheads="1"/>
          </p:cNvSpPr>
          <p:nvPr/>
        </p:nvSpPr>
        <p:spPr bwMode="auto">
          <a:xfrm>
            <a:off x="252000" y="6194256"/>
            <a:ext cx="11887200" cy="707886"/>
          </a:xfrm>
          <a:prstGeom prst="rect">
            <a:avLst/>
          </a:prstGeom>
          <a:solidFill>
            <a:schemeClr val="bg1">
              <a:lumMod val="85000"/>
            </a:schemeClr>
          </a:solidFill>
          <a:ln>
            <a:noFill/>
          </a:ln>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defRPr/>
            </a:pPr>
            <a:r>
              <a:rPr lang="de-DE" altLang="de-DE" sz="1000" b="0" err="1">
                <a:cs typeface="Arial" panose="020B0604020202020204" pitchFamily="34" charset="0"/>
              </a:rPr>
              <a:t>Urspüngliche</a:t>
            </a:r>
            <a:r>
              <a:rPr lang="de-DE" altLang="de-DE" sz="1000" b="0">
                <a:cs typeface="Arial" panose="020B0604020202020204" pitchFamily="34" charset="0"/>
              </a:rPr>
              <a:t> Version: Kersting, M. (2011). Managementdiagnostik: Verfahren und Qualitätsaspekte. In: C. Niedereichholz, J. Niedereichholz &amp; J. Staude (Hrsg.), </a:t>
            </a:r>
            <a:r>
              <a:rPr lang="de-DE" altLang="de-DE" sz="1000" b="0" i="1">
                <a:cs typeface="Arial" panose="020B0604020202020204" pitchFamily="34" charset="0"/>
              </a:rPr>
              <a:t>Handbuch d. Unternehmensberatung</a:t>
            </a:r>
            <a:r>
              <a:rPr lang="de-DE" altLang="de-DE" sz="1000" b="0">
                <a:cs typeface="Arial" panose="020B0604020202020204" pitchFamily="34" charset="0"/>
              </a:rPr>
              <a:t>.</a:t>
            </a:r>
            <a:r>
              <a:rPr lang="de-DE" altLang="de-DE" sz="1000" b="0" i="1">
                <a:cs typeface="Arial" panose="020B0604020202020204" pitchFamily="34" charset="0"/>
              </a:rPr>
              <a:t> Organisationen führen u. verwalten. (</a:t>
            </a:r>
            <a:r>
              <a:rPr lang="de-DE" altLang="de-DE" sz="1000" b="0" i="1" err="1">
                <a:cs typeface="Arial" panose="020B0604020202020204" pitchFamily="34" charset="0"/>
              </a:rPr>
              <a:t>Kz</a:t>
            </a:r>
            <a:r>
              <a:rPr lang="de-DE" altLang="de-DE" sz="1000" b="0" i="1">
                <a:cs typeface="Arial" panose="020B0604020202020204" pitchFamily="34" charset="0"/>
              </a:rPr>
              <a:t>. 3960, S. 1-18). </a:t>
            </a:r>
            <a:r>
              <a:rPr lang="de-DE" altLang="de-DE" sz="1000" b="0">
                <a:cs typeface="Arial" panose="020B0604020202020204" pitchFamily="34" charset="0"/>
              </a:rPr>
              <a:t>Berlin: E. Schmidt Verlag.</a:t>
            </a:r>
          </a:p>
          <a:p>
            <a:pPr eaLnBrk="1" hangingPunct="1">
              <a:defRPr/>
            </a:pPr>
            <a:r>
              <a:rPr lang="de-DE" altLang="de-DE" sz="1000" b="0">
                <a:cs typeface="Arial" panose="020B0604020202020204" pitchFamily="34" charset="0"/>
              </a:rPr>
              <a:t>Aktuelle Fassung:</a:t>
            </a:r>
            <a:r>
              <a:rPr lang="en-US" sz="1000" b="0">
                <a:cs typeface="Arial" panose="020B0604020202020204" pitchFamily="34" charset="0"/>
              </a:rPr>
              <a:t> Kersting, M. &amp; </a:t>
            </a:r>
            <a:r>
              <a:rPr lang="en-US" sz="1000" b="0" err="1">
                <a:cs typeface="Arial" panose="020B0604020202020204" pitchFamily="34" charset="0"/>
              </a:rPr>
              <a:t>Klehe</a:t>
            </a:r>
            <a:r>
              <a:rPr lang="en-US" sz="1000" b="0">
                <a:cs typeface="Arial" panose="020B0604020202020204" pitchFamily="34" charset="0"/>
              </a:rPr>
              <a:t>, U.-C. (2018). </a:t>
            </a:r>
            <a:r>
              <a:rPr lang="en-US" sz="1000" b="0" err="1">
                <a:cs typeface="Arial" panose="020B0604020202020204" pitchFamily="34" charset="0"/>
              </a:rPr>
              <a:t>Personalauswahl</a:t>
            </a:r>
            <a:r>
              <a:rPr lang="en-US" sz="1000" b="0">
                <a:cs typeface="Arial" panose="020B0604020202020204" pitchFamily="34" charset="0"/>
              </a:rPr>
              <a:t> u. -</a:t>
            </a:r>
            <a:r>
              <a:rPr lang="en-US" sz="1000" b="0" err="1">
                <a:cs typeface="Arial" panose="020B0604020202020204" pitchFamily="34" charset="0"/>
              </a:rPr>
              <a:t>beurteilung</a:t>
            </a:r>
            <a:r>
              <a:rPr lang="en-US" sz="1000" b="0">
                <a:cs typeface="Arial" panose="020B0604020202020204" pitchFamily="34" charset="0"/>
              </a:rPr>
              <a:t>: Eine integrative </a:t>
            </a:r>
            <a:r>
              <a:rPr lang="en-US" sz="1000" b="0" err="1">
                <a:cs typeface="Arial" panose="020B0604020202020204" pitchFamily="34" charset="0"/>
              </a:rPr>
              <a:t>Perspektive</a:t>
            </a:r>
            <a:r>
              <a:rPr lang="en-US" sz="1000" b="0">
                <a:cs typeface="Arial" panose="020B0604020202020204" pitchFamily="34" charset="0"/>
              </a:rPr>
              <a:t>. In S. Greif. &amp; K.C. </a:t>
            </a:r>
            <a:r>
              <a:rPr lang="en-US" sz="1000" b="0" err="1">
                <a:cs typeface="Arial" panose="020B0604020202020204" pitchFamily="34" charset="0"/>
              </a:rPr>
              <a:t>Hamborg</a:t>
            </a:r>
            <a:r>
              <a:rPr lang="en-US" sz="1000" b="0">
                <a:cs typeface="Arial" panose="020B0604020202020204" pitchFamily="34" charset="0"/>
              </a:rPr>
              <a:t> (</a:t>
            </a:r>
            <a:r>
              <a:rPr lang="en-US" sz="1000" b="0" err="1">
                <a:cs typeface="Arial" panose="020B0604020202020204" pitchFamily="34" charset="0"/>
              </a:rPr>
              <a:t>Hrsg</a:t>
            </a:r>
            <a:r>
              <a:rPr lang="en-US" sz="1000" b="0">
                <a:cs typeface="Arial" panose="020B0604020202020204" pitchFamily="34" charset="0"/>
              </a:rPr>
              <a:t>.), </a:t>
            </a:r>
            <a:r>
              <a:rPr lang="en-US" sz="1000" b="0" i="1" err="1">
                <a:cs typeface="Arial" panose="020B0604020202020204" pitchFamily="34" charset="0"/>
              </a:rPr>
              <a:t>Enzyklopädie</a:t>
            </a:r>
            <a:r>
              <a:rPr lang="en-US" sz="1000" b="0" i="1">
                <a:cs typeface="Arial" panose="020B0604020202020204" pitchFamily="34" charset="0"/>
              </a:rPr>
              <a:t> der </a:t>
            </a:r>
            <a:r>
              <a:rPr lang="en-US" sz="1000" b="0" i="1" err="1">
                <a:cs typeface="Arial" panose="020B0604020202020204" pitchFamily="34" charset="0"/>
              </a:rPr>
              <a:t>Psychologie</a:t>
            </a:r>
            <a:r>
              <a:rPr lang="en-US" sz="1000" b="0" i="1">
                <a:cs typeface="Arial" panose="020B0604020202020204" pitchFamily="34" charset="0"/>
              </a:rPr>
              <a:t>. </a:t>
            </a:r>
            <a:r>
              <a:rPr lang="en-US" sz="1000" b="0" i="1" err="1">
                <a:cs typeface="Arial" panose="020B0604020202020204" pitchFamily="34" charset="0"/>
              </a:rPr>
              <a:t>Themenbereich</a:t>
            </a:r>
            <a:r>
              <a:rPr lang="en-US" sz="1000" b="0" i="1">
                <a:cs typeface="Arial" panose="020B0604020202020204" pitchFamily="34" charset="0"/>
              </a:rPr>
              <a:t> B, </a:t>
            </a:r>
            <a:r>
              <a:rPr lang="en-US" sz="1000" b="0" i="1" err="1">
                <a:cs typeface="Arial" panose="020B0604020202020204" pitchFamily="34" charset="0"/>
              </a:rPr>
              <a:t>Serie</a:t>
            </a:r>
            <a:r>
              <a:rPr lang="en-US" sz="1000" b="0" i="1">
                <a:cs typeface="Arial" panose="020B0604020202020204" pitchFamily="34" charset="0"/>
              </a:rPr>
              <a:t> III, Band 3, </a:t>
            </a:r>
            <a:r>
              <a:rPr lang="en-US" sz="1000" b="0" i="1" err="1">
                <a:cs typeface="Arial" panose="020B0604020202020204" pitchFamily="34" charset="0"/>
              </a:rPr>
              <a:t>Methoden</a:t>
            </a:r>
            <a:r>
              <a:rPr lang="en-US" sz="1000" b="0" i="1">
                <a:cs typeface="Arial" panose="020B0604020202020204" pitchFamily="34" charset="0"/>
              </a:rPr>
              <a:t> d. </a:t>
            </a:r>
            <a:r>
              <a:rPr lang="en-US" sz="1000" b="0" i="1" err="1">
                <a:cs typeface="Arial" panose="020B0604020202020204" pitchFamily="34" charset="0"/>
              </a:rPr>
              <a:t>Arbeits</a:t>
            </a:r>
            <a:r>
              <a:rPr lang="en-US" sz="1000" b="0" i="1">
                <a:cs typeface="Arial" panose="020B0604020202020204" pitchFamily="34" charset="0"/>
              </a:rPr>
              <a:t>-, </a:t>
            </a:r>
            <a:r>
              <a:rPr lang="en-US" sz="1000" b="0" i="1" err="1">
                <a:cs typeface="Arial" panose="020B0604020202020204" pitchFamily="34" charset="0"/>
              </a:rPr>
              <a:t>Organisations</a:t>
            </a:r>
            <a:r>
              <a:rPr lang="en-US" sz="1000" b="0" i="1">
                <a:cs typeface="Arial" panose="020B0604020202020204" pitchFamily="34" charset="0"/>
              </a:rPr>
              <a:t>- u. </a:t>
            </a:r>
            <a:r>
              <a:rPr lang="en-US" sz="1000" b="0" i="1" err="1">
                <a:cs typeface="Arial" panose="020B0604020202020204" pitchFamily="34" charset="0"/>
              </a:rPr>
              <a:t>Wirtschaftspsych</a:t>
            </a:r>
            <a:r>
              <a:rPr lang="en-US" sz="1000" b="0" i="1">
                <a:cs typeface="Arial" panose="020B0604020202020204" pitchFamily="34" charset="0"/>
              </a:rPr>
              <a:t>.</a:t>
            </a:r>
            <a:r>
              <a:rPr lang="en-US" sz="1000" b="0">
                <a:cs typeface="Arial" panose="020B0604020202020204" pitchFamily="34" charset="0"/>
              </a:rPr>
              <a:t> (S. 81-144). Göttingen: </a:t>
            </a:r>
            <a:r>
              <a:rPr lang="en-US" sz="1000" b="0" err="1">
                <a:cs typeface="Arial" panose="020B0604020202020204" pitchFamily="34" charset="0"/>
              </a:rPr>
              <a:t>Hogrefe</a:t>
            </a:r>
            <a:r>
              <a:rPr lang="en-US" sz="1000" b="0">
                <a:cs typeface="Arial" panose="020B0604020202020204" pitchFamily="34" charset="0"/>
              </a:rPr>
              <a:t>.</a:t>
            </a:r>
            <a:endParaRPr lang="de-DE" altLang="de-DE" sz="1050" b="0">
              <a:cs typeface="Arial" panose="020B0604020202020204" pitchFamily="34" charset="0"/>
            </a:endParaRPr>
          </a:p>
        </p:txBody>
      </p:sp>
    </p:spTree>
    <p:custDataLst>
      <p:tags r:id="rId1"/>
    </p:custDataLst>
    <p:extLst>
      <p:ext uri="{BB962C8B-B14F-4D97-AF65-F5344CB8AC3E}">
        <p14:creationId xmlns:p14="http://schemas.microsoft.com/office/powerpoint/2010/main" val="2846407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linds(horizontal)">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1440000" y="563563"/>
            <a:ext cx="7173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Verfahren: Anforderungen an Verfahren</a:t>
            </a:r>
          </a:p>
        </p:txBody>
      </p:sp>
      <p:sp>
        <p:nvSpPr>
          <p:cNvPr id="23" name="AutoShape 2"/>
          <p:cNvSpPr>
            <a:spLocks noChangeArrowheads="1"/>
          </p:cNvSpPr>
          <p:nvPr/>
        </p:nvSpPr>
        <p:spPr bwMode="auto">
          <a:xfrm>
            <a:off x="1701800" y="1196975"/>
            <a:ext cx="8788400" cy="4476750"/>
          </a:xfrm>
          <a:prstGeom prst="roundRect">
            <a:avLst>
              <a:gd name="adj" fmla="val 5745"/>
            </a:avLst>
          </a:prstGeom>
          <a:solidFill>
            <a:srgbClr val="5B9BD5">
              <a:lumMod val="40000"/>
              <a:lumOff val="60000"/>
            </a:srgbClr>
          </a:solidFill>
          <a:ln w="12700">
            <a:solidFill>
              <a:srgbClr val="99FF99"/>
            </a:solidFill>
            <a:round/>
            <a:headEnd/>
            <a:tailEnd/>
          </a:ln>
        </p:spPr>
        <p:txBody>
          <a:bodyPr wrap="none" anchor="ctr"/>
          <a:lstStyle>
            <a:lvl1pPr>
              <a:spcBef>
                <a:spcPct val="20000"/>
              </a:spcBef>
              <a:buFont typeface="Arial" panose="020B0604020202020204" pitchFamily="34" charset="0"/>
              <a:defRPr sz="1600">
                <a:solidFill>
                  <a:srgbClr val="0070C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spcBef>
                <a:spcPct val="0"/>
              </a:spcBef>
              <a:spcAft>
                <a:spcPts val="0"/>
              </a:spcAft>
              <a:defRPr/>
            </a:pPr>
            <a:endParaRPr lang="de-DE" altLang="de-DE" sz="1800" ker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4" name="AutoShape 2"/>
          <p:cNvSpPr>
            <a:spLocks noChangeArrowheads="1"/>
          </p:cNvSpPr>
          <p:nvPr/>
        </p:nvSpPr>
        <p:spPr bwMode="auto">
          <a:xfrm>
            <a:off x="6556375" y="2493963"/>
            <a:ext cx="3297238" cy="2779712"/>
          </a:xfrm>
          <a:prstGeom prst="roundRect">
            <a:avLst>
              <a:gd name="adj" fmla="val 5745"/>
            </a:avLst>
          </a:prstGeom>
          <a:solidFill>
            <a:srgbClr val="70AD47">
              <a:lumMod val="20000"/>
              <a:lumOff val="80000"/>
            </a:srgbClr>
          </a:solidFill>
          <a:ln w="12700">
            <a:solidFill>
              <a:srgbClr val="99FF99"/>
            </a:solidFill>
            <a:round/>
            <a:headEnd/>
            <a:tailEnd/>
          </a:ln>
        </p:spPr>
        <p:txBody>
          <a:bodyPr wrap="none" anchor="ctr"/>
          <a:lstStyle>
            <a:lvl1pPr>
              <a:spcBef>
                <a:spcPct val="20000"/>
              </a:spcBef>
              <a:buFont typeface="Arial" panose="020B0604020202020204" pitchFamily="34" charset="0"/>
              <a:defRPr sz="1600">
                <a:solidFill>
                  <a:srgbClr val="0070C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spcBef>
                <a:spcPct val="0"/>
              </a:spcBef>
              <a:spcAft>
                <a:spcPts val="0"/>
              </a:spcAft>
              <a:defRPr/>
            </a:pPr>
            <a:endParaRPr lang="de-DE" altLang="de-DE" sz="1800" kern="0">
              <a:solidFill>
                <a:prstClr val="black"/>
              </a:solidFill>
              <a:latin typeface="+mn-lt"/>
              <a:ea typeface="Arial Unicode MS" panose="020B0604020202020204" pitchFamily="34" charset="-128"/>
              <a:cs typeface="Arial Unicode MS" panose="020B0604020202020204" pitchFamily="34" charset="-128"/>
            </a:endParaRPr>
          </a:p>
        </p:txBody>
      </p:sp>
      <p:sp>
        <p:nvSpPr>
          <p:cNvPr id="25" name="AutoShape 3"/>
          <p:cNvSpPr>
            <a:spLocks noChangeArrowheads="1"/>
          </p:cNvSpPr>
          <p:nvPr/>
        </p:nvSpPr>
        <p:spPr bwMode="auto">
          <a:xfrm>
            <a:off x="4092575" y="2493963"/>
            <a:ext cx="1779588" cy="2779712"/>
          </a:xfrm>
          <a:prstGeom prst="roundRect">
            <a:avLst>
              <a:gd name="adj" fmla="val 5745"/>
            </a:avLst>
          </a:prstGeom>
          <a:solidFill>
            <a:srgbClr val="FFC000">
              <a:lumMod val="20000"/>
              <a:lumOff val="80000"/>
            </a:srgbClr>
          </a:solidFill>
          <a:ln w="12700">
            <a:solidFill>
              <a:srgbClr val="FFFF99"/>
            </a:solidFill>
            <a:round/>
            <a:headEnd/>
            <a:tailEnd/>
          </a:ln>
        </p:spPr>
        <p:txBody>
          <a:bodyPr wrap="none" anchor="ctr"/>
          <a:lstStyle>
            <a:lvl1pPr>
              <a:spcBef>
                <a:spcPct val="20000"/>
              </a:spcBef>
              <a:buFont typeface="Arial" panose="020B0604020202020204" pitchFamily="34" charset="0"/>
              <a:defRPr sz="1600">
                <a:solidFill>
                  <a:srgbClr val="0070C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spcBef>
                <a:spcPct val="0"/>
              </a:spcBef>
              <a:spcAft>
                <a:spcPts val="0"/>
              </a:spcAft>
              <a:defRPr/>
            </a:pPr>
            <a:endParaRPr lang="de-DE" altLang="de-DE" sz="1800" kern="0">
              <a:solidFill>
                <a:prstClr val="black"/>
              </a:solidFill>
              <a:latin typeface="+mn-lt"/>
              <a:ea typeface="Arial Unicode MS" panose="020B0604020202020204" pitchFamily="34" charset="-128"/>
              <a:cs typeface="Arial Unicode MS" panose="020B0604020202020204" pitchFamily="34" charset="-128"/>
            </a:endParaRPr>
          </a:p>
        </p:txBody>
      </p:sp>
      <p:sp>
        <p:nvSpPr>
          <p:cNvPr id="26" name="AutoShape 10"/>
          <p:cNvSpPr>
            <a:spLocks noChangeArrowheads="1"/>
          </p:cNvSpPr>
          <p:nvPr/>
        </p:nvSpPr>
        <p:spPr bwMode="auto">
          <a:xfrm>
            <a:off x="8305800" y="3022600"/>
            <a:ext cx="1258888" cy="1295400"/>
          </a:xfrm>
          <a:prstGeom prst="homePlate">
            <a:avLst>
              <a:gd name="adj" fmla="val 14495"/>
            </a:avLst>
          </a:prstGeom>
          <a:solidFill>
            <a:sysClr val="window" lastClr="FFFFFF"/>
          </a:solidFill>
          <a:ln w="12700">
            <a:solidFill>
              <a:sysClr val="windowText" lastClr="000000"/>
            </a:solidFill>
            <a:miter lim="800000"/>
            <a:headEnd/>
            <a:tailEnd/>
          </a:ln>
        </p:spPr>
        <p:txBody>
          <a:bodyPr wrap="none" anchor="ctr"/>
          <a:lstStyle>
            <a:lvl1pPr>
              <a:spcBef>
                <a:spcPct val="20000"/>
              </a:spcBef>
              <a:buFont typeface="Arial" panose="020B0604020202020204" pitchFamily="34" charset="0"/>
              <a:defRPr sz="1600">
                <a:solidFill>
                  <a:srgbClr val="0070C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spcBef>
                <a:spcPct val="0"/>
              </a:spcBef>
              <a:spcAft>
                <a:spcPts val="0"/>
              </a:spcAft>
              <a:defRPr/>
            </a:pPr>
            <a:endParaRPr lang="de-DE" altLang="de-DE" sz="1800" kern="0">
              <a:solidFill>
                <a:prstClr val="black"/>
              </a:solidFill>
              <a:latin typeface="+mn-lt"/>
              <a:ea typeface="Arial Unicode MS" panose="020B0604020202020204" pitchFamily="34" charset="-128"/>
              <a:cs typeface="Arial Unicode MS" panose="020B0604020202020204" pitchFamily="34" charset="-128"/>
            </a:endParaRPr>
          </a:p>
        </p:txBody>
      </p:sp>
      <p:sp>
        <p:nvSpPr>
          <p:cNvPr id="27" name="AutoShape 11"/>
          <p:cNvSpPr>
            <a:spLocks noChangeArrowheads="1"/>
          </p:cNvSpPr>
          <p:nvPr/>
        </p:nvSpPr>
        <p:spPr bwMode="auto">
          <a:xfrm>
            <a:off x="6750051" y="3022600"/>
            <a:ext cx="1260475" cy="1295400"/>
          </a:xfrm>
          <a:prstGeom prst="homePlate">
            <a:avLst>
              <a:gd name="adj" fmla="val 14495"/>
            </a:avLst>
          </a:prstGeom>
          <a:solidFill>
            <a:sysClr val="window" lastClr="FFFFFF"/>
          </a:solidFill>
          <a:ln w="12700">
            <a:solidFill>
              <a:sysClr val="windowText" lastClr="000000"/>
            </a:solidFill>
            <a:miter lim="800000"/>
            <a:headEnd/>
            <a:tailEnd/>
          </a:ln>
        </p:spPr>
        <p:txBody>
          <a:bodyPr wrap="none" anchor="ctr"/>
          <a:lstStyle>
            <a:lvl1pPr>
              <a:spcBef>
                <a:spcPct val="20000"/>
              </a:spcBef>
              <a:buFont typeface="Arial" panose="020B0604020202020204" pitchFamily="34" charset="0"/>
              <a:defRPr sz="1600">
                <a:solidFill>
                  <a:srgbClr val="0070C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spcBef>
                <a:spcPct val="0"/>
              </a:spcBef>
              <a:spcAft>
                <a:spcPts val="0"/>
              </a:spcAft>
              <a:defRPr/>
            </a:pPr>
            <a:endParaRPr lang="de-DE" altLang="de-DE" sz="1800" kern="0">
              <a:solidFill>
                <a:prstClr val="black"/>
              </a:solidFill>
              <a:latin typeface="+mn-lt"/>
              <a:ea typeface="Arial Unicode MS" panose="020B0604020202020204" pitchFamily="34" charset="-128"/>
              <a:cs typeface="Arial Unicode MS" panose="020B0604020202020204" pitchFamily="34" charset="-128"/>
            </a:endParaRPr>
          </a:p>
        </p:txBody>
      </p:sp>
      <p:sp>
        <p:nvSpPr>
          <p:cNvPr id="28" name="AutoShape 12"/>
          <p:cNvSpPr>
            <a:spLocks noChangeArrowheads="1"/>
          </p:cNvSpPr>
          <p:nvPr/>
        </p:nvSpPr>
        <p:spPr bwMode="auto">
          <a:xfrm>
            <a:off x="5195889" y="3022600"/>
            <a:ext cx="1258887" cy="1295400"/>
          </a:xfrm>
          <a:prstGeom prst="homePlate">
            <a:avLst>
              <a:gd name="adj" fmla="val 14495"/>
            </a:avLst>
          </a:prstGeom>
          <a:solidFill>
            <a:sysClr val="window" lastClr="FFFFFF"/>
          </a:solidFill>
          <a:ln w="12700">
            <a:solidFill>
              <a:sysClr val="windowText" lastClr="000000"/>
            </a:solidFill>
            <a:miter lim="800000"/>
            <a:headEnd/>
            <a:tailEnd/>
          </a:ln>
        </p:spPr>
        <p:txBody>
          <a:bodyPr wrap="none" anchor="ctr"/>
          <a:lstStyle>
            <a:lvl1pPr>
              <a:spcBef>
                <a:spcPct val="20000"/>
              </a:spcBef>
              <a:buFont typeface="Arial" panose="020B0604020202020204" pitchFamily="34" charset="0"/>
              <a:defRPr sz="1600">
                <a:solidFill>
                  <a:srgbClr val="0070C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spcBef>
                <a:spcPct val="0"/>
              </a:spcBef>
              <a:spcAft>
                <a:spcPts val="0"/>
              </a:spcAft>
              <a:defRPr/>
            </a:pPr>
            <a:endParaRPr lang="de-DE" altLang="de-DE" sz="1800" kern="0">
              <a:solidFill>
                <a:prstClr val="black"/>
              </a:solidFill>
              <a:latin typeface="+mn-lt"/>
              <a:ea typeface="Arial Unicode MS" panose="020B0604020202020204" pitchFamily="34" charset="-128"/>
              <a:cs typeface="Arial Unicode MS" panose="020B0604020202020204" pitchFamily="34" charset="-128"/>
            </a:endParaRPr>
          </a:p>
        </p:txBody>
      </p:sp>
      <p:sp>
        <p:nvSpPr>
          <p:cNvPr id="29" name="AutoShape 13"/>
          <p:cNvSpPr>
            <a:spLocks noChangeArrowheads="1"/>
          </p:cNvSpPr>
          <p:nvPr/>
        </p:nvSpPr>
        <p:spPr bwMode="auto">
          <a:xfrm>
            <a:off x="3640139" y="3022600"/>
            <a:ext cx="1260475" cy="1295400"/>
          </a:xfrm>
          <a:prstGeom prst="homePlate">
            <a:avLst>
              <a:gd name="adj" fmla="val 14495"/>
            </a:avLst>
          </a:prstGeom>
          <a:solidFill>
            <a:sysClr val="window" lastClr="FFFFFF"/>
          </a:solidFill>
          <a:ln w="12700">
            <a:solidFill>
              <a:sysClr val="windowText" lastClr="000000"/>
            </a:solidFill>
            <a:miter lim="800000"/>
            <a:headEnd/>
            <a:tailEnd/>
          </a:ln>
        </p:spPr>
        <p:txBody>
          <a:bodyPr wrap="none" anchor="ctr"/>
          <a:lstStyle>
            <a:lvl1pPr>
              <a:spcBef>
                <a:spcPct val="20000"/>
              </a:spcBef>
              <a:buFont typeface="Arial" panose="020B0604020202020204" pitchFamily="34" charset="0"/>
              <a:defRPr sz="1600">
                <a:solidFill>
                  <a:srgbClr val="0070C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spcBef>
                <a:spcPct val="0"/>
              </a:spcBef>
              <a:spcAft>
                <a:spcPts val="0"/>
              </a:spcAft>
              <a:defRPr/>
            </a:pPr>
            <a:endParaRPr lang="de-DE" altLang="de-DE" sz="1800" kern="0">
              <a:solidFill>
                <a:prstClr val="black"/>
              </a:solidFill>
              <a:latin typeface="+mn-lt"/>
              <a:ea typeface="Arial Unicode MS" panose="020B0604020202020204" pitchFamily="34" charset="-128"/>
              <a:cs typeface="Arial Unicode MS" panose="020B0604020202020204" pitchFamily="34" charset="-128"/>
            </a:endParaRPr>
          </a:p>
        </p:txBody>
      </p:sp>
      <p:sp>
        <p:nvSpPr>
          <p:cNvPr id="30" name="AutoShape 14"/>
          <p:cNvSpPr>
            <a:spLocks noChangeArrowheads="1"/>
          </p:cNvSpPr>
          <p:nvPr/>
        </p:nvSpPr>
        <p:spPr bwMode="auto">
          <a:xfrm>
            <a:off x="2085976" y="3022600"/>
            <a:ext cx="1260475" cy="1295400"/>
          </a:xfrm>
          <a:prstGeom prst="homePlate">
            <a:avLst>
              <a:gd name="adj" fmla="val 14495"/>
            </a:avLst>
          </a:prstGeom>
          <a:solidFill>
            <a:sysClr val="window" lastClr="FFFFFF"/>
          </a:solidFill>
          <a:ln w="12700">
            <a:solidFill>
              <a:sysClr val="windowText" lastClr="000000"/>
            </a:solidFill>
            <a:miter lim="800000"/>
            <a:headEnd/>
            <a:tailEnd/>
          </a:ln>
        </p:spPr>
        <p:txBody>
          <a:bodyPr wrap="none" anchor="ctr"/>
          <a:lstStyle>
            <a:lvl1pPr>
              <a:spcBef>
                <a:spcPct val="20000"/>
              </a:spcBef>
              <a:buFont typeface="Arial" panose="020B0604020202020204" pitchFamily="34" charset="0"/>
              <a:defRPr sz="1600">
                <a:solidFill>
                  <a:srgbClr val="0070C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spcBef>
                <a:spcPct val="0"/>
              </a:spcBef>
              <a:spcAft>
                <a:spcPts val="0"/>
              </a:spcAft>
              <a:defRPr/>
            </a:pPr>
            <a:endParaRPr lang="de-DE" altLang="de-DE" sz="1800" kern="0">
              <a:solidFill>
                <a:prstClr val="black"/>
              </a:solidFill>
              <a:latin typeface="+mn-lt"/>
              <a:ea typeface="Arial Unicode MS" panose="020B0604020202020204" pitchFamily="34" charset="-128"/>
              <a:cs typeface="Arial Unicode MS" panose="020B0604020202020204" pitchFamily="34" charset="-128"/>
            </a:endParaRPr>
          </a:p>
        </p:txBody>
      </p:sp>
      <p:sp>
        <p:nvSpPr>
          <p:cNvPr id="24587" name="Rectangle 16"/>
          <p:cNvSpPr>
            <a:spLocks noChangeArrowheads="1"/>
          </p:cNvSpPr>
          <p:nvPr/>
        </p:nvSpPr>
        <p:spPr bwMode="auto">
          <a:xfrm>
            <a:off x="2132014" y="3030538"/>
            <a:ext cx="12604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lstStyle>
            <a:lvl1pPr defTabSz="762000">
              <a:defRPr u="sng">
                <a:solidFill>
                  <a:schemeClr val="tx1"/>
                </a:solidFill>
                <a:latin typeface="Arial" panose="020B0604020202020204" pitchFamily="34" charset="0"/>
                <a:cs typeface="Arial" panose="020B0604020202020204" pitchFamily="34" charset="0"/>
              </a:defRPr>
            </a:lvl1pPr>
            <a:lvl2pPr marL="742950" indent="-285750" defTabSz="762000">
              <a:defRPr u="sng">
                <a:solidFill>
                  <a:schemeClr val="tx1"/>
                </a:solidFill>
                <a:latin typeface="Arial" panose="020B0604020202020204" pitchFamily="34" charset="0"/>
                <a:cs typeface="Arial" panose="020B0604020202020204" pitchFamily="34" charset="0"/>
              </a:defRPr>
            </a:lvl2pPr>
            <a:lvl3pPr marL="1143000" indent="-228600" defTabSz="762000">
              <a:defRPr u="sng">
                <a:solidFill>
                  <a:schemeClr val="tx1"/>
                </a:solidFill>
                <a:latin typeface="Arial" panose="020B0604020202020204" pitchFamily="34" charset="0"/>
                <a:cs typeface="Arial" panose="020B0604020202020204" pitchFamily="34" charset="0"/>
              </a:defRPr>
            </a:lvl3pPr>
            <a:lvl4pPr marL="1600200" indent="-228600" defTabSz="762000">
              <a:defRPr u="sng">
                <a:solidFill>
                  <a:schemeClr val="tx1"/>
                </a:solidFill>
                <a:latin typeface="Arial" panose="020B0604020202020204" pitchFamily="34" charset="0"/>
                <a:cs typeface="Arial" panose="020B0604020202020204" pitchFamily="34" charset="0"/>
              </a:defRPr>
            </a:lvl4pPr>
            <a:lvl5pPr marL="2057400" indent="-228600" defTabSz="762000">
              <a:defRPr u="sng">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de-DE" sz="1400" u="none" err="1">
                <a:solidFill>
                  <a:srgbClr val="000000"/>
                </a:solidFill>
                <a:latin typeface="+mn-lt"/>
                <a:ea typeface="Arial Unicode MS" panose="020B0604020202020204" pitchFamily="34" charset="-128"/>
                <a:cs typeface="Arial Unicode MS" panose="020B0604020202020204" pitchFamily="34" charset="-128"/>
              </a:rPr>
              <a:t>Doku</a:t>
            </a:r>
            <a:r>
              <a:rPr lang="en-US" altLang="de-DE" sz="1400" u="none">
                <a:solidFill>
                  <a:srgbClr val="000000"/>
                </a:solidFill>
                <a:latin typeface="+mn-lt"/>
                <a:ea typeface="Arial Unicode MS" panose="020B0604020202020204" pitchFamily="34" charset="-128"/>
                <a:cs typeface="Arial Unicode MS" panose="020B0604020202020204" pitchFamily="34" charset="-128"/>
              </a:rPr>
              <a:t>-</a:t>
            </a:r>
          </a:p>
          <a:p>
            <a:pPr eaLnBrk="1" hangingPunct="1">
              <a:lnSpc>
                <a:spcPct val="90000"/>
              </a:lnSpc>
              <a:defRPr/>
            </a:pPr>
            <a:r>
              <a:rPr lang="en-US" altLang="de-DE" sz="1400" u="none" err="1">
                <a:solidFill>
                  <a:srgbClr val="000000"/>
                </a:solidFill>
                <a:latin typeface="+mn-lt"/>
                <a:ea typeface="Arial Unicode MS" panose="020B0604020202020204" pitchFamily="34" charset="-128"/>
                <a:cs typeface="Arial Unicode MS" panose="020B0604020202020204" pitchFamily="34" charset="-128"/>
              </a:rPr>
              <a:t>menten</a:t>
            </a:r>
            <a:r>
              <a:rPr lang="en-US" altLang="de-DE" sz="1400" u="none">
                <a:solidFill>
                  <a:srgbClr val="000000"/>
                </a:solidFill>
                <a:latin typeface="+mn-lt"/>
                <a:ea typeface="Arial Unicode MS" panose="020B0604020202020204" pitchFamily="34" charset="-128"/>
                <a:cs typeface="Arial Unicode MS" panose="020B0604020202020204" pitchFamily="34" charset="-128"/>
              </a:rPr>
              <a:t>-</a:t>
            </a:r>
          </a:p>
          <a:p>
            <a:pPr eaLnBrk="1" hangingPunct="1">
              <a:lnSpc>
                <a:spcPct val="90000"/>
              </a:lnSpc>
              <a:defRPr/>
            </a:pPr>
            <a:r>
              <a:rPr lang="en-US" altLang="de-DE" sz="1400" u="none" err="1">
                <a:solidFill>
                  <a:srgbClr val="000000"/>
                </a:solidFill>
                <a:latin typeface="+mn-lt"/>
                <a:ea typeface="Arial Unicode MS" panose="020B0604020202020204" pitchFamily="34" charset="-128"/>
                <a:cs typeface="Arial Unicode MS" panose="020B0604020202020204" pitchFamily="34" charset="-128"/>
              </a:rPr>
              <a:t>analyse</a:t>
            </a:r>
            <a:endParaRPr lang="en-US" altLang="de-DE" sz="1400" u="none">
              <a:solidFill>
                <a:srgbClr val="000000"/>
              </a:solidFill>
              <a:latin typeface="+mn-lt"/>
              <a:ea typeface="Arial Unicode MS" panose="020B0604020202020204" pitchFamily="34" charset="-128"/>
              <a:cs typeface="Arial Unicode MS" panose="020B0604020202020204" pitchFamily="34" charset="-128"/>
            </a:endParaRPr>
          </a:p>
          <a:p>
            <a:pPr eaLnBrk="1" hangingPunct="1">
              <a:lnSpc>
                <a:spcPct val="90000"/>
              </a:lnSpc>
              <a:defRPr/>
            </a:pPr>
            <a:endParaRPr lang="en-US" altLang="de-DE" sz="1400" u="none">
              <a:solidFill>
                <a:srgbClr val="000000"/>
              </a:solidFill>
              <a:latin typeface="+mn-lt"/>
              <a:ea typeface="Arial Unicode MS" panose="020B0604020202020204" pitchFamily="34" charset="-128"/>
              <a:cs typeface="Arial Unicode MS" panose="020B0604020202020204" pitchFamily="34" charset="-128"/>
            </a:endParaRPr>
          </a:p>
          <a:p>
            <a:pPr eaLnBrk="1" hangingPunct="1">
              <a:lnSpc>
                <a:spcPct val="90000"/>
              </a:lnSpc>
              <a:defRPr/>
            </a:pPr>
            <a:r>
              <a:rPr lang="en-US" altLang="de-DE" sz="1400" u="none">
                <a:solidFill>
                  <a:srgbClr val="000000"/>
                </a:solidFill>
                <a:latin typeface="+mn-lt"/>
                <a:ea typeface="Arial Unicode MS" panose="020B0604020202020204" pitchFamily="34" charset="-128"/>
                <a:cs typeface="Arial Unicode MS" panose="020B0604020202020204" pitchFamily="34" charset="-128"/>
              </a:rPr>
              <a:t>(</a:t>
            </a:r>
            <a:r>
              <a:rPr lang="en-US" altLang="de-DE" sz="1400" u="none" err="1">
                <a:solidFill>
                  <a:srgbClr val="000000"/>
                </a:solidFill>
                <a:latin typeface="+mn-lt"/>
                <a:ea typeface="Arial Unicode MS" panose="020B0604020202020204" pitchFamily="34" charset="-128"/>
                <a:cs typeface="Arial Unicode MS" panose="020B0604020202020204" pitchFamily="34" charset="-128"/>
              </a:rPr>
              <a:t>z.B</a:t>
            </a:r>
            <a:r>
              <a:rPr lang="en-US" altLang="de-DE" sz="1400" u="none">
                <a:solidFill>
                  <a:srgbClr val="000000"/>
                </a:solidFill>
                <a:latin typeface="+mn-lt"/>
                <a:ea typeface="Arial Unicode MS" panose="020B0604020202020204" pitchFamily="34" charset="-128"/>
                <a:cs typeface="Arial Unicode MS" panose="020B0604020202020204" pitchFamily="34" charset="-128"/>
              </a:rPr>
              <a:t>. </a:t>
            </a:r>
            <a:r>
              <a:rPr lang="en-US" altLang="de-DE" sz="1400" u="none" err="1">
                <a:solidFill>
                  <a:srgbClr val="000000"/>
                </a:solidFill>
                <a:latin typeface="+mn-lt"/>
                <a:ea typeface="Arial Unicode MS" panose="020B0604020202020204" pitchFamily="34" charset="-128"/>
                <a:cs typeface="Arial Unicode MS" panose="020B0604020202020204" pitchFamily="34" charset="-128"/>
              </a:rPr>
              <a:t>Zeug</a:t>
            </a:r>
            <a:r>
              <a:rPr lang="en-US" altLang="de-DE" sz="1400" u="none">
                <a:solidFill>
                  <a:srgbClr val="000000"/>
                </a:solidFill>
                <a:latin typeface="+mn-lt"/>
                <a:ea typeface="Arial Unicode MS" panose="020B0604020202020204" pitchFamily="34" charset="-128"/>
                <a:cs typeface="Arial Unicode MS" panose="020B0604020202020204" pitchFamily="34" charset="-128"/>
              </a:rPr>
              <a:t>-</a:t>
            </a:r>
          </a:p>
          <a:p>
            <a:pPr eaLnBrk="1" hangingPunct="1">
              <a:lnSpc>
                <a:spcPct val="90000"/>
              </a:lnSpc>
              <a:defRPr/>
            </a:pPr>
            <a:r>
              <a:rPr lang="en-US" altLang="de-DE" sz="1400" u="none" err="1">
                <a:solidFill>
                  <a:srgbClr val="000000"/>
                </a:solidFill>
                <a:latin typeface="+mn-lt"/>
                <a:ea typeface="Arial Unicode MS" panose="020B0604020202020204" pitchFamily="34" charset="-128"/>
                <a:cs typeface="Arial Unicode MS" panose="020B0604020202020204" pitchFamily="34" charset="-128"/>
              </a:rPr>
              <a:t>nisse</a:t>
            </a:r>
            <a:r>
              <a:rPr lang="en-US" altLang="de-DE" sz="1400" u="none">
                <a:solidFill>
                  <a:srgbClr val="000000"/>
                </a:solidFill>
                <a:latin typeface="+mn-lt"/>
                <a:ea typeface="Arial Unicode MS" panose="020B0604020202020204" pitchFamily="34" charset="-128"/>
                <a:cs typeface="Arial Unicode MS" panose="020B0604020202020204" pitchFamily="34" charset="-128"/>
              </a:rPr>
              <a:t>)</a:t>
            </a:r>
          </a:p>
          <a:p>
            <a:pPr eaLnBrk="1" hangingPunct="1">
              <a:lnSpc>
                <a:spcPct val="90000"/>
              </a:lnSpc>
              <a:defRPr/>
            </a:pPr>
            <a:endParaRPr lang="en-US" altLang="de-DE" sz="1400" u="none">
              <a:solidFill>
                <a:srgbClr val="000000"/>
              </a:solidFill>
              <a:latin typeface="+mn-lt"/>
              <a:ea typeface="Arial Unicode MS" panose="020B0604020202020204" pitchFamily="34" charset="-128"/>
              <a:cs typeface="Arial Unicode MS" panose="020B0604020202020204" pitchFamily="34" charset="-128"/>
            </a:endParaRPr>
          </a:p>
          <a:p>
            <a:pPr eaLnBrk="1" hangingPunct="1">
              <a:lnSpc>
                <a:spcPct val="90000"/>
              </a:lnSpc>
              <a:defRPr/>
            </a:pPr>
            <a:endParaRPr lang="en-US" altLang="de-DE" sz="1400" u="none">
              <a:solidFill>
                <a:srgbClr val="000000"/>
              </a:solidFill>
              <a:latin typeface="+mn-lt"/>
              <a:ea typeface="Arial Unicode MS" panose="020B0604020202020204" pitchFamily="34" charset="-128"/>
              <a:cs typeface="Arial Unicode MS" panose="020B0604020202020204" pitchFamily="34" charset="-128"/>
            </a:endParaRPr>
          </a:p>
        </p:txBody>
      </p:sp>
      <p:sp>
        <p:nvSpPr>
          <p:cNvPr id="32" name="Rectangle 19"/>
          <p:cNvSpPr>
            <a:spLocks noChangeArrowheads="1"/>
          </p:cNvSpPr>
          <p:nvPr/>
        </p:nvSpPr>
        <p:spPr bwMode="auto">
          <a:xfrm>
            <a:off x="3660775" y="3043238"/>
            <a:ext cx="1258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lstStyle>
            <a:lvl1pPr defTabSz="762000">
              <a:defRPr u="sng">
                <a:solidFill>
                  <a:schemeClr val="tx1"/>
                </a:solidFill>
                <a:latin typeface="Arial" panose="020B0604020202020204" pitchFamily="34" charset="0"/>
                <a:cs typeface="Arial" panose="020B0604020202020204" pitchFamily="34" charset="0"/>
              </a:defRPr>
            </a:lvl1pPr>
            <a:lvl2pPr marL="742950" indent="-285750" defTabSz="762000">
              <a:defRPr u="sng">
                <a:solidFill>
                  <a:schemeClr val="tx1"/>
                </a:solidFill>
                <a:latin typeface="Arial" panose="020B0604020202020204" pitchFamily="34" charset="0"/>
                <a:cs typeface="Arial" panose="020B0604020202020204" pitchFamily="34" charset="0"/>
              </a:defRPr>
            </a:lvl2pPr>
            <a:lvl3pPr marL="1143000" indent="-228600" defTabSz="762000">
              <a:defRPr u="sng">
                <a:solidFill>
                  <a:schemeClr val="tx1"/>
                </a:solidFill>
                <a:latin typeface="Arial" panose="020B0604020202020204" pitchFamily="34" charset="0"/>
                <a:cs typeface="Arial" panose="020B0604020202020204" pitchFamily="34" charset="0"/>
              </a:defRPr>
            </a:lvl3pPr>
            <a:lvl4pPr marL="1600200" indent="-228600" defTabSz="762000">
              <a:defRPr u="sng">
                <a:solidFill>
                  <a:schemeClr val="tx1"/>
                </a:solidFill>
                <a:latin typeface="Arial" panose="020B0604020202020204" pitchFamily="34" charset="0"/>
                <a:cs typeface="Arial" panose="020B0604020202020204" pitchFamily="34" charset="0"/>
              </a:defRPr>
            </a:lvl4pPr>
            <a:lvl5pPr marL="2057400" indent="-228600" defTabSz="762000">
              <a:defRPr u="sng">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de-DE" sz="1400" u="none">
                <a:solidFill>
                  <a:srgbClr val="000000"/>
                </a:solidFill>
                <a:latin typeface="+mn-lt"/>
                <a:ea typeface="Arial Unicode MS" panose="020B0604020202020204" pitchFamily="34" charset="-128"/>
                <a:cs typeface="Arial Unicode MS" panose="020B0604020202020204" pitchFamily="34" charset="-128"/>
              </a:rPr>
              <a:t>Direkte </a:t>
            </a:r>
          </a:p>
          <a:p>
            <a:pPr eaLnBrk="1" hangingPunct="1">
              <a:lnSpc>
                <a:spcPct val="90000"/>
              </a:lnSpc>
              <a:defRPr/>
            </a:pPr>
            <a:r>
              <a:rPr lang="en-US" altLang="de-DE" sz="1400" u="none">
                <a:solidFill>
                  <a:srgbClr val="000000"/>
                </a:solidFill>
                <a:latin typeface="+mn-lt"/>
                <a:ea typeface="Arial Unicode MS" panose="020B0604020202020204" pitchFamily="34" charset="-128"/>
                <a:cs typeface="Arial Unicode MS" panose="020B0604020202020204" pitchFamily="34" charset="-128"/>
              </a:rPr>
              <a:t>mündliche</a:t>
            </a:r>
          </a:p>
          <a:p>
            <a:pPr eaLnBrk="1" hangingPunct="1">
              <a:lnSpc>
                <a:spcPct val="90000"/>
              </a:lnSpc>
              <a:defRPr/>
            </a:pPr>
            <a:r>
              <a:rPr lang="en-US" altLang="de-DE" sz="1400" u="none">
                <a:solidFill>
                  <a:srgbClr val="000000"/>
                </a:solidFill>
                <a:latin typeface="+mn-lt"/>
                <a:ea typeface="Arial Unicode MS" panose="020B0604020202020204" pitchFamily="34" charset="-128"/>
                <a:cs typeface="Arial Unicode MS" panose="020B0604020202020204" pitchFamily="34" charset="-128"/>
              </a:rPr>
              <a:t>Befragungen</a:t>
            </a:r>
          </a:p>
          <a:p>
            <a:pPr eaLnBrk="1" hangingPunct="1">
              <a:lnSpc>
                <a:spcPct val="90000"/>
              </a:lnSpc>
              <a:defRPr/>
            </a:pPr>
            <a:endParaRPr lang="en-US" altLang="de-DE" sz="1400" u="none">
              <a:solidFill>
                <a:srgbClr val="000000"/>
              </a:solidFill>
              <a:latin typeface="+mn-lt"/>
              <a:ea typeface="Arial Unicode MS" panose="020B0604020202020204" pitchFamily="34" charset="-128"/>
              <a:cs typeface="Arial Unicode MS" panose="020B0604020202020204" pitchFamily="34" charset="-128"/>
            </a:endParaRPr>
          </a:p>
          <a:p>
            <a:pPr eaLnBrk="1" hangingPunct="1">
              <a:lnSpc>
                <a:spcPct val="90000"/>
              </a:lnSpc>
              <a:defRPr/>
            </a:pPr>
            <a:r>
              <a:rPr lang="en-US" altLang="de-DE" sz="1400" u="none">
                <a:solidFill>
                  <a:srgbClr val="000000"/>
                </a:solidFill>
                <a:latin typeface="+mn-lt"/>
                <a:ea typeface="Arial Unicode MS" panose="020B0604020202020204" pitchFamily="34" charset="-128"/>
                <a:cs typeface="Arial Unicode MS" panose="020B0604020202020204" pitchFamily="34" charset="-128"/>
              </a:rPr>
              <a:t>(z.B. </a:t>
            </a:r>
          </a:p>
          <a:p>
            <a:pPr eaLnBrk="1" hangingPunct="1">
              <a:lnSpc>
                <a:spcPct val="90000"/>
              </a:lnSpc>
              <a:defRPr/>
            </a:pPr>
            <a:r>
              <a:rPr lang="en-US" altLang="de-DE" sz="1400" u="none">
                <a:solidFill>
                  <a:srgbClr val="000000"/>
                </a:solidFill>
                <a:latin typeface="+mn-lt"/>
                <a:ea typeface="Arial Unicode MS" panose="020B0604020202020204" pitchFamily="34" charset="-128"/>
                <a:cs typeface="Arial Unicode MS" panose="020B0604020202020204" pitchFamily="34" charset="-128"/>
              </a:rPr>
              <a:t>Interview)</a:t>
            </a:r>
          </a:p>
        </p:txBody>
      </p:sp>
      <p:sp>
        <p:nvSpPr>
          <p:cNvPr id="33" name="Rectangle 20"/>
          <p:cNvSpPr>
            <a:spLocks noChangeArrowheads="1"/>
          </p:cNvSpPr>
          <p:nvPr/>
        </p:nvSpPr>
        <p:spPr bwMode="auto">
          <a:xfrm>
            <a:off x="5208589" y="3059113"/>
            <a:ext cx="12604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lstStyle>
            <a:lvl1pPr defTabSz="762000">
              <a:defRPr u="sng">
                <a:solidFill>
                  <a:schemeClr val="tx1"/>
                </a:solidFill>
                <a:latin typeface="Arial" panose="020B0604020202020204" pitchFamily="34" charset="0"/>
                <a:cs typeface="Arial" panose="020B0604020202020204" pitchFamily="34" charset="0"/>
              </a:defRPr>
            </a:lvl1pPr>
            <a:lvl2pPr marL="742950" indent="-285750" defTabSz="762000">
              <a:defRPr u="sng">
                <a:solidFill>
                  <a:schemeClr val="tx1"/>
                </a:solidFill>
                <a:latin typeface="Arial" panose="020B0604020202020204" pitchFamily="34" charset="0"/>
                <a:cs typeface="Arial" panose="020B0604020202020204" pitchFamily="34" charset="0"/>
              </a:defRPr>
            </a:lvl2pPr>
            <a:lvl3pPr marL="1143000" indent="-228600" defTabSz="762000">
              <a:defRPr u="sng">
                <a:solidFill>
                  <a:schemeClr val="tx1"/>
                </a:solidFill>
                <a:latin typeface="Arial" panose="020B0604020202020204" pitchFamily="34" charset="0"/>
                <a:cs typeface="Arial" panose="020B0604020202020204" pitchFamily="34" charset="0"/>
              </a:defRPr>
            </a:lvl3pPr>
            <a:lvl4pPr marL="1600200" indent="-228600" defTabSz="762000">
              <a:defRPr u="sng">
                <a:solidFill>
                  <a:schemeClr val="tx1"/>
                </a:solidFill>
                <a:latin typeface="Arial" panose="020B0604020202020204" pitchFamily="34" charset="0"/>
                <a:cs typeface="Arial" panose="020B0604020202020204" pitchFamily="34" charset="0"/>
              </a:defRPr>
            </a:lvl4pPr>
            <a:lvl5pPr marL="2057400" indent="-228600" defTabSz="762000">
              <a:defRPr u="sng">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de-DE" altLang="de-DE" sz="1400" u="none">
                <a:solidFill>
                  <a:srgbClr val="000000"/>
                </a:solidFill>
                <a:latin typeface="+mn-lt"/>
                <a:ea typeface="Arial Unicode MS" panose="020B0604020202020204" pitchFamily="34" charset="-128"/>
                <a:cs typeface="Arial Unicode MS" panose="020B0604020202020204" pitchFamily="34" charset="-128"/>
              </a:rPr>
              <a:t>Verfahren z. </a:t>
            </a:r>
          </a:p>
          <a:p>
            <a:pPr eaLnBrk="1" hangingPunct="1">
              <a:lnSpc>
                <a:spcPct val="90000"/>
              </a:lnSpc>
              <a:defRPr/>
            </a:pPr>
            <a:r>
              <a:rPr lang="de-DE" altLang="de-DE" sz="1400" u="none">
                <a:solidFill>
                  <a:srgbClr val="000000"/>
                </a:solidFill>
                <a:latin typeface="+mn-lt"/>
                <a:ea typeface="Arial Unicode MS" panose="020B0604020202020204" pitchFamily="34" charset="-128"/>
                <a:cs typeface="Arial Unicode MS" panose="020B0604020202020204" pitchFamily="34" charset="-128"/>
              </a:rPr>
              <a:t>Verhaltens-</a:t>
            </a:r>
          </a:p>
          <a:p>
            <a:pPr eaLnBrk="1" hangingPunct="1">
              <a:lnSpc>
                <a:spcPct val="90000"/>
              </a:lnSpc>
              <a:defRPr/>
            </a:pPr>
            <a:r>
              <a:rPr lang="de-DE" altLang="de-DE" sz="1400" u="none" err="1">
                <a:solidFill>
                  <a:srgbClr val="000000"/>
                </a:solidFill>
                <a:latin typeface="+mn-lt"/>
                <a:ea typeface="Arial Unicode MS" panose="020B0604020202020204" pitchFamily="34" charset="-128"/>
                <a:cs typeface="Arial Unicode MS" panose="020B0604020202020204" pitchFamily="34" charset="-128"/>
              </a:rPr>
              <a:t>beobachtung</a:t>
            </a:r>
            <a:r>
              <a:rPr lang="de-DE" altLang="de-DE" sz="1400" u="none">
                <a:solidFill>
                  <a:srgbClr val="000000"/>
                </a:solidFill>
                <a:latin typeface="+mn-lt"/>
                <a:ea typeface="Arial Unicode MS" panose="020B0604020202020204" pitchFamily="34" charset="-128"/>
                <a:cs typeface="Arial Unicode MS" panose="020B0604020202020204" pitchFamily="34" charset="-128"/>
              </a:rPr>
              <a:t> </a:t>
            </a:r>
          </a:p>
          <a:p>
            <a:pPr eaLnBrk="1" hangingPunct="1">
              <a:lnSpc>
                <a:spcPct val="90000"/>
              </a:lnSpc>
              <a:defRPr/>
            </a:pPr>
            <a:r>
              <a:rPr lang="de-DE" altLang="de-DE" sz="1400" u="none">
                <a:solidFill>
                  <a:srgbClr val="000000"/>
                </a:solidFill>
                <a:latin typeface="+mn-lt"/>
                <a:ea typeface="Arial Unicode MS" panose="020B0604020202020204" pitchFamily="34" charset="-128"/>
                <a:cs typeface="Arial Unicode MS" panose="020B0604020202020204" pitchFamily="34" charset="-128"/>
              </a:rPr>
              <a:t>u. -beurteil. </a:t>
            </a:r>
            <a:endParaRPr lang="en-US" altLang="de-DE" sz="1400" u="none">
              <a:solidFill>
                <a:srgbClr val="000000"/>
              </a:solidFill>
              <a:latin typeface="+mn-lt"/>
              <a:ea typeface="Arial Unicode MS" panose="020B0604020202020204" pitchFamily="34" charset="-128"/>
              <a:cs typeface="Arial Unicode MS" panose="020B0604020202020204" pitchFamily="34" charset="-128"/>
            </a:endParaRPr>
          </a:p>
          <a:p>
            <a:pPr eaLnBrk="1" hangingPunct="1">
              <a:lnSpc>
                <a:spcPct val="90000"/>
              </a:lnSpc>
              <a:defRPr/>
            </a:pPr>
            <a:r>
              <a:rPr lang="en-US" altLang="de-DE" sz="1400" u="none">
                <a:solidFill>
                  <a:srgbClr val="000000"/>
                </a:solidFill>
                <a:latin typeface="+mn-lt"/>
                <a:ea typeface="Arial Unicode MS" panose="020B0604020202020204" pitchFamily="34" charset="-128"/>
                <a:cs typeface="Arial Unicode MS" panose="020B0604020202020204" pitchFamily="34" charset="-128"/>
              </a:rPr>
              <a:t>(</a:t>
            </a:r>
            <a:r>
              <a:rPr lang="en-US" altLang="de-DE" sz="1400" u="none" err="1">
                <a:solidFill>
                  <a:srgbClr val="000000"/>
                </a:solidFill>
                <a:latin typeface="+mn-lt"/>
                <a:ea typeface="Arial Unicode MS" panose="020B0604020202020204" pitchFamily="34" charset="-128"/>
                <a:cs typeface="Arial Unicode MS" panose="020B0604020202020204" pitchFamily="34" charset="-128"/>
              </a:rPr>
              <a:t>z.B</a:t>
            </a:r>
            <a:r>
              <a:rPr lang="en-US" altLang="de-DE" sz="1400" u="none">
                <a:solidFill>
                  <a:srgbClr val="000000"/>
                </a:solidFill>
                <a:latin typeface="+mn-lt"/>
                <a:ea typeface="Arial Unicode MS" panose="020B0604020202020204" pitchFamily="34" charset="-128"/>
                <a:cs typeface="Arial Unicode MS" panose="020B0604020202020204" pitchFamily="34" charset="-128"/>
              </a:rPr>
              <a:t>. </a:t>
            </a:r>
            <a:r>
              <a:rPr lang="en-US" altLang="de-DE" sz="1400" u="none" err="1">
                <a:solidFill>
                  <a:srgbClr val="000000"/>
                </a:solidFill>
                <a:latin typeface="+mn-lt"/>
                <a:ea typeface="Arial Unicode MS" panose="020B0604020202020204" pitchFamily="34" charset="-128"/>
                <a:cs typeface="Arial Unicode MS" panose="020B0604020202020204" pitchFamily="34" charset="-128"/>
              </a:rPr>
              <a:t>Rollen</a:t>
            </a:r>
            <a:r>
              <a:rPr lang="en-US" altLang="de-DE" sz="1400" u="none">
                <a:solidFill>
                  <a:srgbClr val="000000"/>
                </a:solidFill>
                <a:latin typeface="+mn-lt"/>
                <a:ea typeface="Arial Unicode MS" panose="020B0604020202020204" pitchFamily="34" charset="-128"/>
                <a:cs typeface="Arial Unicode MS" panose="020B0604020202020204" pitchFamily="34" charset="-128"/>
              </a:rPr>
              <a:t>-</a:t>
            </a:r>
          </a:p>
          <a:p>
            <a:pPr eaLnBrk="1" hangingPunct="1">
              <a:lnSpc>
                <a:spcPct val="90000"/>
              </a:lnSpc>
              <a:defRPr/>
            </a:pPr>
            <a:r>
              <a:rPr lang="en-US" altLang="de-DE" sz="1400" u="none">
                <a:solidFill>
                  <a:srgbClr val="000000"/>
                </a:solidFill>
                <a:latin typeface="+mn-lt"/>
                <a:ea typeface="Arial Unicode MS" panose="020B0604020202020204" pitchFamily="34" charset="-128"/>
                <a:cs typeface="Arial Unicode MS" panose="020B0604020202020204" pitchFamily="34" charset="-128"/>
              </a:rPr>
              <a:t>spiel)</a:t>
            </a:r>
          </a:p>
        </p:txBody>
      </p:sp>
      <p:sp>
        <p:nvSpPr>
          <p:cNvPr id="34" name="Rectangle 21"/>
          <p:cNvSpPr>
            <a:spLocks noChangeArrowheads="1"/>
          </p:cNvSpPr>
          <p:nvPr/>
        </p:nvSpPr>
        <p:spPr bwMode="auto">
          <a:xfrm>
            <a:off x="4406900" y="4559301"/>
            <a:ext cx="11112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lstStyle>
            <a:lvl1pPr defTabSz="762000">
              <a:defRPr u="sng">
                <a:solidFill>
                  <a:schemeClr val="tx1"/>
                </a:solidFill>
                <a:latin typeface="Arial" panose="020B0604020202020204" pitchFamily="34" charset="0"/>
                <a:cs typeface="Arial" panose="020B0604020202020204" pitchFamily="34" charset="0"/>
              </a:defRPr>
            </a:lvl1pPr>
            <a:lvl2pPr marL="742950" indent="-285750" defTabSz="762000">
              <a:defRPr u="sng">
                <a:solidFill>
                  <a:schemeClr val="tx1"/>
                </a:solidFill>
                <a:latin typeface="Arial" panose="020B0604020202020204" pitchFamily="34" charset="0"/>
                <a:cs typeface="Arial" panose="020B0604020202020204" pitchFamily="34" charset="0"/>
              </a:defRPr>
            </a:lvl2pPr>
            <a:lvl3pPr marL="1143000" indent="-228600" defTabSz="762000">
              <a:defRPr u="sng">
                <a:solidFill>
                  <a:schemeClr val="tx1"/>
                </a:solidFill>
                <a:latin typeface="Arial" panose="020B0604020202020204" pitchFamily="34" charset="0"/>
                <a:cs typeface="Arial" panose="020B0604020202020204" pitchFamily="34" charset="0"/>
              </a:defRPr>
            </a:lvl3pPr>
            <a:lvl4pPr marL="1600200" indent="-228600" defTabSz="762000">
              <a:defRPr u="sng">
                <a:solidFill>
                  <a:schemeClr val="tx1"/>
                </a:solidFill>
                <a:latin typeface="Arial" panose="020B0604020202020204" pitchFamily="34" charset="0"/>
                <a:cs typeface="Arial" panose="020B0604020202020204" pitchFamily="34" charset="0"/>
              </a:defRPr>
            </a:lvl4pPr>
            <a:lvl5pPr marL="2057400" indent="-228600" defTabSz="762000">
              <a:defRPr u="sng">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algn="ctr" eaLnBrk="1" hangingPunct="1">
              <a:lnSpc>
                <a:spcPct val="90000"/>
              </a:lnSpc>
              <a:defRPr/>
            </a:pPr>
            <a:r>
              <a:rPr lang="en-US" altLang="de-DE" sz="1400" u="none">
                <a:solidFill>
                  <a:srgbClr val="000000"/>
                </a:solidFill>
                <a:latin typeface="+mn-lt"/>
                <a:ea typeface="Arial Unicode MS" panose="020B0604020202020204" pitchFamily="34" charset="-128"/>
                <a:cs typeface="Arial Unicode MS" panose="020B0604020202020204" pitchFamily="34" charset="-128"/>
              </a:rPr>
              <a:t>teilweise </a:t>
            </a:r>
          </a:p>
          <a:p>
            <a:pPr algn="ctr" eaLnBrk="1" hangingPunct="1">
              <a:lnSpc>
                <a:spcPct val="90000"/>
              </a:lnSpc>
              <a:defRPr/>
            </a:pPr>
            <a:r>
              <a:rPr lang="en-US" altLang="de-DE" sz="1400" u="none">
                <a:solidFill>
                  <a:srgbClr val="000000"/>
                </a:solidFill>
                <a:latin typeface="+mn-lt"/>
                <a:ea typeface="Arial Unicode MS" panose="020B0604020202020204" pitchFamily="34" charset="-128"/>
                <a:cs typeface="Arial Unicode MS" panose="020B0604020202020204" pitchFamily="34" charset="-128"/>
              </a:rPr>
              <a:t>gemeinsame </a:t>
            </a:r>
          </a:p>
          <a:p>
            <a:pPr algn="ctr" eaLnBrk="1" hangingPunct="1">
              <a:lnSpc>
                <a:spcPct val="90000"/>
              </a:lnSpc>
              <a:defRPr/>
            </a:pPr>
            <a:r>
              <a:rPr lang="en-US" altLang="de-DE" sz="1400" u="none">
                <a:solidFill>
                  <a:srgbClr val="000000"/>
                </a:solidFill>
                <a:latin typeface="+mn-lt"/>
                <a:ea typeface="Arial Unicode MS" panose="020B0604020202020204" pitchFamily="34" charset="-128"/>
                <a:cs typeface="Arial Unicode MS" panose="020B0604020202020204" pitchFamily="34" charset="-128"/>
              </a:rPr>
              <a:t>Anforderungen</a:t>
            </a:r>
          </a:p>
        </p:txBody>
      </p:sp>
      <p:sp>
        <p:nvSpPr>
          <p:cNvPr id="35" name="Rectangle 28"/>
          <p:cNvSpPr>
            <a:spLocks noChangeArrowheads="1"/>
          </p:cNvSpPr>
          <p:nvPr/>
        </p:nvSpPr>
        <p:spPr bwMode="auto">
          <a:xfrm>
            <a:off x="2333626" y="1692276"/>
            <a:ext cx="7199313" cy="377825"/>
          </a:xfrm>
          <a:prstGeom prst="rect">
            <a:avLst/>
          </a:prstGeom>
          <a:solidFill>
            <a:sysClr val="window" lastClr="FFFFFF">
              <a:lumMod val="75000"/>
            </a:sysClr>
          </a:solidFill>
          <a:ln w="9525">
            <a:noFill/>
            <a:miter lim="800000"/>
            <a:headEnd/>
            <a:tailEnd/>
          </a:ln>
          <a:effectLst>
            <a:prstShdw prst="shdw17" dist="17961" dir="2700000">
              <a:srgbClr val="0563C1">
                <a:gamma/>
                <a:shade val="60000"/>
                <a:invGamma/>
              </a:srgbClr>
            </a:prstShdw>
          </a:effectLst>
        </p:spPr>
        <p:txBody>
          <a:bodyPr wrap="none" anchor="ctr"/>
          <a:lstStyle/>
          <a:p>
            <a:pPr algn="ctr" eaLnBrk="1" fontAlgn="auto" hangingPunct="1">
              <a:spcBef>
                <a:spcPts val="0"/>
              </a:spcBef>
              <a:spcAft>
                <a:spcPts val="0"/>
              </a:spcAft>
              <a:defRPr/>
            </a:pPr>
            <a:r>
              <a:rPr lang="de-DE" sz="1400" kern="0">
                <a:solidFill>
                  <a:prstClr val="black"/>
                </a:solidFill>
                <a:latin typeface="+mn-lt"/>
                <a:ea typeface="Arial Unicode MS" panose="020B0604020202020204" pitchFamily="34" charset="-128"/>
                <a:cs typeface="Arial Unicode MS" panose="020B0604020202020204" pitchFamily="34" charset="-128"/>
              </a:rPr>
              <a:t>Handhabungshinweise </a:t>
            </a:r>
          </a:p>
        </p:txBody>
      </p:sp>
      <p:sp>
        <p:nvSpPr>
          <p:cNvPr id="36" name="Rectangle 29"/>
          <p:cNvSpPr>
            <a:spLocks noChangeArrowheads="1"/>
          </p:cNvSpPr>
          <p:nvPr/>
        </p:nvSpPr>
        <p:spPr bwMode="auto">
          <a:xfrm>
            <a:off x="6750050" y="2252664"/>
            <a:ext cx="2794000" cy="377825"/>
          </a:xfrm>
          <a:prstGeom prst="rect">
            <a:avLst/>
          </a:prstGeom>
          <a:solidFill>
            <a:sysClr val="window" lastClr="FFFFFF">
              <a:lumMod val="75000"/>
            </a:sysClr>
          </a:solidFill>
          <a:ln w="9525">
            <a:noFill/>
            <a:miter lim="800000"/>
            <a:headEnd/>
            <a:tailEnd/>
          </a:ln>
          <a:effectLst>
            <a:prstShdw prst="shdw17" dist="17961" dir="2700000">
              <a:srgbClr val="0563C1">
                <a:gamma/>
                <a:shade val="60000"/>
                <a:invGamma/>
              </a:srgbClr>
            </a:prstShdw>
          </a:effectLst>
        </p:spPr>
        <p:txBody>
          <a:bodyPr wrap="none" anchor="ctr"/>
          <a:lstStyle/>
          <a:p>
            <a:pPr algn="ctr" eaLnBrk="1" fontAlgn="auto" hangingPunct="1">
              <a:spcBef>
                <a:spcPts val="0"/>
              </a:spcBef>
              <a:spcAft>
                <a:spcPts val="0"/>
              </a:spcAft>
              <a:defRPr/>
            </a:pPr>
            <a:r>
              <a:rPr lang="de-DE" sz="1400" kern="0">
                <a:solidFill>
                  <a:prstClr val="black"/>
                </a:solidFill>
                <a:latin typeface="+mn-lt"/>
                <a:ea typeface="Arial Unicode MS" panose="020B0604020202020204" pitchFamily="34" charset="-128"/>
                <a:cs typeface="Arial Unicode MS" panose="020B0604020202020204" pitchFamily="34" charset="-128"/>
              </a:rPr>
              <a:t>zusätzlich: Verfahrenshinweise</a:t>
            </a:r>
          </a:p>
        </p:txBody>
      </p:sp>
      <p:sp>
        <p:nvSpPr>
          <p:cNvPr id="37" name="Rectangle 20"/>
          <p:cNvSpPr>
            <a:spLocks noChangeArrowheads="1"/>
          </p:cNvSpPr>
          <p:nvPr/>
        </p:nvSpPr>
        <p:spPr bwMode="auto">
          <a:xfrm>
            <a:off x="6756401" y="3063875"/>
            <a:ext cx="12604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lstStyle>
            <a:lvl1pPr defTabSz="762000">
              <a:defRPr u="sng">
                <a:solidFill>
                  <a:schemeClr val="tx1"/>
                </a:solidFill>
                <a:latin typeface="Arial" panose="020B0604020202020204" pitchFamily="34" charset="0"/>
                <a:cs typeface="Arial" panose="020B0604020202020204" pitchFamily="34" charset="0"/>
              </a:defRPr>
            </a:lvl1pPr>
            <a:lvl2pPr marL="742950" indent="-285750" defTabSz="762000">
              <a:defRPr u="sng">
                <a:solidFill>
                  <a:schemeClr val="tx1"/>
                </a:solidFill>
                <a:latin typeface="Arial" panose="020B0604020202020204" pitchFamily="34" charset="0"/>
                <a:cs typeface="Arial" panose="020B0604020202020204" pitchFamily="34" charset="0"/>
              </a:defRPr>
            </a:lvl2pPr>
            <a:lvl3pPr marL="1143000" indent="-228600" defTabSz="762000">
              <a:defRPr u="sng">
                <a:solidFill>
                  <a:schemeClr val="tx1"/>
                </a:solidFill>
                <a:latin typeface="Arial" panose="020B0604020202020204" pitchFamily="34" charset="0"/>
                <a:cs typeface="Arial" panose="020B0604020202020204" pitchFamily="34" charset="0"/>
              </a:defRPr>
            </a:lvl3pPr>
            <a:lvl4pPr marL="1600200" indent="-228600" defTabSz="762000">
              <a:defRPr u="sng">
                <a:solidFill>
                  <a:schemeClr val="tx1"/>
                </a:solidFill>
                <a:latin typeface="Arial" panose="020B0604020202020204" pitchFamily="34" charset="0"/>
                <a:cs typeface="Arial" panose="020B0604020202020204" pitchFamily="34" charset="0"/>
              </a:defRPr>
            </a:lvl4pPr>
            <a:lvl5pPr marL="2057400" indent="-228600" defTabSz="762000">
              <a:defRPr u="sng">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de-DE" altLang="de-DE" sz="1400" u="none">
                <a:solidFill>
                  <a:srgbClr val="000000"/>
                </a:solidFill>
                <a:latin typeface="+mn-lt"/>
                <a:ea typeface="Arial Unicode MS" panose="020B0604020202020204" pitchFamily="34" charset="-128"/>
                <a:cs typeface="Arial Unicode MS" panose="020B0604020202020204" pitchFamily="34" charset="-128"/>
              </a:rPr>
              <a:t>Mess-</a:t>
            </a:r>
          </a:p>
          <a:p>
            <a:pPr eaLnBrk="1" hangingPunct="1">
              <a:lnSpc>
                <a:spcPct val="90000"/>
              </a:lnSpc>
              <a:defRPr/>
            </a:pPr>
            <a:r>
              <a:rPr lang="de-DE" altLang="de-DE" sz="1400" u="none">
                <a:solidFill>
                  <a:srgbClr val="000000"/>
                </a:solidFill>
                <a:latin typeface="+mn-lt"/>
                <a:ea typeface="Arial Unicode MS" panose="020B0604020202020204" pitchFamily="34" charset="-128"/>
                <a:cs typeface="Arial Unicode MS" panose="020B0604020202020204" pitchFamily="34" charset="-128"/>
              </a:rPr>
              <a:t>theoretisch </a:t>
            </a:r>
          </a:p>
          <a:p>
            <a:pPr eaLnBrk="1" hangingPunct="1">
              <a:lnSpc>
                <a:spcPct val="90000"/>
              </a:lnSpc>
              <a:defRPr/>
            </a:pPr>
            <a:r>
              <a:rPr lang="de-DE" altLang="de-DE" sz="1400" u="none">
                <a:solidFill>
                  <a:srgbClr val="000000"/>
                </a:solidFill>
                <a:latin typeface="+mn-lt"/>
                <a:ea typeface="Arial Unicode MS" panose="020B0604020202020204" pitchFamily="34" charset="-128"/>
                <a:cs typeface="Arial Unicode MS" panose="020B0604020202020204" pitchFamily="34" charset="-128"/>
              </a:rPr>
              <a:t>fundierte </a:t>
            </a:r>
          </a:p>
          <a:p>
            <a:pPr eaLnBrk="1" hangingPunct="1">
              <a:lnSpc>
                <a:spcPct val="90000"/>
              </a:lnSpc>
              <a:defRPr/>
            </a:pPr>
            <a:r>
              <a:rPr lang="de-DE" altLang="de-DE" sz="1400" u="none">
                <a:solidFill>
                  <a:srgbClr val="000000"/>
                </a:solidFill>
                <a:latin typeface="+mn-lt"/>
                <a:ea typeface="Arial Unicode MS" panose="020B0604020202020204" pitchFamily="34" charset="-128"/>
                <a:cs typeface="Arial Unicode MS" panose="020B0604020202020204" pitchFamily="34" charset="-128"/>
              </a:rPr>
              <a:t>Fragebogen</a:t>
            </a:r>
            <a:endParaRPr lang="en-US" altLang="de-DE" sz="1400" u="none">
              <a:solidFill>
                <a:srgbClr val="000000"/>
              </a:solidFill>
              <a:latin typeface="+mn-lt"/>
              <a:ea typeface="Arial Unicode MS" panose="020B0604020202020204" pitchFamily="34" charset="-128"/>
              <a:cs typeface="Arial Unicode MS" panose="020B0604020202020204" pitchFamily="34" charset="-128"/>
            </a:endParaRPr>
          </a:p>
        </p:txBody>
      </p:sp>
      <p:sp>
        <p:nvSpPr>
          <p:cNvPr id="38" name="Rectangle 20"/>
          <p:cNvSpPr>
            <a:spLocks noChangeArrowheads="1"/>
          </p:cNvSpPr>
          <p:nvPr/>
        </p:nvSpPr>
        <p:spPr bwMode="auto">
          <a:xfrm>
            <a:off x="8305800" y="3059113"/>
            <a:ext cx="12588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lstStyle>
            <a:lvl1pPr defTabSz="762000">
              <a:defRPr u="sng">
                <a:solidFill>
                  <a:schemeClr val="tx1"/>
                </a:solidFill>
                <a:latin typeface="Arial" panose="020B0604020202020204" pitchFamily="34" charset="0"/>
                <a:cs typeface="Arial" panose="020B0604020202020204" pitchFamily="34" charset="0"/>
              </a:defRPr>
            </a:lvl1pPr>
            <a:lvl2pPr marL="742950" indent="-285750" defTabSz="762000">
              <a:defRPr u="sng">
                <a:solidFill>
                  <a:schemeClr val="tx1"/>
                </a:solidFill>
                <a:latin typeface="Arial" panose="020B0604020202020204" pitchFamily="34" charset="0"/>
                <a:cs typeface="Arial" panose="020B0604020202020204" pitchFamily="34" charset="0"/>
              </a:defRPr>
            </a:lvl2pPr>
            <a:lvl3pPr marL="1143000" indent="-228600" defTabSz="762000">
              <a:defRPr u="sng">
                <a:solidFill>
                  <a:schemeClr val="tx1"/>
                </a:solidFill>
                <a:latin typeface="Arial" panose="020B0604020202020204" pitchFamily="34" charset="0"/>
                <a:cs typeface="Arial" panose="020B0604020202020204" pitchFamily="34" charset="0"/>
              </a:defRPr>
            </a:lvl3pPr>
            <a:lvl4pPr marL="1600200" indent="-228600" defTabSz="762000">
              <a:defRPr u="sng">
                <a:solidFill>
                  <a:schemeClr val="tx1"/>
                </a:solidFill>
                <a:latin typeface="Arial" panose="020B0604020202020204" pitchFamily="34" charset="0"/>
                <a:cs typeface="Arial" panose="020B0604020202020204" pitchFamily="34" charset="0"/>
              </a:defRPr>
            </a:lvl4pPr>
            <a:lvl5pPr marL="2057400" indent="-228600" defTabSz="762000">
              <a:defRPr u="sng">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de-DE" altLang="de-DE" sz="1400" u="none">
                <a:solidFill>
                  <a:srgbClr val="000000"/>
                </a:solidFill>
                <a:latin typeface="+mn-lt"/>
                <a:ea typeface="Arial Unicode MS" panose="020B0604020202020204" pitchFamily="34" charset="-128"/>
                <a:cs typeface="Arial Unicode MS" panose="020B0604020202020204" pitchFamily="34" charset="-128"/>
              </a:rPr>
              <a:t>Mess-</a:t>
            </a:r>
          </a:p>
          <a:p>
            <a:pPr eaLnBrk="1" hangingPunct="1">
              <a:lnSpc>
                <a:spcPct val="90000"/>
              </a:lnSpc>
              <a:defRPr/>
            </a:pPr>
            <a:r>
              <a:rPr lang="de-DE" altLang="de-DE" sz="1400" u="none">
                <a:solidFill>
                  <a:srgbClr val="000000"/>
                </a:solidFill>
                <a:latin typeface="+mn-lt"/>
                <a:ea typeface="Arial Unicode MS" panose="020B0604020202020204" pitchFamily="34" charset="-128"/>
                <a:cs typeface="Arial Unicode MS" panose="020B0604020202020204" pitchFamily="34" charset="-128"/>
              </a:rPr>
              <a:t>theoretisch </a:t>
            </a:r>
          </a:p>
          <a:p>
            <a:pPr eaLnBrk="1" hangingPunct="1">
              <a:lnSpc>
                <a:spcPct val="90000"/>
              </a:lnSpc>
              <a:defRPr/>
            </a:pPr>
            <a:r>
              <a:rPr lang="de-DE" altLang="de-DE" sz="1400" u="none">
                <a:solidFill>
                  <a:srgbClr val="000000"/>
                </a:solidFill>
                <a:latin typeface="+mn-lt"/>
                <a:ea typeface="Arial Unicode MS" panose="020B0604020202020204" pitchFamily="34" charset="-128"/>
                <a:cs typeface="Arial Unicode MS" panose="020B0604020202020204" pitchFamily="34" charset="-128"/>
              </a:rPr>
              <a:t>fundierte </a:t>
            </a:r>
          </a:p>
          <a:p>
            <a:pPr eaLnBrk="1" hangingPunct="1">
              <a:lnSpc>
                <a:spcPct val="90000"/>
              </a:lnSpc>
              <a:defRPr/>
            </a:pPr>
            <a:r>
              <a:rPr lang="de-DE" altLang="de-DE" sz="1400" u="none">
                <a:solidFill>
                  <a:srgbClr val="000000"/>
                </a:solidFill>
                <a:latin typeface="+mn-lt"/>
                <a:ea typeface="Arial Unicode MS" panose="020B0604020202020204" pitchFamily="34" charset="-128"/>
                <a:cs typeface="Arial Unicode MS" panose="020B0604020202020204" pitchFamily="34" charset="-128"/>
              </a:rPr>
              <a:t>Tests</a:t>
            </a:r>
            <a:endParaRPr lang="en-US" altLang="de-DE" sz="1400" u="none">
              <a:solidFill>
                <a:srgbClr val="000000"/>
              </a:solidFill>
              <a:latin typeface="+mn-lt"/>
              <a:ea typeface="Arial Unicode MS" panose="020B0604020202020204" pitchFamily="34" charset="-128"/>
              <a:cs typeface="Arial Unicode MS" panose="020B0604020202020204" pitchFamily="34" charset="-128"/>
            </a:endParaRPr>
          </a:p>
        </p:txBody>
      </p:sp>
      <p:sp>
        <p:nvSpPr>
          <p:cNvPr id="39" name="Rectangle 21"/>
          <p:cNvSpPr>
            <a:spLocks noChangeArrowheads="1"/>
          </p:cNvSpPr>
          <p:nvPr/>
        </p:nvSpPr>
        <p:spPr bwMode="auto">
          <a:xfrm>
            <a:off x="6900864" y="4752975"/>
            <a:ext cx="2854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lstStyle>
            <a:lvl1pPr defTabSz="762000">
              <a:defRPr u="sng">
                <a:solidFill>
                  <a:schemeClr val="tx1"/>
                </a:solidFill>
                <a:latin typeface="Arial" panose="020B0604020202020204" pitchFamily="34" charset="0"/>
                <a:cs typeface="Arial" panose="020B0604020202020204" pitchFamily="34" charset="0"/>
              </a:defRPr>
            </a:lvl1pPr>
            <a:lvl2pPr marL="742950" indent="-285750" defTabSz="762000">
              <a:defRPr u="sng">
                <a:solidFill>
                  <a:schemeClr val="tx1"/>
                </a:solidFill>
                <a:latin typeface="Arial" panose="020B0604020202020204" pitchFamily="34" charset="0"/>
                <a:cs typeface="Arial" panose="020B0604020202020204" pitchFamily="34" charset="0"/>
              </a:defRPr>
            </a:lvl2pPr>
            <a:lvl3pPr marL="1143000" indent="-228600" defTabSz="762000">
              <a:defRPr u="sng">
                <a:solidFill>
                  <a:schemeClr val="tx1"/>
                </a:solidFill>
                <a:latin typeface="Arial" panose="020B0604020202020204" pitchFamily="34" charset="0"/>
                <a:cs typeface="Arial" panose="020B0604020202020204" pitchFamily="34" charset="0"/>
              </a:defRPr>
            </a:lvl3pPr>
            <a:lvl4pPr marL="1600200" indent="-228600" defTabSz="762000">
              <a:defRPr u="sng">
                <a:solidFill>
                  <a:schemeClr val="tx1"/>
                </a:solidFill>
                <a:latin typeface="Arial" panose="020B0604020202020204" pitchFamily="34" charset="0"/>
                <a:cs typeface="Arial" panose="020B0604020202020204" pitchFamily="34" charset="0"/>
              </a:defRPr>
            </a:lvl4pPr>
            <a:lvl5pPr marL="2057400" indent="-228600" defTabSz="762000">
              <a:defRPr u="sng">
                <a:solidFill>
                  <a:schemeClr val="tx1"/>
                </a:solidFill>
                <a:latin typeface="Arial" panose="020B0604020202020204" pitchFamily="34" charset="0"/>
                <a:cs typeface="Arial" panose="020B0604020202020204" pitchFamily="34" charset="0"/>
              </a:defRPr>
            </a:lvl5pPr>
            <a:lvl6pPr marL="25146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defTabSz="7620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de-DE" sz="1400" u="none">
                <a:solidFill>
                  <a:srgbClr val="000000"/>
                </a:solidFill>
                <a:latin typeface="+mn-lt"/>
                <a:ea typeface="Arial Unicode MS" panose="020B0604020202020204" pitchFamily="34" charset="-128"/>
                <a:cs typeface="Arial Unicode MS" panose="020B0604020202020204" pitchFamily="34" charset="-128"/>
              </a:rPr>
              <a:t>gemeinsame Anforderungen</a:t>
            </a:r>
          </a:p>
        </p:txBody>
      </p:sp>
      <p:sp>
        <p:nvSpPr>
          <p:cNvPr id="21" name="Text Box 5"/>
          <p:cNvSpPr txBox="1">
            <a:spLocks noChangeArrowheads="1"/>
          </p:cNvSpPr>
          <p:nvPr/>
        </p:nvSpPr>
        <p:spPr bwMode="auto">
          <a:xfrm rot="-571369">
            <a:off x="8354221" y="4936242"/>
            <a:ext cx="3687762" cy="830262"/>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eaLnBrk="1" hangingPunct="1">
              <a:defRPr/>
            </a:pPr>
            <a:r>
              <a:rPr lang="de-DE" altLang="de-DE" sz="1600" i="1">
                <a:solidFill>
                  <a:schemeClr val="bg2"/>
                </a:solidFill>
                <a:cs typeface="Arial" panose="020B0604020202020204" pitchFamily="34" charset="0"/>
              </a:rPr>
              <a:t>Anforderungen an Verfahrenshinweise:</a:t>
            </a:r>
          </a:p>
          <a:p>
            <a:pPr algn="ctr" eaLnBrk="1" hangingPunct="1">
              <a:defRPr/>
            </a:pPr>
            <a:r>
              <a:rPr lang="de-DE" altLang="de-DE" sz="1600" i="1">
                <a:solidFill>
                  <a:schemeClr val="bg2"/>
                </a:solidFill>
                <a:cs typeface="Arial" panose="020B0604020202020204" pitchFamily="34" charset="0"/>
                <a:sym typeface="Wingdings" panose="05000000000000000000" pitchFamily="2" charset="2"/>
              </a:rPr>
              <a:t> </a:t>
            </a:r>
            <a:r>
              <a:rPr lang="de-DE" altLang="de-DE" sz="1600" b="0"/>
              <a:t>Die DIN SCREEN Checkliste 1</a:t>
            </a:r>
            <a:endParaRPr lang="de-DE" altLang="de-DE" sz="1600" i="1">
              <a:solidFill>
                <a:schemeClr val="bg2"/>
              </a:solidFill>
              <a:cs typeface="Arial" panose="020B0604020202020204" pitchFamily="34" charset="0"/>
            </a:endParaRPr>
          </a:p>
        </p:txBody>
      </p:sp>
      <p:sp>
        <p:nvSpPr>
          <p:cNvPr id="22" name="Rechteck 2"/>
          <p:cNvSpPr>
            <a:spLocks noChangeArrowheads="1"/>
          </p:cNvSpPr>
          <p:nvPr/>
        </p:nvSpPr>
        <p:spPr bwMode="auto">
          <a:xfrm>
            <a:off x="-28661" y="6191066"/>
            <a:ext cx="956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defRPr/>
            </a:pPr>
            <a:r>
              <a:rPr lang="de-DE" altLang="de-DE" sz="1200" b="0" dirty="0"/>
              <a:t>Kersting, M. (2018). Verfahren der Eignungsbeurteilung sowie ihre Möglichkeiten und Grenzen. In Diagnostik- und Testkuratorium (Hrsg.), </a:t>
            </a:r>
            <a:r>
              <a:rPr lang="de-DE" altLang="de-DE" sz="1200" b="0" i="1" dirty="0"/>
              <a:t>Personalauswahl kompetent gestalten: Grundlagen und Praxis der Eignungsdiagnostik nach DIN 33430</a:t>
            </a:r>
            <a:r>
              <a:rPr lang="de-DE" altLang="de-DE" sz="1200" b="0" dirty="0"/>
              <a:t> (S. 112-139). Berlin: Springer. (DOI 10.1007/978-3-662-53772-5)</a:t>
            </a:r>
          </a:p>
        </p:txBody>
      </p:sp>
    </p:spTree>
    <p:custDataLst>
      <p:tags r:id="rId1"/>
    </p:custDataLst>
    <p:extLst>
      <p:ext uri="{BB962C8B-B14F-4D97-AF65-F5344CB8AC3E}">
        <p14:creationId xmlns:p14="http://schemas.microsoft.com/office/powerpoint/2010/main" val="1749985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ox(in)">
                                      <p:cBhvr>
                                        <p:cTn id="15" dur="500"/>
                                        <p:tgtEl>
                                          <p:spTgt spid="3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ox(in)">
                                      <p:cBhvr>
                                        <p:cTn id="20" dur="500"/>
                                        <p:tgtEl>
                                          <p:spTgt spid="27"/>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ox(in)">
                                      <p:cBhvr>
                                        <p:cTn id="23" dur="500"/>
                                        <p:tgtEl>
                                          <p:spTgt spid="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ox(in)">
                                      <p:cBhvr>
                                        <p:cTn id="28" dur="500"/>
                                        <p:tgtEl>
                                          <p:spTgt spid="2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checkerboard(across)">
                                      <p:cBhvr>
                                        <p:cTn id="33" dur="500"/>
                                        <p:tgtEl>
                                          <p:spTgt spid="2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checkerboard(across)">
                                      <p:cBhvr>
                                        <p:cTn id="38" dur="500"/>
                                        <p:tgtEl>
                                          <p:spTgt spid="2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checkerboard(across)">
                                      <p:cBhvr>
                                        <p:cTn id="43" dur="500"/>
                                        <p:tgtEl>
                                          <p:spTgt spid="3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checkerboard(across)">
                                      <p:cBhvr>
                                        <p:cTn id="48" dur="500"/>
                                        <p:tgtEl>
                                          <p:spTgt spid="36"/>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box(in)">
                                      <p:cBhvr>
                                        <p:cTn id="51" dur="500"/>
                                        <p:tgtEl>
                                          <p:spTgt spid="37"/>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ox(in)">
                                      <p:cBhvr>
                                        <p:cTn id="54" dur="500"/>
                                        <p:tgtEl>
                                          <p:spTgt spid="38"/>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ox(in)">
                                      <p:cBhvr>
                                        <p:cTn id="57" dur="500"/>
                                        <p:tgtEl>
                                          <p:spTgt spid="3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checkerboard(across)">
                                      <p:cBhvr>
                                        <p:cTn id="62" dur="500"/>
                                        <p:tgtEl>
                                          <p:spTgt spid="2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32" grpId="0"/>
      <p:bldP spid="33" grpId="0"/>
      <p:bldP spid="34" grpId="0"/>
      <p:bldP spid="35" grpId="0" animBg="1"/>
      <p:bldP spid="36" grpId="0" animBg="1"/>
      <p:bldP spid="37" grpId="0"/>
      <p:bldP spid="38" grpId="0"/>
      <p:bldP spid="39" grpId="0"/>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440000" y="576000"/>
            <a:ext cx="635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000" i="1">
                <a:solidFill>
                  <a:schemeClr val="accent2"/>
                </a:solidFill>
              </a:rPr>
              <a:t>Personen – drei Qualifikationsprofile </a:t>
            </a:r>
            <a:endParaRPr kumimoji="0" lang="de-DE" altLang="de-DE" sz="2400" b="0">
              <a:solidFill>
                <a:srgbClr val="000066"/>
              </a:solidFill>
            </a:endParaRPr>
          </a:p>
        </p:txBody>
      </p:sp>
      <p:sp>
        <p:nvSpPr>
          <p:cNvPr id="12" name="Rectangle 16"/>
          <p:cNvSpPr>
            <a:spLocks noChangeArrowheads="1"/>
          </p:cNvSpPr>
          <p:nvPr/>
        </p:nvSpPr>
        <p:spPr bwMode="auto">
          <a:xfrm>
            <a:off x="1440000" y="1260000"/>
            <a:ext cx="95616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800100" indent="-228600">
              <a:defRPr kumimoji="1" b="1">
                <a:solidFill>
                  <a:schemeClr val="tx1"/>
                </a:solidFill>
                <a:latin typeface="Arial" panose="020B0604020202020204" pitchFamily="34" charset="0"/>
              </a:defRPr>
            </a:lvl3pPr>
            <a:lvl4pPr marL="85725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In Bezug auf die Personen, die an der Eignungsbeurteilung beteiligt sind, werden im Text der DIN 33430 drei Qualifikationsprofile unterschieden. </a:t>
            </a:r>
          </a:p>
          <a:p>
            <a:pPr lvl="1"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(verantwortliche) Eignungsdiagnostiker(-innen)</a:t>
            </a:r>
          </a:p>
          <a:p>
            <a:pPr lvl="1"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Beobachter/innen, die an Verhaltensbeobachtungen und -beurteilungen beteiligt sind</a:t>
            </a:r>
          </a:p>
          <a:p>
            <a:pPr lvl="1"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Beobachter/-innen, die an direkten mündlichen Befragungen (Interviews) beteiligt sind</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Für jedes der drei Profile werden in der DIN (2016, S. 21 bis 26) „Qualifikationselemente“ aufgelistet. Mit Qualifikationselement ist der Themenbereich gemeint, zu dem seitens der Beobachter(-innen) und Eignungsdiagnostiker(-innen) Kenntnisse vorliegen müssen.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An Personen, die lediglich Fachwissen und fachliche Fertigkeiten beurteilen sowie an Assistenzkräfte werden keine Anforderungen gestellt. </a:t>
            </a:r>
          </a:p>
        </p:txBody>
      </p:sp>
      <p:sp>
        <p:nvSpPr>
          <p:cNvPr id="84996" name="Rechteck 4"/>
          <p:cNvSpPr>
            <a:spLocks noChangeArrowheads="1"/>
          </p:cNvSpPr>
          <p:nvPr/>
        </p:nvSpPr>
        <p:spPr bwMode="auto">
          <a:xfrm>
            <a:off x="0" y="6146167"/>
            <a:ext cx="956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Kersting, M. (2018). Qualitätssicherung und -optimierung in der Eignungsdiagnostik. In Diagnostik- und Testkuratorium (Hrsg.), </a:t>
            </a:r>
            <a:r>
              <a:rPr lang="de-DE" altLang="de-DE" sz="1200" b="0" i="1" dirty="0">
                <a:ea typeface="Arial Unicode MS" pitchFamily="34" charset="-128"/>
              </a:rPr>
              <a:t>Personalauswahl kompetent gestalten: Grundlagen und Praxis der Eignungsdiagnostik nach DIN 33430</a:t>
            </a:r>
            <a:r>
              <a:rPr lang="de-DE" altLang="de-DE" sz="1200" b="0" dirty="0">
                <a:ea typeface="Arial Unicode MS" pitchFamily="34" charset="-128"/>
              </a:rPr>
              <a:t> (S. 2-20). Berlin: Springer. (DOI 10.1007/978-3-662-53772-5)</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1268092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linds(horizontal)">
                                      <p:cBhvr>
                                        <p:cTn id="10" dur="500"/>
                                        <p:tgtEl>
                                          <p:spTgt spid="1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blinds(horizontal)">
                                      <p:cBhvr>
                                        <p:cTn id="13" dur="500"/>
                                        <p:tgtEl>
                                          <p:spTgt spid="12">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blinds(horizontal)">
                                      <p:cBhvr>
                                        <p:cTn id="16" dur="500"/>
                                        <p:tgtEl>
                                          <p:spTgt spid="12">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blinds(horizontal)">
                                      <p:cBhvr>
                                        <p:cTn id="21" dur="500"/>
                                        <p:tgtEl>
                                          <p:spTgt spid="12">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blinds(horizontal)">
                                      <p:cBhvr>
                                        <p:cTn id="26"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440000" y="576000"/>
            <a:ext cx="635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000" i="1">
                <a:solidFill>
                  <a:schemeClr val="accent2"/>
                </a:solidFill>
              </a:rPr>
              <a:t>Personen – drei Qualifikationsprofile </a:t>
            </a:r>
            <a:endParaRPr kumimoji="0" lang="de-DE" altLang="de-DE" sz="2400" b="0">
              <a:solidFill>
                <a:srgbClr val="000066"/>
              </a:solidFill>
            </a:endParaRPr>
          </a:p>
        </p:txBody>
      </p:sp>
      <p:sp>
        <p:nvSpPr>
          <p:cNvPr id="12" name="Rectangle 16"/>
          <p:cNvSpPr>
            <a:spLocks noChangeArrowheads="1"/>
          </p:cNvSpPr>
          <p:nvPr/>
        </p:nvSpPr>
        <p:spPr bwMode="auto">
          <a:xfrm>
            <a:off x="1440000" y="1260000"/>
            <a:ext cx="95616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800100" indent="-228600">
              <a:defRPr kumimoji="1" b="1">
                <a:solidFill>
                  <a:schemeClr val="tx1"/>
                </a:solidFill>
                <a:latin typeface="Arial" panose="020B0604020202020204" pitchFamily="34" charset="0"/>
              </a:defRPr>
            </a:lvl3pPr>
            <a:lvl4pPr marL="85725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marL="0" indent="0" eaLnBrk="1" hangingPunct="1">
              <a:spcBef>
                <a:spcPts val="1200"/>
              </a:spcBef>
              <a:spcAft>
                <a:spcPts val="1200"/>
              </a:spcAft>
              <a:buClr>
                <a:srgbClr val="808080"/>
              </a:buClr>
              <a:buSzPct val="150000"/>
              <a:defRPr/>
            </a:pPr>
            <a:r>
              <a:rPr lang="de-DE" altLang="de-DE" sz="1600" b="0">
                <a:solidFill>
                  <a:srgbClr val="3333CC"/>
                </a:solidFill>
                <a:cs typeface="Arial" panose="020B0604020202020204" pitchFamily="34" charset="0"/>
              </a:rPr>
              <a:t>Die folgenden Aufgaben dürfen nur Eignungsdiagnostiker(innen) verantworten: </a:t>
            </a:r>
          </a:p>
          <a:p>
            <a:pPr lvl="1" eaLnBrk="1" hangingPunct="1">
              <a:spcBef>
                <a:spcPts val="600"/>
              </a:spcBef>
              <a:spcAft>
                <a:spcPts val="6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die   Erstellung   der   Anforderungsanalyse   mit   der   Festlegung   der   Eignungsmerkmale   und   deren Ausprägungen;</a:t>
            </a:r>
          </a:p>
          <a:p>
            <a:pPr lvl="1" eaLnBrk="1" hangingPunct="1">
              <a:spcBef>
                <a:spcPts val="600"/>
              </a:spcBef>
              <a:spcAft>
                <a:spcPts val="6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Auswahl und Zusammenstellung von Verfahren;</a:t>
            </a:r>
          </a:p>
          <a:p>
            <a:pPr lvl="1" eaLnBrk="1" hangingPunct="1">
              <a:spcBef>
                <a:spcPts val="600"/>
              </a:spcBef>
              <a:spcAft>
                <a:spcPts val="6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Planung der Eignungsuntersuchung;</a:t>
            </a:r>
          </a:p>
          <a:p>
            <a:pPr lvl="1" eaLnBrk="1" hangingPunct="1">
              <a:spcBef>
                <a:spcPts val="600"/>
              </a:spcBef>
              <a:spcAft>
                <a:spcPts val="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Festlegung …</a:t>
            </a:r>
          </a:p>
          <a:p>
            <a:pPr lvl="3" eaLnBrk="1" hangingPunct="1">
              <a:spcBef>
                <a:spcPts val="600"/>
              </a:spcBef>
              <a:spcAft>
                <a:spcPts val="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der Auswertungsregeln</a:t>
            </a:r>
          </a:p>
          <a:p>
            <a:pPr lvl="3" eaLnBrk="1" hangingPunct="1">
              <a:spcBef>
                <a:spcPts val="600"/>
              </a:spcBef>
              <a:spcAft>
                <a:spcPts val="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der Regeln für die Ergebnisinterpretation;</a:t>
            </a:r>
          </a:p>
          <a:p>
            <a:pPr lvl="3" eaLnBrk="1" hangingPunct="1">
              <a:spcBef>
                <a:spcPts val="600"/>
              </a:spcBef>
              <a:spcAft>
                <a:spcPts val="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der Dokumentation und Archivierung der Ergebnisse;</a:t>
            </a:r>
          </a:p>
          <a:p>
            <a:pPr lvl="1" eaLnBrk="1" hangingPunct="1">
              <a:spcBef>
                <a:spcPts val="600"/>
              </a:spcBef>
              <a:spcAft>
                <a:spcPts val="6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Erstellung des Ergebnisberichtes;</a:t>
            </a:r>
          </a:p>
          <a:p>
            <a:pPr lvl="1" eaLnBrk="1" hangingPunct="1">
              <a:spcBef>
                <a:spcPts val="600"/>
              </a:spcBef>
              <a:spcAft>
                <a:spcPts val="6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die Fachaufsicht über die Beobachter(innen) und andere Mitwirkende </a:t>
            </a:r>
          </a:p>
          <a:p>
            <a:pPr marL="457200" lvl="1" indent="0" eaLnBrk="1" hangingPunct="1">
              <a:spcBef>
                <a:spcPts val="600"/>
              </a:spcBef>
              <a:spcAft>
                <a:spcPts val="600"/>
              </a:spcAft>
              <a:buClr>
                <a:srgbClr val="808080"/>
              </a:buClr>
              <a:buSzPct val="150000"/>
              <a:defRPr/>
            </a:pPr>
            <a:r>
              <a:rPr lang="de-DE" altLang="de-DE" sz="1600" b="0">
                <a:solidFill>
                  <a:srgbClr val="3333CC"/>
                </a:solidFill>
                <a:cs typeface="Arial" panose="020B0604020202020204" pitchFamily="34" charset="0"/>
                <a:sym typeface="Wingdings" panose="05000000000000000000" pitchFamily="2" charset="2"/>
              </a:rPr>
              <a:t> </a:t>
            </a:r>
            <a:r>
              <a:rPr lang="de-DE" altLang="de-DE" sz="1600" b="0">
                <a:solidFill>
                  <a:srgbClr val="3333CC"/>
                </a:solidFill>
                <a:cs typeface="Arial" panose="020B0604020202020204" pitchFamily="34" charset="0"/>
              </a:rPr>
              <a:t>Erfolgen Teile der oben genannten Aufgaben automatisiert, so tragen die verantwortliche Eignungsdiagnostiker(innen) die Verantwortung für deren fachliche Angemessenheit.</a:t>
            </a:r>
          </a:p>
          <a:p>
            <a:pPr lvl="1" eaLnBrk="1" hangingPunct="1">
              <a:spcBef>
                <a:spcPts val="600"/>
              </a:spcBef>
              <a:spcAft>
                <a:spcPts val="600"/>
              </a:spcAft>
              <a:buClr>
                <a:srgbClr val="808080"/>
              </a:buClr>
              <a:buSzPct val="150000"/>
              <a:buFont typeface="Wingdings" panose="05000000000000000000" pitchFamily="2" charset="2"/>
              <a:buChar char="§"/>
              <a:defRPr/>
            </a:pPr>
            <a:endParaRPr lang="de-DE" altLang="de-DE" sz="1600" b="0">
              <a:solidFill>
                <a:srgbClr val="3333CC"/>
              </a:solidFill>
              <a:cs typeface="Arial" panose="020B0604020202020204" pitchFamily="34" charset="0"/>
            </a:endParaRPr>
          </a:p>
        </p:txBody>
      </p:sp>
      <p:sp>
        <p:nvSpPr>
          <p:cNvPr id="6" name="Rechteck 4"/>
          <p:cNvSpPr>
            <a:spLocks noChangeArrowheads="1"/>
          </p:cNvSpPr>
          <p:nvPr/>
        </p:nvSpPr>
        <p:spPr bwMode="auto">
          <a:xfrm>
            <a:off x="0" y="6136335"/>
            <a:ext cx="956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Kersting, M. (2018). Qualitätssicherung und -optimierung in der Eignungsdiagnostik. In Diagnostik- und Testkuratorium (Hrsg.), </a:t>
            </a:r>
            <a:r>
              <a:rPr lang="de-DE" altLang="de-DE" sz="1200" b="0" i="1" dirty="0">
                <a:ea typeface="Arial Unicode MS" pitchFamily="34" charset="-128"/>
              </a:rPr>
              <a:t>Personalauswahl kompetent gestalten: Grundlagen und Praxis der Eignungsdiagnostik nach DIN 33430</a:t>
            </a:r>
            <a:r>
              <a:rPr lang="de-DE" altLang="de-DE" sz="1200" b="0" dirty="0">
                <a:ea typeface="Arial Unicode MS" pitchFamily="34" charset="-128"/>
              </a:rPr>
              <a:t> (S. 2-20). Berlin: Springer. (DOI 10.1007/978-3-662-53772-5)</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1093103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linds(horizontal)">
                                      <p:cBhvr>
                                        <p:cTn id="10" dur="500"/>
                                        <p:tgtEl>
                                          <p:spTgt spid="1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blinds(horizontal)">
                                      <p:cBhvr>
                                        <p:cTn id="13" dur="500"/>
                                        <p:tgtEl>
                                          <p:spTgt spid="12">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blinds(horizontal)">
                                      <p:cBhvr>
                                        <p:cTn id="16" dur="500"/>
                                        <p:tgtEl>
                                          <p:spTgt spid="12">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blinds(horizontal)">
                                      <p:cBhvr>
                                        <p:cTn id="19" dur="500"/>
                                        <p:tgtEl>
                                          <p:spTgt spid="12">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Effect transition="in" filter="blinds(horizontal)">
                                      <p:cBhvr>
                                        <p:cTn id="25" dur="500"/>
                                        <p:tgtEl>
                                          <p:spTgt spid="12">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xEl>
                                              <p:pRg st="7" end="7"/>
                                            </p:txEl>
                                          </p:spTgt>
                                        </p:tgtEl>
                                        <p:attrNameLst>
                                          <p:attrName>style.visibility</p:attrName>
                                        </p:attrNameLst>
                                      </p:cBhvr>
                                      <p:to>
                                        <p:strVal val="visible"/>
                                      </p:to>
                                    </p:set>
                                    <p:animEffect transition="in" filter="blinds(horizontal)">
                                      <p:cBhvr>
                                        <p:cTn id="28" dur="500"/>
                                        <p:tgtEl>
                                          <p:spTgt spid="12">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animEffect transition="in" filter="blinds(horizontal)">
                                      <p:cBhvr>
                                        <p:cTn id="31" dur="500"/>
                                        <p:tgtEl>
                                          <p:spTgt spid="12">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xEl>
                                              <p:pRg st="9" end="9"/>
                                            </p:txEl>
                                          </p:spTgt>
                                        </p:tgtEl>
                                        <p:attrNameLst>
                                          <p:attrName>style.visibility</p:attrName>
                                        </p:attrNameLst>
                                      </p:cBhvr>
                                      <p:to>
                                        <p:strVal val="visible"/>
                                      </p:to>
                                    </p:set>
                                    <p:animEffect transition="in" filter="blinds(horizontal)">
                                      <p:cBhvr>
                                        <p:cTn id="34" dur="500"/>
                                        <p:tgtEl>
                                          <p:spTgt spid="12">
                                            <p:txEl>
                                              <p:pRg st="9" end="9"/>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xEl>
                                              <p:pRg st="10" end="10"/>
                                            </p:txEl>
                                          </p:spTgt>
                                        </p:tgtEl>
                                        <p:attrNameLst>
                                          <p:attrName>style.visibility</p:attrName>
                                        </p:attrNameLst>
                                      </p:cBhvr>
                                      <p:to>
                                        <p:strVal val="visible"/>
                                      </p:to>
                                    </p:set>
                                    <p:animEffect transition="in" filter="blinds(horizontal)">
                                      <p:cBhvr>
                                        <p:cTn id="37"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440000" y="1223914"/>
            <a:ext cx="9561094"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457200" algn="l"/>
              </a:tabLst>
              <a:defRPr kumimoji="1" b="1">
                <a:solidFill>
                  <a:schemeClr val="tx1"/>
                </a:solidFill>
                <a:latin typeface="Arial" panose="020B0604020202020204" pitchFamily="34" charset="0"/>
              </a:defRPr>
            </a:lvl1pPr>
            <a:lvl2pPr marL="742950" indent="-285750">
              <a:tabLst>
                <a:tab pos="457200" algn="l"/>
              </a:tabLst>
              <a:defRPr kumimoji="1" b="1">
                <a:solidFill>
                  <a:schemeClr val="tx1"/>
                </a:solidFill>
                <a:latin typeface="Arial" panose="020B0604020202020204" pitchFamily="34" charset="0"/>
              </a:defRPr>
            </a:lvl2pPr>
            <a:lvl3pPr marL="1143000" indent="-228600">
              <a:tabLst>
                <a:tab pos="457200" algn="l"/>
              </a:tabLst>
              <a:defRPr kumimoji="1" b="1">
                <a:solidFill>
                  <a:schemeClr val="tx1"/>
                </a:solidFill>
                <a:latin typeface="Arial" panose="020B0604020202020204" pitchFamily="34" charset="0"/>
              </a:defRPr>
            </a:lvl3pPr>
            <a:lvl4pPr marL="1600200" indent="-228600">
              <a:tabLst>
                <a:tab pos="457200" algn="l"/>
              </a:tabLst>
              <a:defRPr kumimoji="1" b="1">
                <a:solidFill>
                  <a:schemeClr val="tx1"/>
                </a:solidFill>
                <a:latin typeface="Arial" panose="020B0604020202020204" pitchFamily="34" charset="0"/>
              </a:defRPr>
            </a:lvl4pPr>
            <a:lvl5pPr marL="2057400" indent="-228600">
              <a:tabLst>
                <a:tab pos="457200" algn="l"/>
              </a:tabLst>
              <a:defRPr kumimoji="1" b="1">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kumimoji="1" b="1">
                <a:solidFill>
                  <a:schemeClr val="tx1"/>
                </a:solidFill>
                <a:latin typeface="Arial" panose="020B0604020202020204" pitchFamily="34" charset="0"/>
              </a:defRPr>
            </a:lvl9pPr>
          </a:lstStyle>
          <a:p>
            <a:pPr>
              <a:spcBef>
                <a:spcPts val="600"/>
              </a:spcBef>
              <a:spcAft>
                <a:spcPts val="600"/>
              </a:spcAft>
              <a:buClr>
                <a:schemeClr val="accent2"/>
              </a:buClr>
              <a:buSzPct val="150000"/>
              <a:buFont typeface="Wingdings" panose="05000000000000000000" pitchFamily="2" charset="2"/>
              <a:buChar char="§"/>
              <a:defRPr/>
            </a:pPr>
            <a:r>
              <a:rPr lang="de-DE" altLang="de-DE" b="0" dirty="0"/>
              <a:t> </a:t>
            </a:r>
            <a:r>
              <a:rPr lang="de-DE" altLang="de-DE" sz="1600" b="0" dirty="0">
                <a:solidFill>
                  <a:srgbClr val="3333CC"/>
                </a:solidFill>
              </a:rPr>
              <a:t>freier Download: 51 PowerPoint Folien zur DIN: </a:t>
            </a:r>
          </a:p>
          <a:p>
            <a:pPr lvl="1">
              <a:spcBef>
                <a:spcPts val="600"/>
              </a:spcBef>
              <a:spcAft>
                <a:spcPts val="600"/>
              </a:spcAft>
              <a:buClr>
                <a:schemeClr val="accent2"/>
              </a:buClr>
              <a:buSzPct val="150000"/>
              <a:buFont typeface="Wingdings" panose="05000000000000000000" pitchFamily="2" charset="2"/>
              <a:buChar char="§"/>
              <a:defRPr/>
            </a:pPr>
            <a:r>
              <a:rPr lang="de-DE" altLang="de-DE" sz="1600" b="0" dirty="0">
                <a:solidFill>
                  <a:srgbClr val="3333CC"/>
                </a:solidFill>
              </a:rPr>
              <a:t> http://kersting-internet.de/qualitaetssicherung/din-33430-folien</a:t>
            </a:r>
          </a:p>
          <a:p>
            <a:pPr marL="457200" lvl="1" indent="0">
              <a:spcBef>
                <a:spcPts val="600"/>
              </a:spcBef>
              <a:spcAft>
                <a:spcPts val="600"/>
              </a:spcAft>
              <a:buClr>
                <a:schemeClr val="accent2"/>
              </a:buClr>
              <a:buSzPct val="150000"/>
              <a:defRPr/>
            </a:pPr>
            <a:r>
              <a:rPr lang="de-DE" altLang="de-DE" sz="1600" b="0" dirty="0">
                <a:solidFill>
                  <a:srgbClr val="3333CC"/>
                </a:solidFill>
              </a:rPr>
              <a:t> </a:t>
            </a:r>
          </a:p>
          <a:p>
            <a:pPr>
              <a:spcBef>
                <a:spcPts val="600"/>
              </a:spcBef>
              <a:spcAft>
                <a:spcPts val="600"/>
              </a:spcAft>
              <a:buClr>
                <a:schemeClr val="accent2"/>
              </a:buClr>
              <a:buSzPct val="150000"/>
              <a:buFont typeface="Wingdings" panose="05000000000000000000" pitchFamily="2" charset="2"/>
              <a:buChar char="§"/>
              <a:defRPr/>
            </a:pPr>
            <a:r>
              <a:rPr lang="de-DE" altLang="de-DE" sz="1600" b="0" dirty="0">
                <a:solidFill>
                  <a:srgbClr val="3333CC"/>
                </a:solidFill>
              </a:rPr>
              <a:t> </a:t>
            </a:r>
            <a:r>
              <a:rPr lang="de-DE" altLang="de-DE" sz="1600" b="0" dirty="0" err="1">
                <a:solidFill>
                  <a:srgbClr val="3333CC"/>
                </a:solidFill>
              </a:rPr>
              <a:t>Youtube</a:t>
            </a:r>
            <a:r>
              <a:rPr lang="de-DE" altLang="de-DE" sz="1600" b="0" dirty="0">
                <a:solidFill>
                  <a:srgbClr val="3333CC"/>
                </a:solidFill>
              </a:rPr>
              <a:t> Videos: </a:t>
            </a:r>
          </a:p>
          <a:p>
            <a:pPr lvl="1">
              <a:spcBef>
                <a:spcPts val="600"/>
              </a:spcBef>
              <a:spcAft>
                <a:spcPts val="600"/>
              </a:spcAft>
              <a:buClr>
                <a:schemeClr val="accent2"/>
              </a:buClr>
              <a:buSzPct val="150000"/>
              <a:buFont typeface="Wingdings" panose="05000000000000000000" pitchFamily="2" charset="2"/>
              <a:buChar char="§"/>
              <a:defRPr/>
            </a:pPr>
            <a:r>
              <a:rPr lang="de-DE" altLang="de-DE" sz="1600" b="0" dirty="0">
                <a:solidFill>
                  <a:srgbClr val="3333CC"/>
                </a:solidFill>
              </a:rPr>
              <a:t>Zur DIN 33430: https://www.youtube.com/watch?v=CcXUXuOTxkk</a:t>
            </a:r>
          </a:p>
          <a:p>
            <a:pPr lvl="1">
              <a:spcBef>
                <a:spcPts val="600"/>
              </a:spcBef>
              <a:spcAft>
                <a:spcPts val="600"/>
              </a:spcAft>
              <a:buClr>
                <a:schemeClr val="accent2"/>
              </a:buClr>
              <a:buSzPct val="150000"/>
              <a:buFont typeface="Wingdings" panose="05000000000000000000" pitchFamily="2" charset="2"/>
              <a:buChar char="§"/>
              <a:defRPr/>
            </a:pPr>
            <a:r>
              <a:rPr lang="de-DE" altLang="de-DE" sz="1600" b="0" dirty="0">
                <a:solidFill>
                  <a:srgbClr val="3333CC"/>
                </a:solidFill>
              </a:rPr>
              <a:t>Zum DIN Buch: https://www.youtube.com/watch?v=SBI6TqU9KEw </a:t>
            </a:r>
          </a:p>
          <a:p>
            <a:pPr lvl="1">
              <a:spcBef>
                <a:spcPts val="600"/>
              </a:spcBef>
              <a:spcAft>
                <a:spcPts val="600"/>
              </a:spcAft>
              <a:buClr>
                <a:schemeClr val="accent2"/>
              </a:buClr>
              <a:buSzPct val="150000"/>
              <a:buFont typeface="Wingdings" panose="05000000000000000000" pitchFamily="2" charset="2"/>
              <a:buChar char="§"/>
              <a:defRPr/>
            </a:pPr>
            <a:endParaRPr lang="de-DE" altLang="de-DE" sz="1600" b="0" dirty="0">
              <a:solidFill>
                <a:srgbClr val="3333CC"/>
              </a:solidFill>
            </a:endParaRPr>
          </a:p>
          <a:p>
            <a:pPr>
              <a:spcBef>
                <a:spcPts val="600"/>
              </a:spcBef>
              <a:spcAft>
                <a:spcPts val="600"/>
              </a:spcAft>
              <a:buClr>
                <a:schemeClr val="accent2"/>
              </a:buClr>
              <a:buSzPct val="150000"/>
              <a:buFont typeface="Wingdings" panose="05000000000000000000" pitchFamily="2" charset="2"/>
              <a:buChar char="§"/>
              <a:defRPr/>
            </a:pPr>
            <a:r>
              <a:rPr lang="de-DE" altLang="de-DE" sz="1600" b="0" dirty="0">
                <a:solidFill>
                  <a:srgbClr val="3333CC"/>
                </a:solidFill>
              </a:rPr>
              <a:t>Prüfungsordnung und Anträge auf Erwerb der Personenlizenzen </a:t>
            </a:r>
          </a:p>
          <a:p>
            <a:pPr lvl="1" eaLnBrk="1" hangingPunct="1">
              <a:lnSpc>
                <a:spcPct val="90000"/>
              </a:lnSpc>
              <a:spcBef>
                <a:spcPts val="300"/>
              </a:spcBef>
              <a:buClr>
                <a:schemeClr val="bg2"/>
              </a:buClr>
              <a:buSzPct val="150000"/>
              <a:buFont typeface="Wingdings" panose="05000000000000000000" pitchFamily="2" charset="2"/>
              <a:buChar char="§"/>
            </a:pPr>
            <a:r>
              <a:rPr kumimoji="0" lang="nn-NO" altLang="de-DE" sz="1600" b="0" dirty="0">
                <a:solidFill>
                  <a:schemeClr val="accent2"/>
                </a:solidFill>
              </a:rPr>
              <a:t>http://www.psychologenakademie.de/zertifizierung/#Anker6</a:t>
            </a:r>
          </a:p>
          <a:p>
            <a:pPr lvl="1">
              <a:spcBef>
                <a:spcPts val="600"/>
              </a:spcBef>
              <a:spcAft>
                <a:spcPts val="600"/>
              </a:spcAft>
              <a:buClr>
                <a:schemeClr val="accent2"/>
              </a:buClr>
              <a:buSzPct val="150000"/>
              <a:buFont typeface="Wingdings" panose="05000000000000000000" pitchFamily="2" charset="2"/>
              <a:buChar char="§"/>
              <a:defRPr/>
            </a:pPr>
            <a:endParaRPr lang="de-DE" altLang="de-DE" sz="1600" b="0" dirty="0">
              <a:solidFill>
                <a:srgbClr val="3333CC"/>
              </a:solidFill>
            </a:endParaRPr>
          </a:p>
          <a:p>
            <a:pPr>
              <a:spcBef>
                <a:spcPts val="600"/>
              </a:spcBef>
              <a:spcAft>
                <a:spcPts val="600"/>
              </a:spcAft>
              <a:buClr>
                <a:schemeClr val="accent2"/>
              </a:buClr>
              <a:buSzPct val="150000"/>
              <a:buFont typeface="Wingdings" panose="05000000000000000000" pitchFamily="2" charset="2"/>
              <a:buChar char="§"/>
              <a:defRPr/>
            </a:pPr>
            <a:r>
              <a:rPr lang="de-DE" altLang="de-DE" sz="1600" b="0" dirty="0">
                <a:solidFill>
                  <a:srgbClr val="3333CC"/>
                </a:solidFill>
              </a:rPr>
              <a:t>Beispielfragen zur Prüfung</a:t>
            </a:r>
          </a:p>
          <a:p>
            <a:pPr lvl="1">
              <a:spcBef>
                <a:spcPts val="600"/>
              </a:spcBef>
              <a:spcAft>
                <a:spcPts val="600"/>
              </a:spcAft>
              <a:buClr>
                <a:schemeClr val="accent2"/>
              </a:buClr>
              <a:buSzPct val="150000"/>
              <a:buFont typeface="Wingdings" panose="05000000000000000000" pitchFamily="2" charset="2"/>
              <a:buChar char="§"/>
              <a:defRPr/>
            </a:pPr>
            <a:r>
              <a:rPr lang="de-DE" altLang="de-DE" sz="1600" b="0" dirty="0">
                <a:solidFill>
                  <a:srgbClr val="3333CC"/>
                </a:solidFill>
              </a:rPr>
              <a:t>Auf der Website https://www.din33430portal.de/din33430/din33430</a:t>
            </a:r>
          </a:p>
        </p:txBody>
      </p:sp>
      <p:sp>
        <p:nvSpPr>
          <p:cNvPr id="22531" name="Text Box 3"/>
          <p:cNvSpPr txBox="1">
            <a:spLocks noChangeArrowheads="1"/>
          </p:cNvSpPr>
          <p:nvPr/>
        </p:nvSpPr>
        <p:spPr bwMode="auto">
          <a:xfrm>
            <a:off x="1440000" y="576000"/>
            <a:ext cx="655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000" i="1">
                <a:solidFill>
                  <a:schemeClr val="accent2"/>
                </a:solidFill>
              </a:rPr>
              <a:t>Material für Ihre „DIN“-Arbeit </a:t>
            </a:r>
            <a:endParaRPr kumimoji="0" lang="de-DE" altLang="de-DE" sz="2400" b="0">
              <a:solidFill>
                <a:srgbClr val="000066"/>
              </a:solidFill>
            </a:endParaRPr>
          </a:p>
        </p:txBody>
      </p:sp>
    </p:spTree>
    <p:custDataLst>
      <p:tags r:id="rId1"/>
    </p:custDataLst>
    <p:extLst>
      <p:ext uri="{BB962C8B-B14F-4D97-AF65-F5344CB8AC3E}">
        <p14:creationId xmlns:p14="http://schemas.microsoft.com/office/powerpoint/2010/main" val="1466227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ChangeArrowheads="1"/>
          </p:cNvSpPr>
          <p:nvPr/>
        </p:nvSpPr>
        <p:spPr bwMode="auto">
          <a:xfrm>
            <a:off x="1440000" y="576000"/>
            <a:ext cx="743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Personen: Qualifikationsanforderungen-Themenbereiche</a:t>
            </a:r>
          </a:p>
        </p:txBody>
      </p:sp>
      <p:sp>
        <p:nvSpPr>
          <p:cNvPr id="750608" name="Rectangle 16"/>
          <p:cNvSpPr>
            <a:spLocks noChangeArrowheads="1"/>
          </p:cNvSpPr>
          <p:nvPr/>
        </p:nvSpPr>
        <p:spPr bwMode="auto">
          <a:xfrm>
            <a:off x="1440000" y="1260000"/>
            <a:ext cx="956160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Die Themenbereiche, zu denen seitens der Beobachter(-innen) und Eignungsdiagnostiker(-innen) Kenntnisse vorliegen müssen, werden im Text der DIN 33430 expliziert. </a:t>
            </a:r>
          </a:p>
          <a:p>
            <a:pPr lvl="1"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Für Eignungsdiagnostiker(innen) gibt es ca. 50 definierte Kenntniselemente </a:t>
            </a:r>
          </a:p>
          <a:p>
            <a:pPr lvl="1"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Für Beobachter(innen) sind es ca. 20 </a:t>
            </a:r>
          </a:p>
          <a:p>
            <a:pPr lvl="1"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bzw. (für die Mitwirkung bei Eignungsinterviews) 25</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Die Kenntnisse über die Ergebnisse der Arbeits- und Anforderungs-analyse sind bereits für Beobachter(innen) verpflichtend. (Alte DIN: Erst für „Auftragnehmer(innen))</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Die Kenntnis der DIN ist für Eignungsdiagnostik(innen) verpflichtend</a:t>
            </a:r>
          </a:p>
        </p:txBody>
      </p:sp>
      <p:sp>
        <p:nvSpPr>
          <p:cNvPr id="89092" name="Rechteck 4"/>
          <p:cNvSpPr>
            <a:spLocks noChangeArrowheads="1"/>
          </p:cNvSpPr>
          <p:nvPr/>
        </p:nvSpPr>
        <p:spPr bwMode="auto">
          <a:xfrm>
            <a:off x="0" y="6234658"/>
            <a:ext cx="732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DIN (2016). </a:t>
            </a:r>
            <a:r>
              <a:rPr lang="de-DE" altLang="de-DE" sz="1200" b="0" i="1" dirty="0">
                <a:ea typeface="Arial Unicode MS" pitchFamily="34" charset="-128"/>
              </a:rPr>
              <a:t>DIN 33430: Anforderungen an berufsbezogene Eignungsdiagnostik</a:t>
            </a:r>
            <a:r>
              <a:rPr lang="de-DE" altLang="de-DE" sz="1200" b="0" dirty="0">
                <a:ea typeface="Arial Unicode MS" pitchFamily="34" charset="-128"/>
              </a:rPr>
              <a:t>. Berlin: Beuth.</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1451829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0608">
                                            <p:txEl>
                                              <p:pRg st="0" end="0"/>
                                            </p:txEl>
                                          </p:spTgt>
                                        </p:tgtEl>
                                        <p:attrNameLst>
                                          <p:attrName>style.visibility</p:attrName>
                                        </p:attrNameLst>
                                      </p:cBhvr>
                                      <p:to>
                                        <p:strVal val="visible"/>
                                      </p:to>
                                    </p:set>
                                    <p:animEffect transition="in" filter="blinds(horizontal)">
                                      <p:cBhvr>
                                        <p:cTn id="7" dur="500"/>
                                        <p:tgtEl>
                                          <p:spTgt spid="75060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0608">
                                            <p:txEl>
                                              <p:pRg st="1" end="1"/>
                                            </p:txEl>
                                          </p:spTgt>
                                        </p:tgtEl>
                                        <p:attrNameLst>
                                          <p:attrName>style.visibility</p:attrName>
                                        </p:attrNameLst>
                                      </p:cBhvr>
                                      <p:to>
                                        <p:strVal val="visible"/>
                                      </p:to>
                                    </p:set>
                                    <p:animEffect transition="in" filter="blinds(horizontal)">
                                      <p:cBhvr>
                                        <p:cTn id="10" dur="500"/>
                                        <p:tgtEl>
                                          <p:spTgt spid="750608">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50608">
                                            <p:txEl>
                                              <p:pRg st="2" end="2"/>
                                            </p:txEl>
                                          </p:spTgt>
                                        </p:tgtEl>
                                        <p:attrNameLst>
                                          <p:attrName>style.visibility</p:attrName>
                                        </p:attrNameLst>
                                      </p:cBhvr>
                                      <p:to>
                                        <p:strVal val="visible"/>
                                      </p:to>
                                    </p:set>
                                    <p:animEffect transition="in" filter="blinds(horizontal)">
                                      <p:cBhvr>
                                        <p:cTn id="13" dur="500"/>
                                        <p:tgtEl>
                                          <p:spTgt spid="750608">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50608">
                                            <p:txEl>
                                              <p:pRg st="3" end="3"/>
                                            </p:txEl>
                                          </p:spTgt>
                                        </p:tgtEl>
                                        <p:attrNameLst>
                                          <p:attrName>style.visibility</p:attrName>
                                        </p:attrNameLst>
                                      </p:cBhvr>
                                      <p:to>
                                        <p:strVal val="visible"/>
                                      </p:to>
                                    </p:set>
                                    <p:animEffect transition="in" filter="blinds(horizontal)">
                                      <p:cBhvr>
                                        <p:cTn id="16" dur="500"/>
                                        <p:tgtEl>
                                          <p:spTgt spid="750608">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50608">
                                            <p:txEl>
                                              <p:pRg st="4" end="4"/>
                                            </p:txEl>
                                          </p:spTgt>
                                        </p:tgtEl>
                                        <p:attrNameLst>
                                          <p:attrName>style.visibility</p:attrName>
                                        </p:attrNameLst>
                                      </p:cBhvr>
                                      <p:to>
                                        <p:strVal val="visible"/>
                                      </p:to>
                                    </p:set>
                                    <p:animEffect transition="in" filter="blinds(horizontal)">
                                      <p:cBhvr>
                                        <p:cTn id="21" dur="500"/>
                                        <p:tgtEl>
                                          <p:spTgt spid="750608">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50608">
                                            <p:txEl>
                                              <p:pRg st="5" end="5"/>
                                            </p:txEl>
                                          </p:spTgt>
                                        </p:tgtEl>
                                        <p:attrNameLst>
                                          <p:attrName>style.visibility</p:attrName>
                                        </p:attrNameLst>
                                      </p:cBhvr>
                                      <p:to>
                                        <p:strVal val="visible"/>
                                      </p:to>
                                    </p:set>
                                    <p:animEffect transition="in" filter="blinds(horizontal)">
                                      <p:cBhvr>
                                        <p:cTn id="26" dur="500"/>
                                        <p:tgtEl>
                                          <p:spTgt spid="7506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608" name="Rectangle 16"/>
          <p:cNvSpPr>
            <a:spLocks noChangeArrowheads="1"/>
          </p:cNvSpPr>
          <p:nvPr/>
        </p:nvSpPr>
        <p:spPr bwMode="auto">
          <a:xfrm>
            <a:off x="1440000" y="1260000"/>
            <a:ext cx="9561600" cy="3739485"/>
          </a:xfrm>
          <a:prstGeom prst="rect">
            <a:avLst/>
          </a:prstGeom>
          <a:noFill/>
          <a:ln>
            <a:noFill/>
          </a:ln>
        </p:spPr>
        <p:txBody>
          <a:bodyPr lIns="0" tIns="0" rIns="0" bIns="0">
            <a:spAutoFit/>
          </a:bodyPr>
          <a:lstStyle>
            <a:lvl1pPr marL="342900" indent="-342900">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marL="0" indent="0" eaLnBrk="1" hangingPunct="1">
              <a:spcBef>
                <a:spcPts val="0"/>
              </a:spcBef>
              <a:spcAft>
                <a:spcPts val="600"/>
              </a:spcAft>
              <a:buClr>
                <a:schemeClr val="folHlink"/>
              </a:buClr>
              <a:buSzPct val="150000"/>
              <a:defRPr/>
            </a:pPr>
            <a:r>
              <a:rPr lang="de-DE" altLang="de-DE" sz="1600" b="0" u="none">
                <a:solidFill>
                  <a:srgbClr val="3333CC"/>
                </a:solidFill>
              </a:rPr>
              <a:t>Beispiele f. Qualifikationsanforderungen: Es sind Kenntnisse notwendig über</a:t>
            </a:r>
          </a:p>
          <a:p>
            <a:pPr eaLnBrk="1" hangingPunct="1">
              <a:spcBef>
                <a:spcPts val="1200"/>
              </a:spcBef>
              <a:spcAft>
                <a:spcPts val="1200"/>
              </a:spcAft>
              <a:buClr>
                <a:srgbClr val="808080"/>
              </a:buClr>
              <a:buSzPct val="150000"/>
              <a:buFont typeface="Wingdings" pitchFamily="2" charset="2"/>
              <a:buChar char="§"/>
              <a:defRPr/>
            </a:pPr>
            <a:r>
              <a:rPr lang="de-DE" altLang="de-DE" sz="1600" b="0" u="none">
                <a:solidFill>
                  <a:srgbClr val="3333CC"/>
                </a:solidFill>
                <a:latin typeface="Arial" charset="0"/>
                <a:cs typeface="Arial" charset="0"/>
              </a:rPr>
              <a:t>… die Abhängigkeit der Ergebnisse der Anforderungsanalyse von Stereotypen (z. B. Geschlecht, Alter, Herkunft)</a:t>
            </a:r>
          </a:p>
          <a:p>
            <a:pPr eaLnBrk="1" hangingPunct="1">
              <a:spcBef>
                <a:spcPts val="1200"/>
              </a:spcBef>
              <a:spcAft>
                <a:spcPts val="1200"/>
              </a:spcAft>
              <a:buClr>
                <a:srgbClr val="808080"/>
              </a:buClr>
              <a:buSzPct val="150000"/>
              <a:buFont typeface="Wingdings" pitchFamily="2" charset="2"/>
              <a:buChar char="§"/>
              <a:defRPr/>
            </a:pPr>
            <a:r>
              <a:rPr lang="de-DE" altLang="de-DE" sz="1600" b="0" u="none">
                <a:solidFill>
                  <a:srgbClr val="3333CC"/>
                </a:solidFill>
                <a:latin typeface="Arial" charset="0"/>
                <a:cs typeface="Arial" charset="0"/>
              </a:rPr>
              <a:t>… die Kulturabhängigkeit von Verhalten und Anforderungen</a:t>
            </a:r>
          </a:p>
          <a:p>
            <a:pPr eaLnBrk="1" hangingPunct="1">
              <a:spcBef>
                <a:spcPts val="1200"/>
              </a:spcBef>
              <a:spcAft>
                <a:spcPts val="1200"/>
              </a:spcAft>
              <a:buClr>
                <a:srgbClr val="808080"/>
              </a:buClr>
              <a:buSzPct val="150000"/>
              <a:buFont typeface="Wingdings" pitchFamily="2" charset="2"/>
              <a:buChar char="§"/>
              <a:defRPr/>
            </a:pPr>
            <a:r>
              <a:rPr lang="de-DE" altLang="de-DE" sz="1600" b="0" u="none">
                <a:solidFill>
                  <a:srgbClr val="3333CC"/>
                </a:solidFill>
                <a:latin typeface="Arial" charset="0"/>
                <a:cs typeface="Arial" charset="0"/>
              </a:rPr>
              <a:t>… die Abhängigkeit der Eignungsbeurteilung von Stereotypen (z. B. Geschlecht, Alter, Herkunft)</a:t>
            </a:r>
          </a:p>
          <a:p>
            <a:pPr eaLnBrk="1" hangingPunct="1">
              <a:spcBef>
                <a:spcPts val="1200"/>
              </a:spcBef>
              <a:spcAft>
                <a:spcPts val="1200"/>
              </a:spcAft>
              <a:buClr>
                <a:srgbClr val="808080"/>
              </a:buClr>
              <a:buSzPct val="150000"/>
              <a:buFont typeface="Wingdings" pitchFamily="2" charset="2"/>
              <a:buChar char="§"/>
              <a:defRPr/>
            </a:pPr>
            <a:r>
              <a:rPr lang="de-DE" altLang="de-DE" sz="1600" b="0" u="none">
                <a:solidFill>
                  <a:srgbClr val="3333CC"/>
                </a:solidFill>
                <a:latin typeface="Arial" charset="0"/>
                <a:cs typeface="Arial" charset="0"/>
              </a:rPr>
              <a:t>… Selbstdarstellungsstrategien</a:t>
            </a:r>
          </a:p>
          <a:p>
            <a:pPr eaLnBrk="1" hangingPunct="1">
              <a:spcBef>
                <a:spcPts val="1200"/>
              </a:spcBef>
              <a:spcAft>
                <a:spcPts val="1200"/>
              </a:spcAft>
              <a:buClr>
                <a:srgbClr val="808080"/>
              </a:buClr>
              <a:buSzPct val="150000"/>
              <a:buFont typeface="Wingdings" pitchFamily="2" charset="2"/>
              <a:buChar char="§"/>
              <a:defRPr/>
            </a:pPr>
            <a:r>
              <a:rPr lang="de-DE" altLang="de-DE" sz="1600" b="0" u="none">
                <a:solidFill>
                  <a:srgbClr val="3333CC"/>
                </a:solidFill>
                <a:latin typeface="Arial" charset="0"/>
                <a:cs typeface="Arial" charset="0"/>
              </a:rPr>
              <a:t>… Organisationsstrukturen von Auftraggebern (Grundkenntnisse);</a:t>
            </a:r>
          </a:p>
          <a:p>
            <a:pPr eaLnBrk="1" hangingPunct="1">
              <a:spcBef>
                <a:spcPts val="1200"/>
              </a:spcBef>
              <a:spcAft>
                <a:spcPts val="1200"/>
              </a:spcAft>
              <a:buClr>
                <a:srgbClr val="808080"/>
              </a:buClr>
              <a:buSzPct val="150000"/>
              <a:buFont typeface="Wingdings" pitchFamily="2" charset="2"/>
              <a:buChar char="§"/>
              <a:defRPr/>
            </a:pPr>
            <a:r>
              <a:rPr lang="de-DE" altLang="de-DE" sz="1600" b="0" u="none">
                <a:solidFill>
                  <a:srgbClr val="3333CC"/>
                </a:solidFill>
                <a:latin typeface="Arial" charset="0"/>
                <a:cs typeface="Arial" charset="0"/>
              </a:rPr>
              <a:t>… Schul-, Hochschul- und Ausbildungsabschlüsse und relevante Veränderungen (Grundkenntnisse)</a:t>
            </a:r>
          </a:p>
        </p:txBody>
      </p:sp>
      <p:sp>
        <p:nvSpPr>
          <p:cNvPr id="90115" name="Rechteck 4"/>
          <p:cNvSpPr>
            <a:spLocks noChangeArrowheads="1"/>
          </p:cNvSpPr>
          <p:nvPr/>
        </p:nvSpPr>
        <p:spPr bwMode="auto">
          <a:xfrm>
            <a:off x="0" y="6244491"/>
            <a:ext cx="7321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DIN (2016). </a:t>
            </a:r>
            <a:r>
              <a:rPr lang="de-DE" altLang="de-DE" sz="1200" b="0" i="1" dirty="0">
                <a:ea typeface="Arial Unicode MS" pitchFamily="34" charset="-128"/>
              </a:rPr>
              <a:t>DIN 33430: Anforderungen an berufsbezogene Eignungsdiagnostik</a:t>
            </a:r>
            <a:r>
              <a:rPr lang="de-DE" altLang="de-DE" sz="1200" b="0" dirty="0">
                <a:ea typeface="Arial Unicode MS" pitchFamily="34" charset="-128"/>
              </a:rPr>
              <a:t>. Berlin: Beuth.</a:t>
            </a:r>
            <a:endParaRPr lang="de-DE" altLang="de-DE" sz="1200" b="0" dirty="0">
              <a:cs typeface="Times New Roman" panose="02020603050405020304" pitchFamily="18" charset="0"/>
            </a:endParaRPr>
          </a:p>
        </p:txBody>
      </p:sp>
      <p:sp>
        <p:nvSpPr>
          <p:cNvPr id="90116" name="Rectangle 4"/>
          <p:cNvSpPr>
            <a:spLocks noChangeArrowheads="1"/>
          </p:cNvSpPr>
          <p:nvPr/>
        </p:nvSpPr>
        <p:spPr bwMode="auto">
          <a:xfrm>
            <a:off x="1440000" y="576000"/>
            <a:ext cx="717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Personen: Qualifikationsanforderungen - Beispiele </a:t>
            </a:r>
          </a:p>
        </p:txBody>
      </p:sp>
    </p:spTree>
    <p:custDataLst>
      <p:tags r:id="rId1"/>
    </p:custDataLst>
    <p:extLst>
      <p:ext uri="{BB962C8B-B14F-4D97-AF65-F5344CB8AC3E}">
        <p14:creationId xmlns:p14="http://schemas.microsoft.com/office/powerpoint/2010/main" val="482891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0608">
                                            <p:txEl>
                                              <p:pRg st="0" end="0"/>
                                            </p:txEl>
                                          </p:spTgt>
                                        </p:tgtEl>
                                        <p:attrNameLst>
                                          <p:attrName>style.visibility</p:attrName>
                                        </p:attrNameLst>
                                      </p:cBhvr>
                                      <p:to>
                                        <p:strVal val="visible"/>
                                      </p:to>
                                    </p:set>
                                    <p:animEffect transition="in" filter="blinds(horizontal)">
                                      <p:cBhvr>
                                        <p:cTn id="7" dur="500"/>
                                        <p:tgtEl>
                                          <p:spTgt spid="7506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0608">
                                            <p:txEl>
                                              <p:pRg st="1" end="1"/>
                                            </p:txEl>
                                          </p:spTgt>
                                        </p:tgtEl>
                                        <p:attrNameLst>
                                          <p:attrName>style.visibility</p:attrName>
                                        </p:attrNameLst>
                                      </p:cBhvr>
                                      <p:to>
                                        <p:strVal val="visible"/>
                                      </p:to>
                                    </p:set>
                                    <p:animEffect transition="in" filter="blinds(horizontal)">
                                      <p:cBhvr>
                                        <p:cTn id="12" dur="500"/>
                                        <p:tgtEl>
                                          <p:spTgt spid="7506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0608">
                                            <p:txEl>
                                              <p:pRg st="2" end="2"/>
                                            </p:txEl>
                                          </p:spTgt>
                                        </p:tgtEl>
                                        <p:attrNameLst>
                                          <p:attrName>style.visibility</p:attrName>
                                        </p:attrNameLst>
                                      </p:cBhvr>
                                      <p:to>
                                        <p:strVal val="visible"/>
                                      </p:to>
                                    </p:set>
                                    <p:animEffect transition="in" filter="blinds(horizontal)">
                                      <p:cBhvr>
                                        <p:cTn id="17" dur="500"/>
                                        <p:tgtEl>
                                          <p:spTgt spid="7506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0608">
                                            <p:txEl>
                                              <p:pRg st="3" end="3"/>
                                            </p:txEl>
                                          </p:spTgt>
                                        </p:tgtEl>
                                        <p:attrNameLst>
                                          <p:attrName>style.visibility</p:attrName>
                                        </p:attrNameLst>
                                      </p:cBhvr>
                                      <p:to>
                                        <p:strVal val="visible"/>
                                      </p:to>
                                    </p:set>
                                    <p:animEffect transition="in" filter="blinds(horizontal)">
                                      <p:cBhvr>
                                        <p:cTn id="22" dur="500"/>
                                        <p:tgtEl>
                                          <p:spTgt spid="75060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50608">
                                            <p:txEl>
                                              <p:pRg st="4" end="4"/>
                                            </p:txEl>
                                          </p:spTgt>
                                        </p:tgtEl>
                                        <p:attrNameLst>
                                          <p:attrName>style.visibility</p:attrName>
                                        </p:attrNameLst>
                                      </p:cBhvr>
                                      <p:to>
                                        <p:strVal val="visible"/>
                                      </p:to>
                                    </p:set>
                                    <p:animEffect transition="in" filter="blinds(horizontal)">
                                      <p:cBhvr>
                                        <p:cTn id="27" dur="500"/>
                                        <p:tgtEl>
                                          <p:spTgt spid="75060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50608">
                                            <p:txEl>
                                              <p:pRg st="5" end="5"/>
                                            </p:txEl>
                                          </p:spTgt>
                                        </p:tgtEl>
                                        <p:attrNameLst>
                                          <p:attrName>style.visibility</p:attrName>
                                        </p:attrNameLst>
                                      </p:cBhvr>
                                      <p:to>
                                        <p:strVal val="visible"/>
                                      </p:to>
                                    </p:set>
                                    <p:animEffect transition="in" filter="blinds(horizontal)">
                                      <p:cBhvr>
                                        <p:cTn id="32" dur="500"/>
                                        <p:tgtEl>
                                          <p:spTgt spid="75060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50608">
                                            <p:txEl>
                                              <p:pRg st="6" end="6"/>
                                            </p:txEl>
                                          </p:spTgt>
                                        </p:tgtEl>
                                        <p:attrNameLst>
                                          <p:attrName>style.visibility</p:attrName>
                                        </p:attrNameLst>
                                      </p:cBhvr>
                                      <p:to>
                                        <p:strVal val="visible"/>
                                      </p:to>
                                    </p:set>
                                    <p:animEffect transition="in" filter="blinds(horizontal)">
                                      <p:cBhvr>
                                        <p:cTn id="37" dur="500"/>
                                        <p:tgtEl>
                                          <p:spTgt spid="7506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ChangeArrowheads="1"/>
          </p:cNvSpPr>
          <p:nvPr/>
        </p:nvSpPr>
        <p:spPr bwMode="auto">
          <a:xfrm>
            <a:off x="1440000" y="576000"/>
            <a:ext cx="717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Personen: Fortbildung und Personenlizenzierung</a:t>
            </a:r>
          </a:p>
        </p:txBody>
      </p:sp>
      <p:sp>
        <p:nvSpPr>
          <p:cNvPr id="750608" name="Rectangle 16"/>
          <p:cNvSpPr>
            <a:spLocks noChangeArrowheads="1"/>
          </p:cNvSpPr>
          <p:nvPr/>
        </p:nvSpPr>
        <p:spPr bwMode="auto">
          <a:xfrm>
            <a:off x="1440000" y="1269832"/>
            <a:ext cx="9561600" cy="5078313"/>
          </a:xfrm>
          <a:prstGeom prst="rect">
            <a:avLst/>
          </a:prstGeom>
          <a:noFill/>
          <a:ln>
            <a:noFill/>
          </a:ln>
        </p:spPr>
        <p:txBody>
          <a:bodyPr lIns="0" tIns="0" rIns="0" bIns="0">
            <a:spAutoFit/>
          </a:bodyPr>
          <a:lstStyle>
            <a:lvl1pPr marL="342900" indent="-342900">
              <a:defRPr u="sng">
                <a:solidFill>
                  <a:schemeClr val="tx1"/>
                </a:solidFill>
                <a:latin typeface="Arial" panose="020B0604020202020204" pitchFamily="34" charset="0"/>
                <a:cs typeface="Arial" panose="020B0604020202020204" pitchFamily="34" charset="0"/>
              </a:defRPr>
            </a:lvl1pPr>
            <a:lvl2pPr marL="742950" indent="-285750">
              <a:defRPr u="sng">
                <a:solidFill>
                  <a:schemeClr val="tx1"/>
                </a:solidFill>
                <a:latin typeface="Arial" panose="020B0604020202020204" pitchFamily="34" charset="0"/>
                <a:cs typeface="Arial" panose="020B0604020202020204" pitchFamily="34" charset="0"/>
              </a:defRPr>
            </a:lvl2pPr>
            <a:lvl3pPr marL="1143000" indent="-228600">
              <a:defRPr u="sng">
                <a:solidFill>
                  <a:schemeClr val="tx1"/>
                </a:solidFill>
                <a:latin typeface="Arial" panose="020B0604020202020204" pitchFamily="34" charset="0"/>
                <a:cs typeface="Arial" panose="020B0604020202020204" pitchFamily="34" charset="0"/>
              </a:defRPr>
            </a:lvl3pPr>
            <a:lvl4pPr marL="1600200" indent="-228600">
              <a:defRPr u="sng">
                <a:solidFill>
                  <a:schemeClr val="tx1"/>
                </a:solidFill>
                <a:latin typeface="Arial" panose="020B0604020202020204" pitchFamily="34" charset="0"/>
                <a:cs typeface="Arial" panose="020B0604020202020204" pitchFamily="34" charset="0"/>
              </a:defRPr>
            </a:lvl4pPr>
            <a:lvl5pPr marL="2057400" indent="-22860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marL="0" indent="0" eaLnBrk="1" hangingPunct="1">
              <a:spcBef>
                <a:spcPts val="600"/>
              </a:spcBef>
              <a:spcAft>
                <a:spcPts val="600"/>
              </a:spcAft>
              <a:buClr>
                <a:srgbClr val="808080"/>
              </a:buClr>
              <a:buSzPct val="150000"/>
              <a:defRPr/>
            </a:pPr>
            <a:r>
              <a:rPr lang="de-DE" altLang="de-DE" sz="1600" b="0" u="none" dirty="0">
                <a:solidFill>
                  <a:srgbClr val="3333CC"/>
                </a:solidFill>
              </a:rPr>
              <a:t>Es gibt eine „</a:t>
            </a:r>
            <a:r>
              <a:rPr lang="de-DE" altLang="de-DE" sz="1600" b="0" u="none" dirty="0">
                <a:solidFill>
                  <a:srgbClr val="3333CC"/>
                </a:solidFill>
                <a:latin typeface="Arial" charset="0"/>
                <a:cs typeface="Arial" charset="0"/>
              </a:rPr>
              <a:t>Fortbildungs- und Prüfungsordnung zur Personenlizenzierung für berufsbezogene Eignungsbeurteilungen nach DIN 33430“</a:t>
            </a:r>
          </a:p>
          <a:p>
            <a:pPr eaLnBrk="1" hangingPunct="1">
              <a:spcBef>
                <a:spcPts val="600"/>
              </a:spcBef>
              <a:spcAft>
                <a:spcPts val="600"/>
              </a:spcAft>
              <a:buClr>
                <a:srgbClr val="808080"/>
              </a:buClr>
              <a:buSzPct val="150000"/>
              <a:buFont typeface="Wingdings" pitchFamily="2" charset="2"/>
              <a:buChar char="§"/>
              <a:defRPr/>
            </a:pPr>
            <a:r>
              <a:rPr lang="de-DE" altLang="de-DE" sz="1600" b="0" u="none" dirty="0">
                <a:solidFill>
                  <a:srgbClr val="3333CC"/>
                </a:solidFill>
                <a:latin typeface="Arial" charset="0"/>
                <a:cs typeface="Arial" charset="0"/>
              </a:rPr>
              <a:t>Es gibt Fortbildungen (sechs Module, insgesamt 11 Tage)</a:t>
            </a:r>
          </a:p>
          <a:p>
            <a:pPr eaLnBrk="1" hangingPunct="1">
              <a:spcBef>
                <a:spcPts val="600"/>
              </a:spcBef>
              <a:spcAft>
                <a:spcPts val="600"/>
              </a:spcAft>
              <a:buClr>
                <a:srgbClr val="808080"/>
              </a:buClr>
              <a:buSzPct val="150000"/>
              <a:buFont typeface="Wingdings" pitchFamily="2" charset="2"/>
              <a:buChar char="§"/>
              <a:defRPr/>
            </a:pPr>
            <a:r>
              <a:rPr lang="de-DE" altLang="de-DE" sz="1600" b="0" u="none" dirty="0">
                <a:solidFill>
                  <a:srgbClr val="3333CC"/>
                </a:solidFill>
              </a:rPr>
              <a:t>Es gibt – davon unabhängig  – Prüfungen. Durch das Bestehen einer gebührenpflichtigen schriftlichen Prüfung kann eine Personenlizenz f. d. berufsbezog. Eignungsbeurteilung nach DIN 33430 erworben werden. </a:t>
            </a:r>
          </a:p>
          <a:p>
            <a:pPr eaLnBrk="1" hangingPunct="1">
              <a:spcBef>
                <a:spcPts val="600"/>
              </a:spcBef>
              <a:spcAft>
                <a:spcPts val="600"/>
              </a:spcAft>
              <a:buClr>
                <a:srgbClr val="808080"/>
              </a:buClr>
              <a:buSzPct val="150000"/>
              <a:buFont typeface="Wingdings" pitchFamily="2" charset="2"/>
              <a:buChar char="§"/>
              <a:defRPr/>
            </a:pPr>
            <a:r>
              <a:rPr lang="de-DE" altLang="de-DE" sz="1600" b="0" u="none" dirty="0">
                <a:solidFill>
                  <a:srgbClr val="3333CC"/>
                </a:solidFill>
              </a:rPr>
              <a:t>Es können drei Lizenzen erworben werden:</a:t>
            </a:r>
          </a:p>
          <a:p>
            <a:pPr marL="742950" lvl="2" indent="-342900" eaLnBrk="1" hangingPunct="1">
              <a:spcBef>
                <a:spcPts val="600"/>
              </a:spcBef>
              <a:spcAft>
                <a:spcPts val="600"/>
              </a:spcAft>
              <a:buClr>
                <a:srgbClr val="808080"/>
              </a:buClr>
              <a:buSzPct val="100000"/>
              <a:buFont typeface="Symbol" pitchFamily="18" charset="2"/>
              <a:buChar char="-"/>
              <a:defRPr/>
            </a:pPr>
            <a:r>
              <a:rPr lang="de-DE" altLang="de-DE" sz="1600" b="0" u="none" dirty="0">
                <a:solidFill>
                  <a:srgbClr val="3333CC"/>
                </a:solidFill>
                <a:latin typeface="Arial" charset="0"/>
                <a:cs typeface="Arial" charset="0"/>
              </a:rPr>
              <a:t>Lizenz BV für Beobachter(innen), die an  Verhaltensbeobachtungen und  -beurteilungen beteiligt sind</a:t>
            </a:r>
          </a:p>
          <a:p>
            <a:pPr marL="742950" lvl="2" indent="-342900" eaLnBrk="1" hangingPunct="1">
              <a:spcBef>
                <a:spcPts val="600"/>
              </a:spcBef>
              <a:spcAft>
                <a:spcPts val="600"/>
              </a:spcAft>
              <a:buClr>
                <a:srgbClr val="808080"/>
              </a:buClr>
              <a:buSzPct val="100000"/>
              <a:buFont typeface="Symbol" pitchFamily="18" charset="2"/>
              <a:buChar char="-"/>
              <a:defRPr/>
            </a:pPr>
            <a:r>
              <a:rPr lang="de-DE" altLang="de-DE" sz="1600" b="0" u="none" dirty="0">
                <a:solidFill>
                  <a:srgbClr val="3333CC"/>
                </a:solidFill>
                <a:latin typeface="Arial" charset="0"/>
                <a:cs typeface="Arial" charset="0"/>
              </a:rPr>
              <a:t>Lizenz BE für Beobachter(innen), die an direkten mündlichen Befragungen beteiligt sind</a:t>
            </a:r>
          </a:p>
          <a:p>
            <a:pPr marL="742950" lvl="2" indent="-342900" eaLnBrk="1" hangingPunct="1">
              <a:spcBef>
                <a:spcPts val="600"/>
              </a:spcBef>
              <a:spcAft>
                <a:spcPts val="600"/>
              </a:spcAft>
              <a:buClr>
                <a:srgbClr val="808080"/>
              </a:buClr>
              <a:buSzPct val="100000"/>
              <a:buFont typeface="Symbol" pitchFamily="18" charset="2"/>
              <a:buChar char="-"/>
              <a:defRPr/>
            </a:pPr>
            <a:r>
              <a:rPr lang="de-DE" altLang="de-DE" sz="1600" b="0" u="none" dirty="0">
                <a:solidFill>
                  <a:srgbClr val="3333CC"/>
                </a:solidFill>
                <a:latin typeface="Arial" charset="0"/>
                <a:cs typeface="Arial" charset="0"/>
              </a:rPr>
              <a:t>Lizenz E für Eignungsdiagnostiker(innen) </a:t>
            </a:r>
          </a:p>
          <a:p>
            <a:pPr marL="0" indent="0" eaLnBrk="1" hangingPunct="1">
              <a:spcBef>
                <a:spcPts val="600"/>
              </a:spcBef>
              <a:spcAft>
                <a:spcPts val="600"/>
              </a:spcAft>
              <a:buClr>
                <a:srgbClr val="808080"/>
              </a:buClr>
              <a:buSzPct val="100000"/>
              <a:defRPr/>
            </a:pPr>
            <a:r>
              <a:rPr lang="de-DE" altLang="de-DE" sz="1600" b="0" u="none" dirty="0">
                <a:solidFill>
                  <a:srgbClr val="3333CC"/>
                </a:solidFill>
              </a:rPr>
              <a:t>open </a:t>
            </a:r>
            <a:r>
              <a:rPr lang="de-DE" altLang="de-DE" sz="1600" b="0" u="none" dirty="0" err="1">
                <a:solidFill>
                  <a:srgbClr val="3333CC"/>
                </a:solidFill>
              </a:rPr>
              <a:t>book</a:t>
            </a:r>
            <a:r>
              <a:rPr lang="de-DE" altLang="de-DE" sz="1600" b="0" u="none" dirty="0">
                <a:solidFill>
                  <a:srgbClr val="3333CC"/>
                </a:solidFill>
              </a:rPr>
              <a:t> Prüfung</a:t>
            </a:r>
          </a:p>
          <a:p>
            <a:pPr marL="0" indent="0" eaLnBrk="1" hangingPunct="1">
              <a:spcBef>
                <a:spcPts val="600"/>
              </a:spcBef>
              <a:spcAft>
                <a:spcPts val="600"/>
              </a:spcAft>
              <a:buClr>
                <a:srgbClr val="808080"/>
              </a:buClr>
              <a:buSzPct val="100000"/>
              <a:defRPr/>
            </a:pPr>
            <a:r>
              <a:rPr lang="de-DE" altLang="de-DE" sz="1600" b="0" u="none" dirty="0">
                <a:solidFill>
                  <a:srgbClr val="3333CC"/>
                </a:solidFill>
              </a:rPr>
              <a:t>Prüfungsordnung und Anträge auf Erwerb  der Personenlizenzen </a:t>
            </a:r>
            <a:r>
              <a:rPr lang="de-DE" altLang="de-DE" sz="1600" b="0" u="none" dirty="0">
                <a:solidFill>
                  <a:srgbClr val="3333CC"/>
                </a:solidFill>
                <a:sym typeface="Wingdings" panose="05000000000000000000" pitchFamily="2" charset="2"/>
              </a:rPr>
              <a:t> </a:t>
            </a:r>
            <a:r>
              <a:rPr lang="de-DE" altLang="de-DE" sz="1600" b="0" u="none" dirty="0">
                <a:solidFill>
                  <a:srgbClr val="3333CC"/>
                </a:solidFill>
              </a:rPr>
              <a:t>http://www.psychologenakademie.de/zertifizierung/#Anker6</a:t>
            </a:r>
          </a:p>
          <a:p>
            <a:pPr marL="742950" lvl="2" indent="-342900" eaLnBrk="1" hangingPunct="1">
              <a:spcBef>
                <a:spcPts val="600"/>
              </a:spcBef>
              <a:spcAft>
                <a:spcPts val="600"/>
              </a:spcAft>
              <a:buClr>
                <a:srgbClr val="808080"/>
              </a:buClr>
              <a:buSzPct val="100000"/>
              <a:buFont typeface="Symbol" pitchFamily="18" charset="2"/>
              <a:buChar char="-"/>
              <a:defRPr/>
            </a:pPr>
            <a:endParaRPr lang="de-DE" altLang="de-DE" sz="1600" b="0" u="none" dirty="0">
              <a:solidFill>
                <a:srgbClr val="3333CC"/>
              </a:solidFill>
              <a:latin typeface="Arial" charset="0"/>
              <a:cs typeface="Arial" charset="0"/>
            </a:endParaRPr>
          </a:p>
        </p:txBody>
      </p:sp>
      <p:sp>
        <p:nvSpPr>
          <p:cNvPr id="5" name="Rechteck 4"/>
          <p:cNvSpPr>
            <a:spLocks noChangeArrowheads="1"/>
          </p:cNvSpPr>
          <p:nvPr/>
        </p:nvSpPr>
        <p:spPr bwMode="auto">
          <a:xfrm>
            <a:off x="0" y="6136335"/>
            <a:ext cx="956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Kersting, M. (2018). Qualitätssicherung und -optimierung in der Eignungsdiagnostik. In Diagnostik- und Testkuratorium (Hrsg.), </a:t>
            </a:r>
            <a:r>
              <a:rPr lang="de-DE" altLang="de-DE" sz="1200" b="0" i="1" dirty="0">
                <a:ea typeface="Arial Unicode MS" pitchFamily="34" charset="-128"/>
              </a:rPr>
              <a:t>Personalauswahl kompetent gestalten: Grundlagen und Praxis der Eignungsdiagnostik nach DIN 33430</a:t>
            </a:r>
            <a:r>
              <a:rPr lang="de-DE" altLang="de-DE" sz="1200" b="0" dirty="0">
                <a:ea typeface="Arial Unicode MS" pitchFamily="34" charset="-128"/>
              </a:rPr>
              <a:t> (S. 2-20). Berlin: Springer. (DOI 10.1007/978-3-662-53772-5)</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3395637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0608">
                                            <p:txEl>
                                              <p:pRg st="0" end="0"/>
                                            </p:txEl>
                                          </p:spTgt>
                                        </p:tgtEl>
                                        <p:attrNameLst>
                                          <p:attrName>style.visibility</p:attrName>
                                        </p:attrNameLst>
                                      </p:cBhvr>
                                      <p:to>
                                        <p:strVal val="visible"/>
                                      </p:to>
                                    </p:set>
                                    <p:animEffect transition="in" filter="blinds(horizontal)">
                                      <p:cBhvr>
                                        <p:cTn id="7" dur="500"/>
                                        <p:tgtEl>
                                          <p:spTgt spid="7506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0608">
                                            <p:txEl>
                                              <p:pRg st="1" end="1"/>
                                            </p:txEl>
                                          </p:spTgt>
                                        </p:tgtEl>
                                        <p:attrNameLst>
                                          <p:attrName>style.visibility</p:attrName>
                                        </p:attrNameLst>
                                      </p:cBhvr>
                                      <p:to>
                                        <p:strVal val="visible"/>
                                      </p:to>
                                    </p:set>
                                    <p:animEffect transition="in" filter="blinds(horizontal)">
                                      <p:cBhvr>
                                        <p:cTn id="12" dur="500"/>
                                        <p:tgtEl>
                                          <p:spTgt spid="7506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0608">
                                            <p:txEl>
                                              <p:pRg st="2" end="2"/>
                                            </p:txEl>
                                          </p:spTgt>
                                        </p:tgtEl>
                                        <p:attrNameLst>
                                          <p:attrName>style.visibility</p:attrName>
                                        </p:attrNameLst>
                                      </p:cBhvr>
                                      <p:to>
                                        <p:strVal val="visible"/>
                                      </p:to>
                                    </p:set>
                                    <p:animEffect transition="in" filter="blinds(horizontal)">
                                      <p:cBhvr>
                                        <p:cTn id="17" dur="500"/>
                                        <p:tgtEl>
                                          <p:spTgt spid="7506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0608">
                                            <p:txEl>
                                              <p:pRg st="3" end="3"/>
                                            </p:txEl>
                                          </p:spTgt>
                                        </p:tgtEl>
                                        <p:attrNameLst>
                                          <p:attrName>style.visibility</p:attrName>
                                        </p:attrNameLst>
                                      </p:cBhvr>
                                      <p:to>
                                        <p:strVal val="visible"/>
                                      </p:to>
                                    </p:set>
                                    <p:animEffect transition="in" filter="blinds(horizontal)">
                                      <p:cBhvr>
                                        <p:cTn id="22" dur="500"/>
                                        <p:tgtEl>
                                          <p:spTgt spid="750608">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50608">
                                            <p:txEl>
                                              <p:pRg st="4" end="4"/>
                                            </p:txEl>
                                          </p:spTgt>
                                        </p:tgtEl>
                                        <p:attrNameLst>
                                          <p:attrName>style.visibility</p:attrName>
                                        </p:attrNameLst>
                                      </p:cBhvr>
                                      <p:to>
                                        <p:strVal val="visible"/>
                                      </p:to>
                                    </p:set>
                                    <p:animEffect transition="in" filter="blinds(horizontal)">
                                      <p:cBhvr>
                                        <p:cTn id="25" dur="500"/>
                                        <p:tgtEl>
                                          <p:spTgt spid="750608">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50608">
                                            <p:txEl>
                                              <p:pRg st="5" end="5"/>
                                            </p:txEl>
                                          </p:spTgt>
                                        </p:tgtEl>
                                        <p:attrNameLst>
                                          <p:attrName>style.visibility</p:attrName>
                                        </p:attrNameLst>
                                      </p:cBhvr>
                                      <p:to>
                                        <p:strVal val="visible"/>
                                      </p:to>
                                    </p:set>
                                    <p:animEffect transition="in" filter="blinds(horizontal)">
                                      <p:cBhvr>
                                        <p:cTn id="28" dur="500"/>
                                        <p:tgtEl>
                                          <p:spTgt spid="750608">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50608">
                                            <p:txEl>
                                              <p:pRg st="6" end="6"/>
                                            </p:txEl>
                                          </p:spTgt>
                                        </p:tgtEl>
                                        <p:attrNameLst>
                                          <p:attrName>style.visibility</p:attrName>
                                        </p:attrNameLst>
                                      </p:cBhvr>
                                      <p:to>
                                        <p:strVal val="visible"/>
                                      </p:to>
                                    </p:set>
                                    <p:animEffect transition="in" filter="blinds(horizontal)">
                                      <p:cBhvr>
                                        <p:cTn id="31" dur="500"/>
                                        <p:tgtEl>
                                          <p:spTgt spid="750608">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50608">
                                            <p:txEl>
                                              <p:pRg st="7" end="7"/>
                                            </p:txEl>
                                          </p:spTgt>
                                        </p:tgtEl>
                                        <p:attrNameLst>
                                          <p:attrName>style.visibility</p:attrName>
                                        </p:attrNameLst>
                                      </p:cBhvr>
                                      <p:to>
                                        <p:strVal val="visible"/>
                                      </p:to>
                                    </p:set>
                                    <p:animEffect transition="in" filter="blinds(horizontal)">
                                      <p:cBhvr>
                                        <p:cTn id="36" dur="500"/>
                                        <p:tgtEl>
                                          <p:spTgt spid="750608">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50608">
                                            <p:txEl>
                                              <p:pRg st="8" end="8"/>
                                            </p:txEl>
                                          </p:spTgt>
                                        </p:tgtEl>
                                        <p:attrNameLst>
                                          <p:attrName>style.visibility</p:attrName>
                                        </p:attrNameLst>
                                      </p:cBhvr>
                                      <p:to>
                                        <p:strVal val="visible"/>
                                      </p:to>
                                    </p:set>
                                    <p:animEffect transition="in" filter="blinds(horizontal)">
                                      <p:cBhvr>
                                        <p:cTn id="41" dur="500"/>
                                        <p:tgtEl>
                                          <p:spTgt spid="75060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608" name="Rectangle 16"/>
          <p:cNvSpPr>
            <a:spLocks noChangeArrowheads="1"/>
          </p:cNvSpPr>
          <p:nvPr/>
        </p:nvSpPr>
        <p:spPr bwMode="auto">
          <a:xfrm>
            <a:off x="1440000" y="1260000"/>
            <a:ext cx="521323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Die Zulassung zur Lizenzprüfung ist nicht an bestimmte Ausbildungsabschlüsse gebunden.</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Der vorherige Besuch von Fortbildungs-veranstaltungen ist nicht vorgeschrieben.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Als Grundlage der Fortbildungen sowie der Prüfungen hat das Diagnostik- und Testkuratorium ein Buch herausgegeben: </a:t>
            </a:r>
          </a:p>
          <a:p>
            <a:pPr lvl="1"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Diagnostik- und Testkuratorium (2018). Personalauswahl kompetent gestalten: Grundlagen und Praxis der  Eignungs-diagnostik nach DIN 33430. Heidelberg: Springer. </a:t>
            </a:r>
          </a:p>
        </p:txBody>
      </p:sp>
      <p:pic>
        <p:nvPicPr>
          <p:cNvPr id="92164"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7400" y="950914"/>
            <a:ext cx="3530600"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2669D47-3FDE-40B9-8D15-09413B6568B7}"/>
              </a:ext>
            </a:extLst>
          </p:cNvPr>
          <p:cNvSpPr>
            <a:spLocks noChangeArrowheads="1"/>
          </p:cNvSpPr>
          <p:nvPr/>
        </p:nvSpPr>
        <p:spPr bwMode="auto">
          <a:xfrm>
            <a:off x="1440000" y="576000"/>
            <a:ext cx="717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Personen: Personenlizenzierung</a:t>
            </a:r>
          </a:p>
        </p:txBody>
      </p:sp>
    </p:spTree>
    <p:custDataLst>
      <p:tags r:id="rId1"/>
    </p:custDataLst>
    <p:extLst>
      <p:ext uri="{BB962C8B-B14F-4D97-AF65-F5344CB8AC3E}">
        <p14:creationId xmlns:p14="http://schemas.microsoft.com/office/powerpoint/2010/main" val="3473265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0608">
                                            <p:txEl>
                                              <p:pRg st="0" end="0"/>
                                            </p:txEl>
                                          </p:spTgt>
                                        </p:tgtEl>
                                        <p:attrNameLst>
                                          <p:attrName>style.visibility</p:attrName>
                                        </p:attrNameLst>
                                      </p:cBhvr>
                                      <p:to>
                                        <p:strVal val="visible"/>
                                      </p:to>
                                    </p:set>
                                    <p:animEffect transition="in" filter="blinds(horizontal)">
                                      <p:cBhvr>
                                        <p:cTn id="7" dur="500"/>
                                        <p:tgtEl>
                                          <p:spTgt spid="7506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0608">
                                            <p:txEl>
                                              <p:pRg st="1" end="1"/>
                                            </p:txEl>
                                          </p:spTgt>
                                        </p:tgtEl>
                                        <p:attrNameLst>
                                          <p:attrName>style.visibility</p:attrName>
                                        </p:attrNameLst>
                                      </p:cBhvr>
                                      <p:to>
                                        <p:strVal val="visible"/>
                                      </p:to>
                                    </p:set>
                                    <p:animEffect transition="in" filter="blinds(horizontal)">
                                      <p:cBhvr>
                                        <p:cTn id="12" dur="500"/>
                                        <p:tgtEl>
                                          <p:spTgt spid="7506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0608">
                                            <p:txEl>
                                              <p:pRg st="2" end="2"/>
                                            </p:txEl>
                                          </p:spTgt>
                                        </p:tgtEl>
                                        <p:attrNameLst>
                                          <p:attrName>style.visibility</p:attrName>
                                        </p:attrNameLst>
                                      </p:cBhvr>
                                      <p:to>
                                        <p:strVal val="visible"/>
                                      </p:to>
                                    </p:set>
                                    <p:animEffect transition="in" filter="blinds(horizontal)">
                                      <p:cBhvr>
                                        <p:cTn id="17" dur="500"/>
                                        <p:tgtEl>
                                          <p:spTgt spid="750608">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50608">
                                            <p:txEl>
                                              <p:pRg st="3" end="3"/>
                                            </p:txEl>
                                          </p:spTgt>
                                        </p:tgtEl>
                                        <p:attrNameLst>
                                          <p:attrName>style.visibility</p:attrName>
                                        </p:attrNameLst>
                                      </p:cBhvr>
                                      <p:to>
                                        <p:strVal val="visible"/>
                                      </p:to>
                                    </p:set>
                                    <p:animEffect transition="in" filter="blinds(horizontal)">
                                      <p:cBhvr>
                                        <p:cTn id="20" dur="500"/>
                                        <p:tgtEl>
                                          <p:spTgt spid="7506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608" name="Rectangle 16"/>
          <p:cNvSpPr>
            <a:spLocks noChangeArrowheads="1"/>
          </p:cNvSpPr>
          <p:nvPr/>
        </p:nvSpPr>
        <p:spPr bwMode="auto">
          <a:xfrm>
            <a:off x="1440000" y="1260000"/>
            <a:ext cx="95616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dirty="0">
                <a:solidFill>
                  <a:srgbClr val="3333CC"/>
                </a:solidFill>
                <a:cs typeface="Arial" panose="020B0604020202020204" pitchFamily="34" charset="0"/>
              </a:rPr>
              <a:t>Bei der Prüfung handelt es sich um eine Multiple-Choice-Prüfung. Pro Frage gibt es eine oder zwei richtige Antworten. Ob eine oder zwei Antworten richtig sind, wird nicht bekannt gegeben. </a:t>
            </a:r>
          </a:p>
          <a:p>
            <a:pPr eaLnBrk="1" hangingPunct="1">
              <a:spcBef>
                <a:spcPts val="600"/>
              </a:spcBef>
              <a:buClr>
                <a:srgbClr val="808080"/>
              </a:buClr>
              <a:buSzPct val="150000"/>
              <a:buFont typeface="Wingdings" panose="05000000000000000000" pitchFamily="2" charset="2"/>
              <a:buChar char="§"/>
            </a:pPr>
            <a:r>
              <a:rPr lang="de-DE" altLang="de-DE" sz="1600" b="0" dirty="0">
                <a:solidFill>
                  <a:srgbClr val="3333CC"/>
                </a:solidFill>
                <a:cs typeface="Arial" panose="020B0604020202020204" pitchFamily="34" charset="0"/>
              </a:rPr>
              <a:t>Die Anzahl der Fragen sowie die zur Verfügung stehende </a:t>
            </a:r>
            <a:r>
              <a:rPr lang="de-DE" altLang="de-DE" sz="1600" b="0" dirty="0" smtClean="0">
                <a:solidFill>
                  <a:srgbClr val="3333CC"/>
                </a:solidFill>
                <a:cs typeface="Arial" panose="020B0604020202020204" pitchFamily="34" charset="0"/>
              </a:rPr>
              <a:t>Zeit </a:t>
            </a:r>
            <a:r>
              <a:rPr lang="de-DE" altLang="de-DE" sz="1600" b="0" dirty="0">
                <a:solidFill>
                  <a:srgbClr val="3333CC"/>
                </a:solidFill>
                <a:cs typeface="Arial" panose="020B0604020202020204" pitchFamily="34" charset="0"/>
              </a:rPr>
              <a:t>variieren in Abhängigkeit von der angestrebten Lizenz</a:t>
            </a:r>
            <a:r>
              <a:rPr lang="de-DE" altLang="de-DE" sz="1600" b="0" dirty="0" smtClean="0">
                <a:solidFill>
                  <a:srgbClr val="3333CC"/>
                </a:solidFill>
                <a:cs typeface="Arial" panose="020B0604020202020204" pitchFamily="34" charset="0"/>
              </a:rPr>
              <a:t>.</a:t>
            </a:r>
          </a:p>
          <a:p>
            <a:pPr eaLnBrk="1" hangingPunct="1">
              <a:spcBef>
                <a:spcPts val="600"/>
              </a:spcBef>
              <a:buClr>
                <a:srgbClr val="808080"/>
              </a:buClr>
              <a:buSzPct val="150000"/>
              <a:buFont typeface="Wingdings" panose="05000000000000000000" pitchFamily="2" charset="2"/>
              <a:buChar char="§"/>
            </a:pPr>
            <a:r>
              <a:rPr lang="de-DE" altLang="de-DE" sz="1600" b="0" dirty="0" smtClean="0">
                <a:solidFill>
                  <a:srgbClr val="3333CC"/>
                </a:solidFill>
                <a:cs typeface="Arial" panose="020B0604020202020204" pitchFamily="34" charset="0"/>
              </a:rPr>
              <a:t>Zur </a:t>
            </a:r>
            <a:r>
              <a:rPr lang="de-DE" altLang="de-DE" sz="1600" b="0" dirty="0">
                <a:solidFill>
                  <a:srgbClr val="3333CC"/>
                </a:solidFill>
                <a:cs typeface="Arial" panose="020B0604020202020204" pitchFamily="34" charset="0"/>
              </a:rPr>
              <a:t>Prüfung dürfen das Buch „Personalauswahl kompetent gestalten….“ und der </a:t>
            </a:r>
            <a:r>
              <a:rPr lang="de-DE" altLang="de-DE" sz="1600" b="0" dirty="0" err="1">
                <a:solidFill>
                  <a:srgbClr val="3333CC"/>
                </a:solidFill>
                <a:cs typeface="Arial" panose="020B0604020202020204" pitchFamily="34" charset="0"/>
              </a:rPr>
              <a:t>Normtext</a:t>
            </a:r>
            <a:r>
              <a:rPr lang="de-DE" altLang="de-DE" sz="1600" b="0" dirty="0">
                <a:solidFill>
                  <a:srgbClr val="3333CC"/>
                </a:solidFill>
                <a:cs typeface="Arial" panose="020B0604020202020204" pitchFamily="34" charset="0"/>
              </a:rPr>
              <a:t> der DIN 33430 mitgebracht und genutzt werden.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dirty="0">
                <a:solidFill>
                  <a:srgbClr val="3333CC"/>
                </a:solidFill>
                <a:cs typeface="Arial" panose="020B0604020202020204" pitchFamily="34" charset="0"/>
              </a:rPr>
              <a:t>Diese Texte dürfen „Bearbeitungsspuren“ (z.B. Unterstreichungen, Hervorhebungen, handschriftliche Notizen, Haftnotizen) aufweisen.</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dirty="0">
                <a:solidFill>
                  <a:srgbClr val="3333CC"/>
                </a:solidFill>
                <a:cs typeface="Arial" panose="020B0604020202020204" pitchFamily="34" charset="0"/>
              </a:rPr>
              <a:t>Um mit der Zeit auszukommen, ist es notwendig, vor Prüfungsbeginn mit den Inhalten und der Struktur des Buches sehr gut vertraut zu sein.</a:t>
            </a:r>
          </a:p>
        </p:txBody>
      </p:sp>
      <p:sp>
        <p:nvSpPr>
          <p:cNvPr id="4" name="Rectangle 4">
            <a:extLst>
              <a:ext uri="{FF2B5EF4-FFF2-40B4-BE49-F238E27FC236}">
                <a16:creationId xmlns:a16="http://schemas.microsoft.com/office/drawing/2014/main" id="{05A58D87-586C-493E-BBCF-20330448BA33}"/>
              </a:ext>
            </a:extLst>
          </p:cNvPr>
          <p:cNvSpPr>
            <a:spLocks noChangeArrowheads="1"/>
          </p:cNvSpPr>
          <p:nvPr/>
        </p:nvSpPr>
        <p:spPr bwMode="auto">
          <a:xfrm>
            <a:off x="1440000" y="576000"/>
            <a:ext cx="717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Personenlizenzierung</a:t>
            </a:r>
          </a:p>
        </p:txBody>
      </p:sp>
    </p:spTree>
    <p:custDataLst>
      <p:tags r:id="rId1"/>
    </p:custDataLst>
    <p:extLst>
      <p:ext uri="{BB962C8B-B14F-4D97-AF65-F5344CB8AC3E}">
        <p14:creationId xmlns:p14="http://schemas.microsoft.com/office/powerpoint/2010/main" val="3923879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0608">
                                            <p:txEl>
                                              <p:pRg st="0" end="0"/>
                                            </p:txEl>
                                          </p:spTgt>
                                        </p:tgtEl>
                                        <p:attrNameLst>
                                          <p:attrName>style.visibility</p:attrName>
                                        </p:attrNameLst>
                                      </p:cBhvr>
                                      <p:to>
                                        <p:strVal val="visible"/>
                                      </p:to>
                                    </p:set>
                                    <p:animEffect transition="in" filter="blinds(horizontal)">
                                      <p:cBhvr>
                                        <p:cTn id="7" dur="500"/>
                                        <p:tgtEl>
                                          <p:spTgt spid="7506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0608">
                                            <p:txEl>
                                              <p:pRg st="1" end="1"/>
                                            </p:txEl>
                                          </p:spTgt>
                                        </p:tgtEl>
                                        <p:attrNameLst>
                                          <p:attrName>style.visibility</p:attrName>
                                        </p:attrNameLst>
                                      </p:cBhvr>
                                      <p:to>
                                        <p:strVal val="visible"/>
                                      </p:to>
                                    </p:set>
                                    <p:animEffect transition="in" filter="blinds(horizontal)">
                                      <p:cBhvr>
                                        <p:cTn id="12" dur="500"/>
                                        <p:tgtEl>
                                          <p:spTgt spid="7506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0608">
                                            <p:txEl>
                                              <p:pRg st="2" end="2"/>
                                            </p:txEl>
                                          </p:spTgt>
                                        </p:tgtEl>
                                        <p:attrNameLst>
                                          <p:attrName>style.visibility</p:attrName>
                                        </p:attrNameLst>
                                      </p:cBhvr>
                                      <p:to>
                                        <p:strVal val="visible"/>
                                      </p:to>
                                    </p:set>
                                    <p:animEffect transition="in" filter="blinds(horizontal)">
                                      <p:cBhvr>
                                        <p:cTn id="17" dur="500"/>
                                        <p:tgtEl>
                                          <p:spTgt spid="7506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0608">
                                            <p:txEl>
                                              <p:pRg st="3" end="3"/>
                                            </p:txEl>
                                          </p:spTgt>
                                        </p:tgtEl>
                                        <p:attrNameLst>
                                          <p:attrName>style.visibility</p:attrName>
                                        </p:attrNameLst>
                                      </p:cBhvr>
                                      <p:to>
                                        <p:strVal val="visible"/>
                                      </p:to>
                                    </p:set>
                                    <p:animEffect transition="in" filter="blinds(horizontal)">
                                      <p:cBhvr>
                                        <p:cTn id="22" dur="500"/>
                                        <p:tgtEl>
                                          <p:spTgt spid="75060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50608">
                                            <p:txEl>
                                              <p:pRg st="4" end="4"/>
                                            </p:txEl>
                                          </p:spTgt>
                                        </p:tgtEl>
                                        <p:attrNameLst>
                                          <p:attrName>style.visibility</p:attrName>
                                        </p:attrNameLst>
                                      </p:cBhvr>
                                      <p:to>
                                        <p:strVal val="visible"/>
                                      </p:to>
                                    </p:set>
                                    <p:animEffect transition="in" filter="blinds(horizontal)">
                                      <p:cBhvr>
                                        <p:cTn id="27" dur="500"/>
                                        <p:tgtEl>
                                          <p:spTgt spid="7506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8"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440000" y="576000"/>
            <a:ext cx="7785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000" i="1">
                <a:solidFill>
                  <a:schemeClr val="accent2"/>
                </a:solidFill>
              </a:rPr>
              <a:t>Personen: Lizenzierung  - Infos zur Prüfung</a:t>
            </a:r>
            <a:endParaRPr kumimoji="0" lang="de-DE" altLang="de-DE" sz="1400" b="0">
              <a:solidFill>
                <a:srgbClr val="000066"/>
              </a:solidFill>
            </a:endParaRPr>
          </a:p>
        </p:txBody>
      </p:sp>
      <p:sp>
        <p:nvSpPr>
          <p:cNvPr id="7" name="Rectangle 4"/>
          <p:cNvSpPr>
            <a:spLocks noChangeArrowheads="1"/>
          </p:cNvSpPr>
          <p:nvPr/>
        </p:nvSpPr>
        <p:spPr bwMode="auto">
          <a:xfrm>
            <a:off x="1440000" y="1284288"/>
            <a:ext cx="7762875"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lnSpc>
                <a:spcPct val="90000"/>
              </a:lnSpc>
              <a:spcBef>
                <a:spcPts val="300"/>
              </a:spcBef>
              <a:buClr>
                <a:schemeClr val="bg2"/>
              </a:buClr>
              <a:buSzPct val="150000"/>
              <a:buFont typeface="Wingdings" panose="05000000000000000000" pitchFamily="2" charset="2"/>
              <a:buChar char="§"/>
            </a:pPr>
            <a:r>
              <a:rPr kumimoji="0" lang="nn-NO" altLang="de-DE" sz="1600" b="0">
                <a:solidFill>
                  <a:schemeClr val="accent2"/>
                </a:solidFill>
              </a:rPr>
              <a:t>http://www.psychologenakademie.de/zertifizierung/#Anker6</a:t>
            </a:r>
          </a:p>
          <a:p>
            <a:pPr eaLnBrk="1" hangingPunct="1">
              <a:lnSpc>
                <a:spcPct val="90000"/>
              </a:lnSpc>
              <a:spcBef>
                <a:spcPts val="300"/>
              </a:spcBef>
              <a:buClr>
                <a:schemeClr val="bg2"/>
              </a:buClr>
              <a:buSzPct val="150000"/>
              <a:buFont typeface="Wingdings" panose="05000000000000000000" pitchFamily="2" charset="2"/>
              <a:buChar char="§"/>
            </a:pPr>
            <a:endParaRPr kumimoji="0" lang="nn-NO" altLang="de-DE" sz="1600" b="0">
              <a:solidFill>
                <a:schemeClr val="accent2"/>
              </a:solidFill>
            </a:endParaRPr>
          </a:p>
          <a:p>
            <a:pPr eaLnBrk="1" hangingPunct="1">
              <a:lnSpc>
                <a:spcPct val="90000"/>
              </a:lnSpc>
              <a:spcBef>
                <a:spcPts val="300"/>
              </a:spcBef>
              <a:buClr>
                <a:schemeClr val="bg2"/>
              </a:buClr>
              <a:buSzPct val="150000"/>
              <a:buFont typeface="Wingdings" panose="05000000000000000000" pitchFamily="2" charset="2"/>
              <a:buChar char="§"/>
            </a:pPr>
            <a:r>
              <a:rPr kumimoji="0" lang="nn-NO" altLang="de-DE" sz="1600" b="0">
                <a:solidFill>
                  <a:schemeClr val="accent2"/>
                </a:solidFill>
              </a:rPr>
              <a:t>http://www.din33430portal.de/din33430/din33430 hier finden Sie: </a:t>
            </a:r>
          </a:p>
          <a:p>
            <a:pPr lvl="1" eaLnBrk="1" hangingPunct="1">
              <a:lnSpc>
                <a:spcPct val="90000"/>
              </a:lnSpc>
              <a:spcBef>
                <a:spcPts val="300"/>
              </a:spcBef>
              <a:buClr>
                <a:schemeClr val="bg2"/>
              </a:buClr>
              <a:buSzPct val="150000"/>
              <a:buFont typeface="Wingdings" panose="05000000000000000000" pitchFamily="2" charset="2"/>
              <a:buChar char="§"/>
            </a:pPr>
            <a:r>
              <a:rPr kumimoji="0" lang="nn-NO" altLang="de-DE" sz="1600" b="0">
                <a:solidFill>
                  <a:schemeClr val="accent2"/>
                </a:solidFill>
              </a:rPr>
              <a:t>Beispiele für Prüfungsfragen</a:t>
            </a:r>
          </a:p>
          <a:p>
            <a:pPr lvl="1" eaLnBrk="1" hangingPunct="1">
              <a:lnSpc>
                <a:spcPct val="90000"/>
              </a:lnSpc>
              <a:spcBef>
                <a:spcPts val="300"/>
              </a:spcBef>
              <a:buClr>
                <a:schemeClr val="bg2"/>
              </a:buClr>
              <a:buSzPct val="150000"/>
              <a:buFont typeface="Wingdings" panose="05000000000000000000" pitchFamily="2" charset="2"/>
              <a:buChar char="§"/>
            </a:pPr>
            <a:r>
              <a:rPr kumimoji="0" lang="nn-NO" altLang="de-DE" sz="1600" b="0">
                <a:solidFill>
                  <a:schemeClr val="accent2"/>
                </a:solidFill>
              </a:rPr>
              <a:t>Prüfungstermine</a:t>
            </a:r>
          </a:p>
          <a:p>
            <a:pPr lvl="1" eaLnBrk="1" hangingPunct="1">
              <a:lnSpc>
                <a:spcPct val="90000"/>
              </a:lnSpc>
              <a:spcBef>
                <a:spcPts val="300"/>
              </a:spcBef>
              <a:buClr>
                <a:schemeClr val="bg2"/>
              </a:buClr>
              <a:buSzPct val="150000"/>
              <a:buFont typeface="Wingdings" panose="05000000000000000000" pitchFamily="2" charset="2"/>
              <a:buChar char="§"/>
            </a:pPr>
            <a:endParaRPr kumimoji="0" lang="nn-NO" altLang="de-DE" sz="1600" b="0">
              <a:solidFill>
                <a:schemeClr val="accent2"/>
              </a:solidFill>
            </a:endParaRPr>
          </a:p>
          <a:p>
            <a:pPr eaLnBrk="1" hangingPunct="1">
              <a:lnSpc>
                <a:spcPct val="90000"/>
              </a:lnSpc>
              <a:spcBef>
                <a:spcPts val="300"/>
              </a:spcBef>
              <a:buClr>
                <a:schemeClr val="bg2"/>
              </a:buClr>
              <a:buSzPct val="150000"/>
              <a:buFont typeface="Wingdings" panose="05000000000000000000" pitchFamily="2" charset="2"/>
              <a:buChar char="§"/>
            </a:pPr>
            <a:r>
              <a:rPr kumimoji="0" lang="nn-NO" altLang="de-DE" sz="1600" b="0">
                <a:solidFill>
                  <a:schemeClr val="accent2"/>
                </a:solidFill>
              </a:rPr>
              <a:t>Kosten (Download Feb. 2022)</a:t>
            </a:r>
            <a:endParaRPr kumimoji="0" lang="de-DE" altLang="de-DE" sz="1600" b="0">
              <a:solidFill>
                <a:schemeClr val="accent2"/>
              </a:solidFill>
            </a:endParaRPr>
          </a:p>
        </p:txBody>
      </p:sp>
      <p:sp>
        <p:nvSpPr>
          <p:cNvPr id="9" name="Rechteck 8">
            <a:extLst>
              <a:ext uri="{FF2B5EF4-FFF2-40B4-BE49-F238E27FC236}">
                <a16:creationId xmlns:a16="http://schemas.microsoft.com/office/drawing/2014/main" id="{8D1FF781-E74B-4249-A4C1-5567D1231FB5}"/>
              </a:ext>
            </a:extLst>
          </p:cNvPr>
          <p:cNvSpPr/>
          <p:nvPr/>
        </p:nvSpPr>
        <p:spPr bwMode="auto">
          <a:xfrm>
            <a:off x="737053" y="3208551"/>
            <a:ext cx="6974006" cy="364944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de-DE" sz="1800" b="1" i="0" u="none" strike="noStrike" cap="none" normalizeH="0" baseline="0">
              <a:ln>
                <a:noFill/>
              </a:ln>
              <a:solidFill>
                <a:schemeClr val="tx1"/>
              </a:solidFill>
              <a:effectLst/>
              <a:latin typeface="Arial" pitchFamily="34" charset="0"/>
            </a:endParaRPr>
          </a:p>
        </p:txBody>
      </p:sp>
      <p:pic>
        <p:nvPicPr>
          <p:cNvPr id="5" name="Grafik 4">
            <a:extLst>
              <a:ext uri="{FF2B5EF4-FFF2-40B4-BE49-F238E27FC236}">
                <a16:creationId xmlns:a16="http://schemas.microsoft.com/office/drawing/2014/main" id="{DB21513D-8B10-4F89-9CC6-CE0CCB7DA0B3}"/>
              </a:ext>
            </a:extLst>
          </p:cNvPr>
          <p:cNvPicPr>
            <a:picLocks noChangeAspect="1"/>
          </p:cNvPicPr>
          <p:nvPr/>
        </p:nvPicPr>
        <p:blipFill>
          <a:blip r:embed="rId3"/>
          <a:stretch>
            <a:fillRect/>
          </a:stretch>
        </p:blipFill>
        <p:spPr>
          <a:xfrm>
            <a:off x="829440" y="3283208"/>
            <a:ext cx="3503887" cy="3574792"/>
          </a:xfrm>
          <a:prstGeom prst="rect">
            <a:avLst/>
          </a:prstGeom>
        </p:spPr>
      </p:pic>
      <p:pic>
        <p:nvPicPr>
          <p:cNvPr id="8" name="Grafik 7">
            <a:extLst>
              <a:ext uri="{FF2B5EF4-FFF2-40B4-BE49-F238E27FC236}">
                <a16:creationId xmlns:a16="http://schemas.microsoft.com/office/drawing/2014/main" id="{72307D36-A065-43C9-81EA-45ADD76279FC}"/>
              </a:ext>
            </a:extLst>
          </p:cNvPr>
          <p:cNvPicPr>
            <a:picLocks noChangeAspect="1"/>
          </p:cNvPicPr>
          <p:nvPr/>
        </p:nvPicPr>
        <p:blipFill>
          <a:blip r:embed="rId4"/>
          <a:stretch>
            <a:fillRect/>
          </a:stretch>
        </p:blipFill>
        <p:spPr>
          <a:xfrm>
            <a:off x="4333327" y="3283208"/>
            <a:ext cx="3174349" cy="1579304"/>
          </a:xfrm>
          <a:prstGeom prst="rect">
            <a:avLst/>
          </a:prstGeom>
        </p:spPr>
      </p:pic>
      <p:pic>
        <p:nvPicPr>
          <p:cNvPr id="11" name="Grafik 10">
            <a:extLst>
              <a:ext uri="{FF2B5EF4-FFF2-40B4-BE49-F238E27FC236}">
                <a16:creationId xmlns:a16="http://schemas.microsoft.com/office/drawing/2014/main" id="{02477772-9886-4F23-85F7-841F66942E6B}"/>
              </a:ext>
            </a:extLst>
          </p:cNvPr>
          <p:cNvPicPr>
            <a:picLocks noChangeAspect="1"/>
          </p:cNvPicPr>
          <p:nvPr/>
        </p:nvPicPr>
        <p:blipFill>
          <a:blip r:embed="rId5"/>
          <a:stretch>
            <a:fillRect/>
          </a:stretch>
        </p:blipFill>
        <p:spPr>
          <a:xfrm>
            <a:off x="5317178" y="3499371"/>
            <a:ext cx="5304791" cy="435069"/>
          </a:xfrm>
          <a:prstGeom prst="rect">
            <a:avLst/>
          </a:prstGeom>
          <a:ln>
            <a:solidFill>
              <a:schemeClr val="tx1"/>
            </a:solidFill>
          </a:ln>
        </p:spPr>
      </p:pic>
      <p:sp>
        <p:nvSpPr>
          <p:cNvPr id="18" name="Rechteck 17">
            <a:extLst>
              <a:ext uri="{FF2B5EF4-FFF2-40B4-BE49-F238E27FC236}">
                <a16:creationId xmlns:a16="http://schemas.microsoft.com/office/drawing/2014/main" id="{F8CD20AF-4DB9-4CD4-92FD-B23F4564F4A0}"/>
              </a:ext>
            </a:extLst>
          </p:cNvPr>
          <p:cNvSpPr/>
          <p:nvPr/>
        </p:nvSpPr>
        <p:spPr bwMode="auto">
          <a:xfrm>
            <a:off x="4795225" y="3927065"/>
            <a:ext cx="6989050" cy="29408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de-DE" sz="1800" b="1" i="0" u="none" strike="noStrike" cap="none" normalizeH="0" baseline="0">
              <a:ln>
                <a:noFill/>
              </a:ln>
              <a:solidFill>
                <a:schemeClr val="tx1"/>
              </a:solidFill>
              <a:effectLst/>
              <a:latin typeface="Arial" pitchFamily="34" charset="0"/>
            </a:endParaRPr>
          </a:p>
        </p:txBody>
      </p:sp>
      <p:pic>
        <p:nvPicPr>
          <p:cNvPr id="13" name="Grafik 12">
            <a:extLst>
              <a:ext uri="{FF2B5EF4-FFF2-40B4-BE49-F238E27FC236}">
                <a16:creationId xmlns:a16="http://schemas.microsoft.com/office/drawing/2014/main" id="{859C8ED3-7223-49CB-8572-F03351D0CA9A}"/>
              </a:ext>
            </a:extLst>
          </p:cNvPr>
          <p:cNvPicPr>
            <a:picLocks noChangeAspect="1"/>
          </p:cNvPicPr>
          <p:nvPr/>
        </p:nvPicPr>
        <p:blipFill>
          <a:blip r:embed="rId6"/>
          <a:stretch>
            <a:fillRect/>
          </a:stretch>
        </p:blipFill>
        <p:spPr>
          <a:xfrm>
            <a:off x="4825414" y="4273441"/>
            <a:ext cx="6622125" cy="1677699"/>
          </a:xfrm>
          <a:prstGeom prst="rect">
            <a:avLst/>
          </a:prstGeom>
        </p:spPr>
      </p:pic>
    </p:spTree>
    <p:custDataLst>
      <p:tags r:id="rId1"/>
    </p:custDataLst>
    <p:extLst>
      <p:ext uri="{BB962C8B-B14F-4D97-AF65-F5344CB8AC3E}">
        <p14:creationId xmlns:p14="http://schemas.microsoft.com/office/powerpoint/2010/main" val="960031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67" name="AutoShape 27"/>
          <p:cNvSpPr>
            <a:spLocks noChangeArrowheads="1"/>
          </p:cNvSpPr>
          <p:nvPr/>
        </p:nvSpPr>
        <p:spPr bwMode="auto">
          <a:xfrm>
            <a:off x="2166144" y="896940"/>
            <a:ext cx="7859712" cy="5519737"/>
          </a:xfrm>
          <a:prstGeom prst="triangle">
            <a:avLst>
              <a:gd name="adj" fmla="val 50000"/>
            </a:avLst>
          </a:prstGeom>
          <a:gradFill rotWithShape="1">
            <a:gsLst>
              <a:gs pos="0">
                <a:srgbClr val="FFFFFF"/>
              </a:gs>
              <a:gs pos="100000">
                <a:srgbClr val="99CCFF"/>
              </a:gs>
            </a:gsLst>
            <a:path path="shape">
              <a:fillToRect l="50000" t="50000" r="50000" b="50000"/>
            </a:path>
          </a:gradFill>
          <a:ln w="9525">
            <a:solidFill>
              <a:schemeClr val="tx1"/>
            </a:solidFill>
            <a:miter lim="800000"/>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u="sng">
              <a:cs typeface="Arial" panose="020B0604020202020204" pitchFamily="34" charset="0"/>
            </a:endParaRPr>
          </a:p>
        </p:txBody>
      </p:sp>
      <p:sp>
        <p:nvSpPr>
          <p:cNvPr id="100355" name="Text Box 3"/>
          <p:cNvSpPr txBox="1">
            <a:spLocks noChangeArrowheads="1"/>
          </p:cNvSpPr>
          <p:nvPr/>
        </p:nvSpPr>
        <p:spPr bwMode="auto">
          <a:xfrm>
            <a:off x="1440000" y="252000"/>
            <a:ext cx="699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lnSpc>
                <a:spcPct val="90000"/>
              </a:lnSpc>
            </a:pPr>
            <a:r>
              <a:rPr lang="de-DE" altLang="de-DE" sz="2000" i="1">
                <a:solidFill>
                  <a:srgbClr val="3333CC"/>
                </a:solidFill>
                <a:cs typeface="Arial" panose="020B0604020202020204" pitchFamily="34" charset="0"/>
              </a:rPr>
              <a:t>Fortbildungen und Lizenzprüfungen zur </a:t>
            </a:r>
            <a:r>
              <a:rPr lang="de-DE" altLang="de-DE" sz="2000" i="1" err="1">
                <a:solidFill>
                  <a:srgbClr val="3333CC"/>
                </a:solidFill>
                <a:cs typeface="Arial" panose="020B0604020202020204" pitchFamily="34" charset="0"/>
              </a:rPr>
              <a:t>Personenlizen-zierung</a:t>
            </a:r>
            <a:r>
              <a:rPr lang="de-DE" altLang="de-DE" sz="2000" i="1">
                <a:solidFill>
                  <a:srgbClr val="3333CC"/>
                </a:solidFill>
                <a:cs typeface="Arial" panose="020B0604020202020204" pitchFamily="34" charset="0"/>
              </a:rPr>
              <a:t> für berufsbezogene Eignungsbeurteilungen</a:t>
            </a:r>
          </a:p>
        </p:txBody>
      </p:sp>
      <p:sp>
        <p:nvSpPr>
          <p:cNvPr id="906257" name="Line 17"/>
          <p:cNvSpPr>
            <a:spLocks noChangeShapeType="1"/>
          </p:cNvSpPr>
          <p:nvPr/>
        </p:nvSpPr>
        <p:spPr bwMode="auto">
          <a:xfrm>
            <a:off x="3167856" y="5121276"/>
            <a:ext cx="579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06258" name="Text Box 18"/>
          <p:cNvSpPr txBox="1">
            <a:spLocks noChangeArrowheads="1"/>
          </p:cNvSpPr>
          <p:nvPr/>
        </p:nvSpPr>
        <p:spPr bwMode="auto">
          <a:xfrm>
            <a:off x="4523582" y="2305051"/>
            <a:ext cx="3140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eaLnBrk="1" hangingPunct="1"/>
            <a:r>
              <a:rPr lang="de-DE" altLang="de-DE" sz="1400" b="0" i="1">
                <a:cs typeface="Times New Roman" panose="02020603050405020304" pitchFamily="18" charset="0"/>
              </a:rPr>
              <a:t>3. Erweiterte Kenntnisse</a:t>
            </a:r>
            <a:endParaRPr lang="de-DE" altLang="de-DE" sz="1400" b="0">
              <a:cs typeface="Times New Roman" panose="02020603050405020304" pitchFamily="18" charset="0"/>
            </a:endParaRPr>
          </a:p>
          <a:p>
            <a:pPr algn="ctr" eaLnBrk="1" hangingPunct="1"/>
            <a:r>
              <a:rPr lang="de-DE" altLang="de-DE" sz="1400" b="0">
                <a:cs typeface="Times New Roman" panose="02020603050405020304" pitchFamily="18" charset="0"/>
              </a:rPr>
              <a:t>(zusätzlich notwendig für Eignungsdiagnostiker(innen) ) </a:t>
            </a:r>
          </a:p>
          <a:p>
            <a:pPr algn="ctr" eaLnBrk="1" hangingPunct="1"/>
            <a:endParaRPr lang="de-DE" altLang="de-DE" sz="1400" b="0">
              <a:cs typeface="Arial" panose="020B0604020202020204" pitchFamily="34" charset="0"/>
            </a:endParaRPr>
          </a:p>
        </p:txBody>
      </p:sp>
      <p:sp>
        <p:nvSpPr>
          <p:cNvPr id="906259" name="Rectangle 19"/>
          <p:cNvSpPr>
            <a:spLocks noChangeArrowheads="1"/>
          </p:cNvSpPr>
          <p:nvPr/>
        </p:nvSpPr>
        <p:spPr bwMode="auto">
          <a:xfrm>
            <a:off x="2717006" y="5067301"/>
            <a:ext cx="68405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eaLnBrk="1" hangingPunct="1"/>
            <a:r>
              <a:rPr lang="de-DE" altLang="de-DE" sz="1400" b="0" i="1">
                <a:cs typeface="Times New Roman" panose="02020603050405020304" pitchFamily="18" charset="0"/>
              </a:rPr>
              <a:t>1. Grundkenntnisse</a:t>
            </a:r>
            <a:r>
              <a:rPr lang="de-DE" altLang="de-DE" sz="1400" b="0">
                <a:cs typeface="Times New Roman" panose="02020603050405020304" pitchFamily="18" charset="0"/>
              </a:rPr>
              <a:t> </a:t>
            </a:r>
          </a:p>
          <a:p>
            <a:pPr algn="ctr" eaLnBrk="1" hangingPunct="1"/>
            <a:r>
              <a:rPr lang="de-DE" altLang="de-DE" sz="1400" b="0">
                <a:cs typeface="Times New Roman" panose="02020603050405020304" pitchFamily="18" charset="0"/>
              </a:rPr>
              <a:t>(ausreichend f. Beobachter(innen) Verhaltensbeobachtung) Kenntnisse über (rechtliche) Rahmenbedingungen, Qualitätsstandards, Durchführungsbedingungen  sowie über spezifizierte Bereiche aus dem Themenkontext Beobachtung und Beurteilung (z.B. Systematik der Beobachtung, Beobachtungsverzerrungen) einschl. Kenntnis des Anforderungsprofils als Ergebnis der Anforderungsanalyse</a:t>
            </a:r>
          </a:p>
        </p:txBody>
      </p:sp>
      <p:sp>
        <p:nvSpPr>
          <p:cNvPr id="906260" name="Rectangle 20"/>
          <p:cNvSpPr>
            <a:spLocks noChangeArrowheads="1"/>
          </p:cNvSpPr>
          <p:nvPr/>
        </p:nvSpPr>
        <p:spPr bwMode="auto">
          <a:xfrm>
            <a:off x="5476081" y="3673476"/>
            <a:ext cx="350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lang="de-DE" altLang="de-DE" sz="1400" b="0" i="1">
                <a:cs typeface="Times New Roman" panose="02020603050405020304" pitchFamily="18" charset="0"/>
              </a:rPr>
              <a:t>2. Erweiterte Kenntnisse</a:t>
            </a:r>
            <a:endParaRPr lang="de-DE" altLang="de-DE" sz="1400" b="0">
              <a:cs typeface="Times New Roman" panose="02020603050405020304" pitchFamily="18" charset="0"/>
            </a:endParaRPr>
          </a:p>
          <a:p>
            <a:pPr eaLnBrk="1" hangingPunct="1"/>
            <a:r>
              <a:rPr lang="de-DE" altLang="de-DE" sz="1400" b="0">
                <a:cs typeface="Times New Roman" panose="02020603050405020304" pitchFamily="18" charset="0"/>
              </a:rPr>
              <a:t>(zusätzlich notwendig für Beobachter(innen), die an direkten mündlichen Befragungen beteiligt sind</a:t>
            </a:r>
            <a:r>
              <a:rPr lang="de-DE" altLang="de-DE" sz="1400" b="0" u="sng">
                <a:cs typeface="Times New Roman" panose="02020603050405020304" pitchFamily="18" charset="0"/>
              </a:rPr>
              <a:t>)</a:t>
            </a:r>
          </a:p>
        </p:txBody>
      </p:sp>
      <p:sp>
        <p:nvSpPr>
          <p:cNvPr id="906261" name="Rectangle 21"/>
          <p:cNvSpPr>
            <a:spLocks noChangeArrowheads="1"/>
          </p:cNvSpPr>
          <p:nvPr/>
        </p:nvSpPr>
        <p:spPr bwMode="auto">
          <a:xfrm>
            <a:off x="7620794" y="1557340"/>
            <a:ext cx="2895600" cy="1385887"/>
          </a:xfrm>
          <a:prstGeom prst="rect">
            <a:avLst/>
          </a:prstGeom>
          <a:solidFill>
            <a:schemeClr val="bg1"/>
          </a:solidFill>
          <a:ln w="9525">
            <a:solidFill>
              <a:schemeClr val="tx1"/>
            </a:solidFill>
            <a:miter lim="800000"/>
            <a:headEnd/>
            <a:tailEnd/>
          </a:ln>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lang="de-DE" altLang="de-DE" sz="1400" b="0">
                <a:cs typeface="Times New Roman" panose="02020603050405020304" pitchFamily="18" charset="0"/>
              </a:rPr>
              <a:t>Kenntnisse u.a. zu  </a:t>
            </a:r>
          </a:p>
          <a:p>
            <a:pPr eaLnBrk="1" hangingPunct="1"/>
            <a:r>
              <a:rPr lang="de-DE" altLang="de-DE" sz="1400" b="0">
                <a:cs typeface="Times New Roman" panose="02020603050405020304" pitchFamily="18" charset="0"/>
              </a:rPr>
              <a:t>(3a) Anforderungsanalysen </a:t>
            </a:r>
          </a:p>
          <a:p>
            <a:pPr eaLnBrk="1" hangingPunct="1"/>
            <a:r>
              <a:rPr lang="de-DE" altLang="de-DE" sz="1400" b="0">
                <a:cs typeface="Times New Roman" panose="02020603050405020304" pitchFamily="18" charset="0"/>
              </a:rPr>
              <a:t>(3b) Verfahren (z. B. Testtheorien)</a:t>
            </a:r>
          </a:p>
          <a:p>
            <a:pPr eaLnBrk="1" hangingPunct="1"/>
            <a:r>
              <a:rPr lang="de-DE" altLang="de-DE" sz="1400" b="0">
                <a:cs typeface="Times New Roman" panose="02020603050405020304" pitchFamily="18" charset="0"/>
              </a:rPr>
              <a:t>(3c) rechtl. Rahmenbedingungen</a:t>
            </a:r>
          </a:p>
          <a:p>
            <a:pPr eaLnBrk="1" hangingPunct="1"/>
            <a:r>
              <a:rPr lang="de-DE" altLang="de-DE" sz="1400" b="0">
                <a:cs typeface="Times New Roman" panose="02020603050405020304" pitchFamily="18" charset="0"/>
              </a:rPr>
              <a:t>(3d) statistisch method. Grundlag.</a:t>
            </a:r>
          </a:p>
          <a:p>
            <a:pPr eaLnBrk="1" hangingPunct="1"/>
            <a:r>
              <a:rPr lang="de-DE" altLang="de-DE" sz="1400" b="0">
                <a:cs typeface="Times New Roman" panose="02020603050405020304" pitchFamily="18" charset="0"/>
              </a:rPr>
              <a:t>(3e) Evaluation    </a:t>
            </a:r>
          </a:p>
        </p:txBody>
      </p:sp>
      <p:sp>
        <p:nvSpPr>
          <p:cNvPr id="906262" name="Rectangle 22"/>
          <p:cNvSpPr>
            <a:spLocks noChangeArrowheads="1"/>
          </p:cNvSpPr>
          <p:nvPr/>
        </p:nvSpPr>
        <p:spPr bwMode="auto">
          <a:xfrm>
            <a:off x="1567656" y="3597276"/>
            <a:ext cx="3962400" cy="1384300"/>
          </a:xfrm>
          <a:prstGeom prst="rect">
            <a:avLst/>
          </a:prstGeom>
          <a:solidFill>
            <a:schemeClr val="bg1"/>
          </a:solidFill>
          <a:ln w="9525">
            <a:solidFill>
              <a:schemeClr val="tx1"/>
            </a:solidFill>
            <a:miter lim="800000"/>
            <a:headEnd/>
            <a:tailEnd/>
          </a:ln>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lang="de-DE" altLang="de-DE" sz="1400" b="0">
                <a:cs typeface="Times New Roman" panose="02020603050405020304" pitchFamily="18" charset="0"/>
              </a:rPr>
              <a:t>Kenntnisse u. a. zu </a:t>
            </a:r>
          </a:p>
          <a:p>
            <a:pPr eaLnBrk="1" hangingPunct="1"/>
            <a:r>
              <a:rPr lang="de-DE" altLang="de-DE" sz="1400" b="0">
                <a:cs typeface="Times New Roman" panose="02020603050405020304" pitchFamily="18" charset="0"/>
              </a:rPr>
              <a:t>(2a) Interviewklassifikationen, </a:t>
            </a:r>
          </a:p>
          <a:p>
            <a:pPr eaLnBrk="1" hangingPunct="1"/>
            <a:r>
              <a:rPr lang="de-DE" altLang="de-DE" sz="1400" b="0">
                <a:cs typeface="Times New Roman" panose="02020603050405020304" pitchFamily="18" charset="0"/>
              </a:rPr>
              <a:t>(2b) Handhabung von Interviewleitfäden</a:t>
            </a:r>
          </a:p>
          <a:p>
            <a:pPr eaLnBrk="1" hangingPunct="1"/>
            <a:r>
              <a:rPr lang="de-DE" altLang="de-DE" sz="1400" b="0">
                <a:cs typeface="Times New Roman" panose="02020603050405020304" pitchFamily="18" charset="0"/>
              </a:rPr>
              <a:t>(2c) Frage- und  Formulierungstechniken</a:t>
            </a:r>
          </a:p>
          <a:p>
            <a:pPr eaLnBrk="1" hangingPunct="1"/>
            <a:r>
              <a:rPr lang="de-DE" altLang="de-DE" sz="1400" b="0">
                <a:cs typeface="Times New Roman" panose="02020603050405020304" pitchFamily="18" charset="0"/>
              </a:rPr>
              <a:t>(2d) interviewbezogene Beurteilungskriterien </a:t>
            </a:r>
          </a:p>
          <a:p>
            <a:pPr eaLnBrk="1" hangingPunct="1"/>
            <a:r>
              <a:rPr lang="de-DE" altLang="de-DE" sz="1400" b="0">
                <a:cs typeface="Times New Roman" panose="02020603050405020304" pitchFamily="18" charset="0"/>
              </a:rPr>
              <a:t>(2e) rechtliche Zulässigkeit von Fragen</a:t>
            </a:r>
          </a:p>
        </p:txBody>
      </p:sp>
      <p:sp>
        <p:nvSpPr>
          <p:cNvPr id="906263" name="Line 23"/>
          <p:cNvSpPr>
            <a:spLocks noChangeShapeType="1"/>
          </p:cNvSpPr>
          <p:nvPr/>
        </p:nvSpPr>
        <p:spPr bwMode="auto">
          <a:xfrm>
            <a:off x="7130257" y="2454276"/>
            <a:ext cx="5762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06264" name="Line 24"/>
          <p:cNvSpPr>
            <a:spLocks noChangeShapeType="1"/>
          </p:cNvSpPr>
          <p:nvPr/>
        </p:nvSpPr>
        <p:spPr bwMode="auto">
          <a:xfrm>
            <a:off x="4158456" y="3597276"/>
            <a:ext cx="388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906265" name="Line 25"/>
          <p:cNvSpPr>
            <a:spLocks noChangeShapeType="1"/>
          </p:cNvSpPr>
          <p:nvPr/>
        </p:nvSpPr>
        <p:spPr bwMode="auto">
          <a:xfrm flipH="1">
            <a:off x="3725070" y="3825876"/>
            <a:ext cx="18002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0365" name="Text Box 28"/>
          <p:cNvSpPr txBox="1">
            <a:spLocks noChangeArrowheads="1"/>
          </p:cNvSpPr>
          <p:nvPr/>
        </p:nvSpPr>
        <p:spPr bwMode="auto">
          <a:xfrm>
            <a:off x="1029631" y="5919788"/>
            <a:ext cx="7818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1200" b="0">
                <a:cs typeface="Arial" panose="020B0604020202020204" pitchFamily="34" charset="0"/>
              </a:rPr>
              <a:t>© Kersting, M. </a:t>
            </a:r>
          </a:p>
        </p:txBody>
      </p:sp>
      <p:sp>
        <p:nvSpPr>
          <p:cNvPr id="100366" name="Rechteck 13"/>
          <p:cNvSpPr>
            <a:spLocks noChangeArrowheads="1"/>
          </p:cNvSpPr>
          <p:nvPr/>
        </p:nvSpPr>
        <p:spPr bwMode="auto">
          <a:xfrm>
            <a:off x="2580481" y="1597026"/>
            <a:ext cx="27559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nSpc>
                <a:spcPct val="90000"/>
              </a:lnSpc>
              <a:buClr>
                <a:srgbClr val="5F5F5F"/>
              </a:buClr>
              <a:buSzPct val="150000"/>
            </a:pPr>
            <a:r>
              <a:rPr lang="de-DE" altLang="de-DE" sz="1400" b="0">
                <a:solidFill>
                  <a:schemeClr val="accent2"/>
                </a:solidFill>
                <a:cs typeface="Arial" panose="020B0604020202020204" pitchFamily="34" charset="0"/>
              </a:rPr>
              <a:t>Das Fortbildungs- und Prüfungssystem der Föderation Dt. Psychologenvereinigungen </a:t>
            </a:r>
          </a:p>
          <a:p>
            <a:pPr>
              <a:lnSpc>
                <a:spcPct val="90000"/>
              </a:lnSpc>
              <a:buClr>
                <a:srgbClr val="5F5F5F"/>
              </a:buClr>
              <a:buSzPct val="150000"/>
            </a:pPr>
            <a:r>
              <a:rPr lang="de-DE" altLang="de-DE" sz="1400" b="0">
                <a:solidFill>
                  <a:schemeClr val="accent2"/>
                </a:solidFill>
                <a:cs typeface="Arial" panose="020B0604020202020204" pitchFamily="34" charset="0"/>
              </a:rPr>
              <a:t>sieht drei unterschiedliche Stufen / Lizenzen vor: </a:t>
            </a:r>
          </a:p>
        </p:txBody>
      </p:sp>
    </p:spTree>
    <p:custDataLst>
      <p:tags r:id="rId1"/>
    </p:custDataLst>
    <p:extLst>
      <p:ext uri="{BB962C8B-B14F-4D97-AF65-F5344CB8AC3E}">
        <p14:creationId xmlns:p14="http://schemas.microsoft.com/office/powerpoint/2010/main" val="24395833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6259"/>
                                        </p:tgtEl>
                                        <p:attrNameLst>
                                          <p:attrName>style.visibility</p:attrName>
                                        </p:attrNameLst>
                                      </p:cBhvr>
                                      <p:to>
                                        <p:strVal val="visible"/>
                                      </p:to>
                                    </p:set>
                                    <p:animEffect transition="in" filter="blinds(horizontal)">
                                      <p:cBhvr>
                                        <p:cTn id="7" dur="500"/>
                                        <p:tgtEl>
                                          <p:spTgt spid="906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06267"/>
                                        </p:tgtEl>
                                        <p:attrNameLst>
                                          <p:attrName>style.visibility</p:attrName>
                                        </p:attrNameLst>
                                      </p:cBhvr>
                                      <p:to>
                                        <p:strVal val="visible"/>
                                      </p:to>
                                    </p:set>
                                    <p:animEffect transition="in" filter="blinds(horizontal)">
                                      <p:cBhvr>
                                        <p:cTn id="12" dur="500"/>
                                        <p:tgtEl>
                                          <p:spTgt spid="906267"/>
                                        </p:tgtEl>
                                      </p:cBhvr>
                                    </p:animEffect>
                                  </p:childTnLst>
                                </p:cTn>
                              </p:par>
                              <p:par>
                                <p:cTn id="13" presetID="3" presetClass="entr" presetSubtype="10" fill="hold" nodeType="withEffect">
                                  <p:stCondLst>
                                    <p:cond delay="0"/>
                                  </p:stCondLst>
                                  <p:childTnLst>
                                    <p:set>
                                      <p:cBhvr>
                                        <p:cTn id="14" dur="1" fill="hold">
                                          <p:stCondLst>
                                            <p:cond delay="0"/>
                                          </p:stCondLst>
                                        </p:cTn>
                                        <p:tgtEl>
                                          <p:spTgt spid="906257"/>
                                        </p:tgtEl>
                                        <p:attrNameLst>
                                          <p:attrName>style.visibility</p:attrName>
                                        </p:attrNameLst>
                                      </p:cBhvr>
                                      <p:to>
                                        <p:strVal val="visible"/>
                                      </p:to>
                                    </p:set>
                                    <p:animEffect transition="in" filter="blinds(horizontal)">
                                      <p:cBhvr>
                                        <p:cTn id="15" dur="500"/>
                                        <p:tgtEl>
                                          <p:spTgt spid="90625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06260"/>
                                        </p:tgtEl>
                                        <p:attrNameLst>
                                          <p:attrName>style.visibility</p:attrName>
                                        </p:attrNameLst>
                                      </p:cBhvr>
                                      <p:to>
                                        <p:strVal val="visible"/>
                                      </p:to>
                                    </p:set>
                                    <p:animEffect transition="in" filter="blinds(horizontal)">
                                      <p:cBhvr>
                                        <p:cTn id="20" dur="500"/>
                                        <p:tgtEl>
                                          <p:spTgt spid="906260"/>
                                        </p:tgtEl>
                                      </p:cBhvr>
                                    </p:animEffect>
                                  </p:childTnLst>
                                </p:cTn>
                              </p:par>
                              <p:par>
                                <p:cTn id="21" presetID="3" presetClass="entr" presetSubtype="10" fill="hold" nodeType="withEffect">
                                  <p:stCondLst>
                                    <p:cond delay="0"/>
                                  </p:stCondLst>
                                  <p:childTnLst>
                                    <p:set>
                                      <p:cBhvr>
                                        <p:cTn id="22" dur="1" fill="hold">
                                          <p:stCondLst>
                                            <p:cond delay="0"/>
                                          </p:stCondLst>
                                        </p:cTn>
                                        <p:tgtEl>
                                          <p:spTgt spid="906264"/>
                                        </p:tgtEl>
                                        <p:attrNameLst>
                                          <p:attrName>style.visibility</p:attrName>
                                        </p:attrNameLst>
                                      </p:cBhvr>
                                      <p:to>
                                        <p:strVal val="visible"/>
                                      </p:to>
                                    </p:set>
                                    <p:animEffect transition="in" filter="blinds(horizontal)">
                                      <p:cBhvr>
                                        <p:cTn id="23" dur="500"/>
                                        <p:tgtEl>
                                          <p:spTgt spid="90626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906265"/>
                                        </p:tgtEl>
                                        <p:attrNameLst>
                                          <p:attrName>style.visibility</p:attrName>
                                        </p:attrNameLst>
                                      </p:cBhvr>
                                      <p:to>
                                        <p:strVal val="visible"/>
                                      </p:to>
                                    </p:set>
                                    <p:animEffect transition="in" filter="blinds(horizontal)">
                                      <p:cBhvr>
                                        <p:cTn id="28" dur="500"/>
                                        <p:tgtEl>
                                          <p:spTgt spid="906265"/>
                                        </p:tgtEl>
                                      </p:cBhvr>
                                    </p:animEffect>
                                  </p:childTnLst>
                                </p:cTn>
                              </p:par>
                            </p:childTnLst>
                          </p:cTn>
                        </p:par>
                        <p:par>
                          <p:cTn id="29" fill="hold" nodeType="afterGroup">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906262"/>
                                        </p:tgtEl>
                                        <p:attrNameLst>
                                          <p:attrName>style.visibility</p:attrName>
                                        </p:attrNameLst>
                                      </p:cBhvr>
                                      <p:to>
                                        <p:strVal val="visible"/>
                                      </p:to>
                                    </p:set>
                                    <p:animEffect transition="in" filter="blinds(horizontal)">
                                      <p:cBhvr>
                                        <p:cTn id="32" dur="500"/>
                                        <p:tgtEl>
                                          <p:spTgt spid="9062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06258"/>
                                        </p:tgtEl>
                                        <p:attrNameLst>
                                          <p:attrName>style.visibility</p:attrName>
                                        </p:attrNameLst>
                                      </p:cBhvr>
                                      <p:to>
                                        <p:strVal val="visible"/>
                                      </p:to>
                                    </p:set>
                                    <p:animEffect transition="in" filter="blinds(horizontal)">
                                      <p:cBhvr>
                                        <p:cTn id="37" dur="500"/>
                                        <p:tgtEl>
                                          <p:spTgt spid="90625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906263"/>
                                        </p:tgtEl>
                                        <p:attrNameLst>
                                          <p:attrName>style.visibility</p:attrName>
                                        </p:attrNameLst>
                                      </p:cBhvr>
                                      <p:to>
                                        <p:strVal val="visible"/>
                                      </p:to>
                                    </p:set>
                                    <p:animEffect transition="in" filter="blinds(horizontal)">
                                      <p:cBhvr>
                                        <p:cTn id="42" dur="500"/>
                                        <p:tgtEl>
                                          <p:spTgt spid="906263"/>
                                        </p:tgtEl>
                                      </p:cBhvr>
                                    </p:animEffect>
                                  </p:childTnLst>
                                </p:cTn>
                              </p:par>
                            </p:childTnLst>
                          </p:cTn>
                        </p:par>
                        <p:par>
                          <p:cTn id="43" fill="hold" nodeType="afterGroup">
                            <p:stCondLst>
                              <p:cond delay="500"/>
                            </p:stCondLst>
                            <p:childTnLst>
                              <p:par>
                                <p:cTn id="44" presetID="3" presetClass="entr" presetSubtype="10" fill="hold" grpId="0" nodeType="afterEffect">
                                  <p:stCondLst>
                                    <p:cond delay="0"/>
                                  </p:stCondLst>
                                  <p:childTnLst>
                                    <p:set>
                                      <p:cBhvr>
                                        <p:cTn id="45" dur="1" fill="hold">
                                          <p:stCondLst>
                                            <p:cond delay="0"/>
                                          </p:stCondLst>
                                        </p:cTn>
                                        <p:tgtEl>
                                          <p:spTgt spid="906261"/>
                                        </p:tgtEl>
                                        <p:attrNameLst>
                                          <p:attrName>style.visibility</p:attrName>
                                        </p:attrNameLst>
                                      </p:cBhvr>
                                      <p:to>
                                        <p:strVal val="visible"/>
                                      </p:to>
                                    </p:set>
                                    <p:animEffect transition="in" filter="blinds(horizontal)">
                                      <p:cBhvr>
                                        <p:cTn id="46" dur="500"/>
                                        <p:tgtEl>
                                          <p:spTgt spid="90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67" grpId="0" animBg="1"/>
      <p:bldP spid="906258" grpId="0" autoUpdateAnimBg="0"/>
      <p:bldP spid="906259" grpId="0" autoUpdateAnimBg="0"/>
      <p:bldP spid="906260" grpId="0" autoUpdateAnimBg="0"/>
      <p:bldP spid="906261" grpId="0" animBg="1" autoUpdateAnimBg="0"/>
      <p:bldP spid="906262"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bwMode="auto">
          <a:xfrm>
            <a:off x="1440000" y="1803401"/>
            <a:ext cx="7874000" cy="4106863"/>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spcBef>
                <a:spcPts val="1200"/>
              </a:spcBef>
              <a:spcAft>
                <a:spcPts val="1200"/>
              </a:spcAft>
              <a:buClr>
                <a:srgbClr val="808080"/>
              </a:buClr>
              <a:buSzPct val="150000"/>
              <a:buFont typeface="Wingdings" pitchFamily="2" charset="2"/>
              <a:buChar char="§"/>
              <a:defRPr/>
            </a:pPr>
            <a:r>
              <a:rPr lang="de-DE" altLang="de-DE" sz="1600">
                <a:solidFill>
                  <a:srgbClr val="3333CC"/>
                </a:solidFill>
                <a:cs typeface="Arial" pitchFamily="34" charset="0"/>
              </a:rPr>
              <a:t>S</a:t>
            </a:r>
            <a:r>
              <a:rPr kumimoji="1" lang="de-DE" altLang="de-DE" sz="1600" kern="1200">
                <a:solidFill>
                  <a:srgbClr val="3333CC"/>
                </a:solidFill>
                <a:cs typeface="Arial" panose="020B0604020202020204" pitchFamily="34" charset="0"/>
              </a:rPr>
              <a:t>elbsterklärung</a:t>
            </a:r>
          </a:p>
          <a:p>
            <a:pPr eaLnBrk="1" hangingPunct="1">
              <a:lnSpc>
                <a:spcPct val="90000"/>
              </a:lnSpc>
              <a:spcBef>
                <a:spcPts val="1200"/>
              </a:spcBef>
              <a:spcAft>
                <a:spcPts val="1200"/>
              </a:spcAft>
              <a:buClr>
                <a:srgbClr val="808080"/>
              </a:buClr>
              <a:buSzPct val="150000"/>
              <a:buFont typeface="Wingdings" pitchFamily="2" charset="2"/>
              <a:buChar char="§"/>
              <a:defRPr/>
            </a:pPr>
            <a:r>
              <a:rPr lang="de-DE" altLang="de-DE" sz="1600">
                <a:solidFill>
                  <a:srgbClr val="3333CC"/>
                </a:solidFill>
                <a:cs typeface="Arial" pitchFamily="34" charset="0"/>
              </a:rPr>
              <a:t>Training</a:t>
            </a:r>
            <a:r>
              <a:rPr lang="de-DE" altLang="de-DE" sz="1600">
                <a:cs typeface="Arial" pitchFamily="34" charset="0"/>
              </a:rPr>
              <a:t> von </a:t>
            </a:r>
            <a:r>
              <a:rPr lang="de-DE" altLang="de-DE" sz="1600" i="1">
                <a:solidFill>
                  <a:srgbClr val="333333"/>
                </a:solidFill>
                <a:cs typeface="Arial" pitchFamily="34" charset="0"/>
              </a:rPr>
              <a:t>Personen</a:t>
            </a:r>
            <a:r>
              <a:rPr lang="de-DE" altLang="de-DE" sz="1600">
                <a:cs typeface="Arial" pitchFamily="34" charset="0"/>
              </a:rPr>
              <a:t>, die als für Beobachter(innen) bzw. Eignungs-diagnostiker(innen) an Eignungsbeurteilungen beteiligt sind</a:t>
            </a:r>
          </a:p>
          <a:p>
            <a:pPr eaLnBrk="1" hangingPunct="1">
              <a:lnSpc>
                <a:spcPct val="90000"/>
              </a:lnSpc>
              <a:spcBef>
                <a:spcPts val="1200"/>
              </a:spcBef>
              <a:spcAft>
                <a:spcPts val="1200"/>
              </a:spcAft>
              <a:buClr>
                <a:srgbClr val="808080"/>
              </a:buClr>
              <a:buSzPct val="150000"/>
              <a:buFont typeface="Wingdings" pitchFamily="2" charset="2"/>
              <a:buChar char="§"/>
              <a:defRPr/>
            </a:pPr>
            <a:r>
              <a:rPr lang="de-DE" altLang="de-DE" sz="1600">
                <a:solidFill>
                  <a:srgbClr val="3333CC"/>
                </a:solidFill>
                <a:cs typeface="Arial" pitchFamily="34" charset="0"/>
              </a:rPr>
              <a:t>Lizenzierung</a:t>
            </a:r>
            <a:r>
              <a:rPr lang="de-DE" altLang="de-DE" sz="1600">
                <a:cs typeface="Arial" pitchFamily="34" charset="0"/>
              </a:rPr>
              <a:t> von </a:t>
            </a:r>
            <a:r>
              <a:rPr lang="de-DE" altLang="de-DE" sz="1600" i="1">
                <a:solidFill>
                  <a:srgbClr val="333333"/>
                </a:solidFill>
                <a:cs typeface="Arial" pitchFamily="34" charset="0"/>
              </a:rPr>
              <a:t>Personen</a:t>
            </a:r>
            <a:r>
              <a:rPr lang="de-DE" altLang="de-DE" sz="1600">
                <a:cs typeface="Arial" pitchFamily="34" charset="0"/>
              </a:rPr>
              <a:t> als Beobachter(innen) bzw. Eignungsdiagnostiker(innen)</a:t>
            </a:r>
          </a:p>
          <a:p>
            <a:pPr eaLnBrk="1" hangingPunct="1">
              <a:lnSpc>
                <a:spcPct val="90000"/>
              </a:lnSpc>
              <a:spcBef>
                <a:spcPts val="1200"/>
              </a:spcBef>
              <a:spcAft>
                <a:spcPts val="1200"/>
              </a:spcAft>
              <a:buClr>
                <a:srgbClr val="808080"/>
              </a:buClr>
              <a:buSzPct val="150000"/>
              <a:buFont typeface="Wingdings" pitchFamily="2" charset="2"/>
              <a:buChar char="§"/>
              <a:defRPr/>
            </a:pPr>
            <a:r>
              <a:rPr lang="de-DE" altLang="de-DE" sz="1600">
                <a:solidFill>
                  <a:srgbClr val="3333CC"/>
                </a:solidFill>
                <a:cs typeface="Arial" pitchFamily="34" charset="0"/>
              </a:rPr>
              <a:t>Zertifizierung</a:t>
            </a:r>
            <a:r>
              <a:rPr lang="de-DE" altLang="de-DE" sz="1600">
                <a:cs typeface="Arial" pitchFamily="34" charset="0"/>
              </a:rPr>
              <a:t> von </a:t>
            </a:r>
            <a:r>
              <a:rPr lang="de-DE" altLang="de-DE" sz="1600" i="1">
                <a:solidFill>
                  <a:srgbClr val="333333"/>
                </a:solidFill>
                <a:cs typeface="Arial" pitchFamily="34" charset="0"/>
              </a:rPr>
              <a:t>Organisationen</a:t>
            </a:r>
            <a:r>
              <a:rPr lang="de-DE" altLang="de-DE" sz="1600">
                <a:cs typeface="Arial" pitchFamily="34" charset="0"/>
              </a:rPr>
              <a:t> nach ISO 9000</a:t>
            </a:r>
          </a:p>
          <a:p>
            <a:pPr eaLnBrk="1" hangingPunct="1">
              <a:lnSpc>
                <a:spcPct val="90000"/>
              </a:lnSpc>
              <a:spcBef>
                <a:spcPts val="0"/>
              </a:spcBef>
              <a:spcAft>
                <a:spcPts val="600"/>
              </a:spcAft>
              <a:buClr>
                <a:srgbClr val="808080"/>
              </a:buClr>
              <a:buSzPct val="150000"/>
              <a:buNone/>
              <a:defRPr/>
            </a:pPr>
            <a:r>
              <a:rPr lang="de-DE" altLang="de-DE" sz="1600">
                <a:cs typeface="Arial" pitchFamily="34" charset="0"/>
                <a:sym typeface="Wingdings" pitchFamily="2" charset="2"/>
              </a:rPr>
              <a:t>	 Vorsicht vor umstrittenen Zertifizierungen! </a:t>
            </a:r>
          </a:p>
          <a:p>
            <a:pPr eaLnBrk="1" hangingPunct="1">
              <a:lnSpc>
                <a:spcPct val="90000"/>
              </a:lnSpc>
              <a:spcBef>
                <a:spcPts val="1200"/>
              </a:spcBef>
              <a:spcAft>
                <a:spcPts val="1200"/>
              </a:spcAft>
              <a:buClr>
                <a:srgbClr val="808080"/>
              </a:buClr>
              <a:buSzPct val="150000"/>
              <a:buFont typeface="Wingdings" panose="05000000000000000000" pitchFamily="2" charset="2"/>
              <a:buChar char="§"/>
              <a:defRPr/>
            </a:pPr>
            <a:r>
              <a:rPr lang="de-DE" altLang="de-DE" sz="1600">
                <a:solidFill>
                  <a:schemeClr val="accent2"/>
                </a:solidFill>
                <a:cs typeface="Arial" panose="020B0604020202020204" pitchFamily="34" charset="0"/>
              </a:rPr>
              <a:t>Akkreditierung</a:t>
            </a:r>
            <a:r>
              <a:rPr lang="de-DE" altLang="de-DE" sz="1600">
                <a:cs typeface="Arial" panose="020B0604020202020204" pitchFamily="34" charset="0"/>
              </a:rPr>
              <a:t> von </a:t>
            </a:r>
            <a:r>
              <a:rPr lang="de-DE" altLang="de-DE" sz="1600" err="1">
                <a:cs typeface="Arial" panose="020B0604020202020204" pitchFamily="34" charset="0"/>
              </a:rPr>
              <a:t>Zertifizierern</a:t>
            </a:r>
            <a:r>
              <a:rPr lang="de-DE" altLang="de-DE" sz="1600">
                <a:cs typeface="Arial" panose="020B0604020202020204" pitchFamily="34" charset="0"/>
              </a:rPr>
              <a:t> (z.B. DIN-CERTCO, TÜV)</a:t>
            </a:r>
          </a:p>
          <a:p>
            <a:pPr eaLnBrk="1" hangingPunct="1">
              <a:lnSpc>
                <a:spcPct val="90000"/>
              </a:lnSpc>
              <a:spcBef>
                <a:spcPts val="0"/>
              </a:spcBef>
              <a:spcAft>
                <a:spcPts val="600"/>
              </a:spcAft>
              <a:buClr>
                <a:srgbClr val="808080"/>
              </a:buClr>
              <a:buSzPct val="150000"/>
              <a:buNone/>
              <a:defRPr/>
            </a:pPr>
            <a:endParaRPr lang="de-DE" altLang="de-DE" sz="1600">
              <a:cs typeface="Arial" panose="020B0604020202020204" pitchFamily="34" charset="0"/>
            </a:endParaRPr>
          </a:p>
        </p:txBody>
      </p:sp>
      <p:sp>
        <p:nvSpPr>
          <p:cNvPr id="109571" name="Rectangle 3"/>
          <p:cNvSpPr>
            <a:spLocks noGrp="1" noChangeArrowheads="1"/>
          </p:cNvSpPr>
          <p:nvPr>
            <p:ph type="title"/>
          </p:nvPr>
        </p:nvSpPr>
        <p:spPr bwMode="auto">
          <a:xfrm>
            <a:off x="1440000" y="1271588"/>
            <a:ext cx="7861300" cy="49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de-DE" altLang="de-DE" sz="1600" b="0">
                <a:solidFill>
                  <a:srgbClr val="3333CC"/>
                </a:solidFill>
                <a:latin typeface="Arial" panose="020B0604020202020204" pitchFamily="34" charset="0"/>
              </a:rPr>
              <a:t>Grundbegriffe </a:t>
            </a:r>
          </a:p>
        </p:txBody>
      </p:sp>
      <p:sp>
        <p:nvSpPr>
          <p:cNvPr id="5" name="Text Box 4">
            <a:extLst>
              <a:ext uri="{FF2B5EF4-FFF2-40B4-BE49-F238E27FC236}">
                <a16:creationId xmlns:a16="http://schemas.microsoft.com/office/drawing/2014/main" id="{C0A22BDD-FB0A-4EC8-BD39-A6F841DF8407}"/>
              </a:ext>
            </a:extLst>
          </p:cNvPr>
          <p:cNvSpPr txBox="1">
            <a:spLocks noChangeArrowheads="1"/>
          </p:cNvSpPr>
          <p:nvPr/>
        </p:nvSpPr>
        <p:spPr bwMode="auto">
          <a:xfrm>
            <a:off x="1440000" y="576000"/>
            <a:ext cx="7785100" cy="400110"/>
          </a:xfrm>
          <a:prstGeom prst="rect">
            <a:avLst/>
          </a:prstGeom>
          <a:noFill/>
          <a:ln w="9525">
            <a:noFill/>
            <a:miter lim="800000"/>
            <a:headEnd/>
            <a:tailEnd/>
          </a:ln>
          <a:effectLst/>
        </p:spPr>
        <p:txBody>
          <a:bodyPr>
            <a:spAutoFit/>
          </a:bodyPr>
          <a:lstStyle/>
          <a:p>
            <a:pPr eaLnBrk="1" hangingPunct="1">
              <a:defRPr/>
            </a:pPr>
            <a:r>
              <a:rPr lang="de-DE" altLang="de-DE" sz="2000" i="1">
                <a:solidFill>
                  <a:srgbClr val="3333CC"/>
                </a:solidFill>
                <a:latin typeface="Arial" charset="0"/>
                <a:cs typeface="Arial" charset="0"/>
              </a:rPr>
              <a:t>Training, Lizenzierung und Zertifizierung</a:t>
            </a:r>
            <a:endParaRPr lang="de-DE" altLang="de-DE" sz="2400" i="1">
              <a:solidFill>
                <a:srgbClr val="3333CC"/>
              </a:solidFill>
              <a:latin typeface="Arial" charset="0"/>
              <a:cs typeface="Arial" charset="0"/>
            </a:endParaRPr>
          </a:p>
        </p:txBody>
      </p:sp>
    </p:spTree>
    <p:custDataLst>
      <p:tags r:id="rId1"/>
    </p:custDataLst>
    <p:extLst>
      <p:ext uri="{BB962C8B-B14F-4D97-AF65-F5344CB8AC3E}">
        <p14:creationId xmlns:p14="http://schemas.microsoft.com/office/powerpoint/2010/main" val="2014630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1440000" y="1176076"/>
            <a:ext cx="9290700" cy="800100"/>
            <a:chOff x="400" y="1305"/>
            <a:chExt cx="5145" cy="504"/>
          </a:xfrm>
        </p:grpSpPr>
        <p:sp>
          <p:nvSpPr>
            <p:cNvPr id="20499" name="AutoShape 3"/>
            <p:cNvSpPr>
              <a:spLocks noChangeArrowheads="1"/>
            </p:cNvSpPr>
            <p:nvPr/>
          </p:nvSpPr>
          <p:spPr bwMode="auto">
            <a:xfrm>
              <a:off x="400" y="1305"/>
              <a:ext cx="5145" cy="504"/>
            </a:xfrm>
            <a:prstGeom prst="foldedCorner">
              <a:avLst>
                <a:gd name="adj" fmla="val 12500"/>
              </a:avLst>
            </a:prstGeom>
            <a:solidFill>
              <a:srgbClr val="66CCFF"/>
            </a:solidFill>
            <a:ln w="9525">
              <a:solidFill>
                <a:schemeClr val="tx1"/>
              </a:solidFill>
              <a:round/>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a:p>
          </p:txBody>
        </p:sp>
        <p:sp>
          <p:nvSpPr>
            <p:cNvPr id="20500" name="Text Box 4"/>
            <p:cNvSpPr txBox="1">
              <a:spLocks noChangeArrowheads="1"/>
            </p:cNvSpPr>
            <p:nvPr/>
          </p:nvSpPr>
          <p:spPr bwMode="auto">
            <a:xfrm>
              <a:off x="469" y="1385"/>
              <a:ext cx="28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400">
                  <a:solidFill>
                    <a:schemeClr val="bg1"/>
                  </a:solidFill>
                </a:rPr>
                <a:t>DIN 33430: Einführung</a:t>
              </a:r>
              <a:r>
                <a:rPr kumimoji="0" lang="de-DE" altLang="de-DE" sz="2000">
                  <a:solidFill>
                    <a:schemeClr val="bg1"/>
                  </a:solidFill>
                </a:rPr>
                <a:t> </a:t>
              </a:r>
              <a:r>
                <a:rPr kumimoji="0" lang="de-DE" altLang="de-DE" sz="1200">
                  <a:solidFill>
                    <a:schemeClr val="bg1"/>
                  </a:solidFill>
                </a:rPr>
                <a:t>(Hintergrund)</a:t>
              </a:r>
            </a:p>
          </p:txBody>
        </p:sp>
        <p:sp>
          <p:nvSpPr>
            <p:cNvPr id="20501" name="Text Box 5"/>
            <p:cNvSpPr txBox="1">
              <a:spLocks noChangeArrowheads="1"/>
            </p:cNvSpPr>
            <p:nvPr/>
          </p:nvSpPr>
          <p:spPr bwMode="auto">
            <a:xfrm>
              <a:off x="5127" y="1314"/>
              <a:ext cx="29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4000">
                  <a:solidFill>
                    <a:schemeClr val="bg1"/>
                  </a:solidFill>
                </a:rPr>
                <a:t>1</a:t>
              </a:r>
            </a:p>
          </p:txBody>
        </p:sp>
      </p:grpSp>
      <p:grpSp>
        <p:nvGrpSpPr>
          <p:cNvPr id="20483" name="Group 6"/>
          <p:cNvGrpSpPr>
            <a:grpSpLocks/>
          </p:cNvGrpSpPr>
          <p:nvPr/>
        </p:nvGrpSpPr>
        <p:grpSpPr bwMode="auto">
          <a:xfrm>
            <a:off x="1439999" y="2128330"/>
            <a:ext cx="9290699" cy="800100"/>
            <a:chOff x="406" y="2382"/>
            <a:chExt cx="5145" cy="504"/>
          </a:xfrm>
        </p:grpSpPr>
        <p:sp>
          <p:nvSpPr>
            <p:cNvPr id="20496" name="AutoShape 7"/>
            <p:cNvSpPr>
              <a:spLocks noChangeArrowheads="1"/>
            </p:cNvSpPr>
            <p:nvPr/>
          </p:nvSpPr>
          <p:spPr bwMode="auto">
            <a:xfrm>
              <a:off x="406" y="2382"/>
              <a:ext cx="5145" cy="504"/>
            </a:xfrm>
            <a:prstGeom prst="foldedCorner">
              <a:avLst>
                <a:gd name="adj" fmla="val 12500"/>
              </a:avLst>
            </a:prstGeom>
            <a:solidFill>
              <a:srgbClr val="0099CC"/>
            </a:solidFill>
            <a:ln w="9525">
              <a:solidFill>
                <a:schemeClr val="tx1"/>
              </a:solidFill>
              <a:round/>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a:p>
          </p:txBody>
        </p:sp>
        <p:sp>
          <p:nvSpPr>
            <p:cNvPr id="1185800" name="Text Box 8"/>
            <p:cNvSpPr txBox="1">
              <a:spLocks noChangeArrowheads="1"/>
            </p:cNvSpPr>
            <p:nvPr/>
          </p:nvSpPr>
          <p:spPr bwMode="auto">
            <a:xfrm>
              <a:off x="469" y="2488"/>
              <a:ext cx="4214" cy="291"/>
            </a:xfrm>
            <a:prstGeom prst="rect">
              <a:avLst/>
            </a:prstGeom>
            <a:noFill/>
            <a:ln w="9525">
              <a:noFill/>
              <a:miter lim="800000"/>
              <a:headEnd/>
              <a:tailEnd/>
            </a:ln>
            <a:effectLst/>
          </p:spPr>
          <p:txBody>
            <a:bodyPr wrap="none">
              <a:spAutoFit/>
            </a:bodyPr>
            <a:lstStyle/>
            <a:p>
              <a:pPr eaLnBrk="1" hangingPunct="1">
                <a:defRPr/>
              </a:pPr>
              <a:r>
                <a:rPr kumimoji="0" lang="de-DE" sz="2400">
                  <a:solidFill>
                    <a:schemeClr val="bg1"/>
                  </a:solidFill>
                  <a:effectLst>
                    <a:outerShdw blurRad="38100" dist="38100" dir="2700000" algn="tl">
                      <a:srgbClr val="C0C0C0"/>
                    </a:outerShdw>
                  </a:effectLst>
                </a:rPr>
                <a:t>Inhalte der DIN inkl. Infos zur Lizenzprüfung </a:t>
              </a:r>
              <a:endParaRPr kumimoji="0" lang="de-DE" sz="2000">
                <a:solidFill>
                  <a:schemeClr val="bg1"/>
                </a:solidFill>
                <a:effectLst>
                  <a:outerShdw blurRad="38100" dist="38100" dir="2700000" algn="tl">
                    <a:srgbClr val="C0C0C0"/>
                  </a:outerShdw>
                </a:effectLst>
              </a:endParaRPr>
            </a:p>
          </p:txBody>
        </p:sp>
        <p:sp>
          <p:nvSpPr>
            <p:cNvPr id="20498" name="Text Box 9"/>
            <p:cNvSpPr txBox="1">
              <a:spLocks noChangeArrowheads="1"/>
            </p:cNvSpPr>
            <p:nvPr/>
          </p:nvSpPr>
          <p:spPr bwMode="auto">
            <a:xfrm>
              <a:off x="5127" y="2383"/>
              <a:ext cx="29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4000">
                  <a:solidFill>
                    <a:schemeClr val="bg1"/>
                  </a:solidFill>
                </a:rPr>
                <a:t>2</a:t>
              </a:r>
            </a:p>
          </p:txBody>
        </p:sp>
      </p:grpSp>
      <p:grpSp>
        <p:nvGrpSpPr>
          <p:cNvPr id="20484" name="Group 10"/>
          <p:cNvGrpSpPr>
            <a:grpSpLocks/>
          </p:cNvGrpSpPr>
          <p:nvPr/>
        </p:nvGrpSpPr>
        <p:grpSpPr bwMode="auto">
          <a:xfrm>
            <a:off x="1440000" y="3044786"/>
            <a:ext cx="9290698" cy="803275"/>
            <a:chOff x="400" y="2914"/>
            <a:chExt cx="5145" cy="506"/>
          </a:xfrm>
        </p:grpSpPr>
        <p:sp>
          <p:nvSpPr>
            <p:cNvPr id="20493" name="AutoShape 11"/>
            <p:cNvSpPr>
              <a:spLocks noChangeArrowheads="1"/>
            </p:cNvSpPr>
            <p:nvPr/>
          </p:nvSpPr>
          <p:spPr bwMode="auto">
            <a:xfrm>
              <a:off x="400" y="2916"/>
              <a:ext cx="5145" cy="504"/>
            </a:xfrm>
            <a:prstGeom prst="foldedCorner">
              <a:avLst>
                <a:gd name="adj" fmla="val 12500"/>
              </a:avLst>
            </a:prstGeom>
            <a:solidFill>
              <a:srgbClr val="006699"/>
            </a:solidFill>
            <a:ln w="9525">
              <a:solidFill>
                <a:schemeClr val="tx1"/>
              </a:solidFill>
              <a:round/>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a:p>
          </p:txBody>
        </p:sp>
        <p:sp>
          <p:nvSpPr>
            <p:cNvPr id="20494" name="Text Box 12"/>
            <p:cNvSpPr txBox="1">
              <a:spLocks noChangeArrowheads="1"/>
            </p:cNvSpPr>
            <p:nvPr/>
          </p:nvSpPr>
          <p:spPr bwMode="auto">
            <a:xfrm>
              <a:off x="469" y="3013"/>
              <a:ext cx="434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400">
                  <a:solidFill>
                    <a:schemeClr val="bg1"/>
                  </a:solidFill>
                </a:rPr>
                <a:t>Qualität - Standards und Qualitätssicherung </a:t>
              </a:r>
            </a:p>
          </p:txBody>
        </p:sp>
        <p:sp>
          <p:nvSpPr>
            <p:cNvPr id="20495" name="Text Box 13"/>
            <p:cNvSpPr txBox="1">
              <a:spLocks noChangeArrowheads="1"/>
            </p:cNvSpPr>
            <p:nvPr/>
          </p:nvSpPr>
          <p:spPr bwMode="auto">
            <a:xfrm>
              <a:off x="5127" y="2914"/>
              <a:ext cx="29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4000">
                  <a:solidFill>
                    <a:schemeClr val="bg1"/>
                  </a:solidFill>
                </a:rPr>
                <a:t>3</a:t>
              </a:r>
            </a:p>
          </p:txBody>
        </p:sp>
      </p:grpSp>
      <p:sp>
        <p:nvSpPr>
          <p:cNvPr id="20485" name="Text Box 14"/>
          <p:cNvSpPr txBox="1">
            <a:spLocks noChangeArrowheads="1"/>
          </p:cNvSpPr>
          <p:nvPr/>
        </p:nvSpPr>
        <p:spPr bwMode="auto">
          <a:xfrm>
            <a:off x="1440000" y="576000"/>
            <a:ext cx="606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000" i="1">
                <a:solidFill>
                  <a:schemeClr val="accent2"/>
                </a:solidFill>
              </a:rPr>
              <a:t>Agenda</a:t>
            </a:r>
          </a:p>
        </p:txBody>
      </p:sp>
      <p:grpSp>
        <p:nvGrpSpPr>
          <p:cNvPr id="20486" name="Group 15"/>
          <p:cNvGrpSpPr>
            <a:grpSpLocks/>
          </p:cNvGrpSpPr>
          <p:nvPr/>
        </p:nvGrpSpPr>
        <p:grpSpPr bwMode="auto">
          <a:xfrm>
            <a:off x="1440000" y="3997443"/>
            <a:ext cx="9290698" cy="803275"/>
            <a:chOff x="400" y="2914"/>
            <a:chExt cx="5145" cy="506"/>
          </a:xfrm>
        </p:grpSpPr>
        <p:sp>
          <p:nvSpPr>
            <p:cNvPr id="20490" name="AutoShape 16"/>
            <p:cNvSpPr>
              <a:spLocks noChangeArrowheads="1"/>
            </p:cNvSpPr>
            <p:nvPr/>
          </p:nvSpPr>
          <p:spPr bwMode="auto">
            <a:xfrm>
              <a:off x="400" y="2916"/>
              <a:ext cx="5145" cy="504"/>
            </a:xfrm>
            <a:prstGeom prst="foldedCorner">
              <a:avLst>
                <a:gd name="adj" fmla="val 12500"/>
              </a:avLst>
            </a:prstGeom>
            <a:solidFill>
              <a:srgbClr val="000099"/>
            </a:solidFill>
            <a:ln w="9525">
              <a:solidFill>
                <a:schemeClr val="tx1"/>
              </a:solidFill>
              <a:round/>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a:p>
          </p:txBody>
        </p:sp>
        <p:sp>
          <p:nvSpPr>
            <p:cNvPr id="1185809" name="Text Box 17"/>
            <p:cNvSpPr txBox="1">
              <a:spLocks noChangeArrowheads="1"/>
            </p:cNvSpPr>
            <p:nvPr/>
          </p:nvSpPr>
          <p:spPr bwMode="auto">
            <a:xfrm>
              <a:off x="469" y="3014"/>
              <a:ext cx="4810" cy="291"/>
            </a:xfrm>
            <a:prstGeom prst="rect">
              <a:avLst/>
            </a:prstGeom>
            <a:solidFill>
              <a:srgbClr val="000099"/>
            </a:solidFill>
            <a:ln w="9525">
              <a:noFill/>
              <a:miter lim="800000"/>
              <a:headEnd/>
              <a:tailEnd/>
            </a:ln>
            <a:effectLst/>
          </p:spPr>
          <p:txBody>
            <a:bodyPr wrap="none">
              <a:spAutoFit/>
            </a:bodyPr>
            <a:lstStyle/>
            <a:p>
              <a:pPr eaLnBrk="1" hangingPunct="1">
                <a:defRPr/>
              </a:pPr>
              <a:r>
                <a:rPr kumimoji="0" lang="de-DE" sz="2400">
                  <a:solidFill>
                    <a:schemeClr val="bg1"/>
                  </a:solidFill>
                  <a:effectLst>
                    <a:outerShdw blurRad="38100" dist="38100" dir="2700000" algn="tl">
                      <a:srgbClr val="000000"/>
                    </a:outerShdw>
                  </a:effectLst>
                </a:rPr>
                <a:t>Rechtliche Rahmenbedingungen I - </a:t>
              </a:r>
              <a:r>
                <a:rPr kumimoji="0" lang="de-DE" sz="1600">
                  <a:solidFill>
                    <a:schemeClr val="bg1"/>
                  </a:solidFill>
                  <a:effectLst>
                    <a:outerShdw blurRad="38100" dist="38100" dir="2700000" algn="tl">
                      <a:srgbClr val="000000"/>
                    </a:outerShdw>
                  </a:effectLst>
                </a:rPr>
                <a:t>Persönlichkeitsschutz </a:t>
              </a:r>
              <a:endParaRPr kumimoji="0" lang="de-DE" sz="1600">
                <a:solidFill>
                  <a:schemeClr val="bg1"/>
                </a:solidFill>
                <a:effectLst>
                  <a:outerShdw blurRad="38100" dist="38100" dir="2700000" algn="tl">
                    <a:srgbClr val="000000"/>
                  </a:outerShdw>
                </a:effectLst>
                <a:latin typeface="Times New Roman" pitchFamily="18" charset="0"/>
              </a:endParaRPr>
            </a:p>
          </p:txBody>
        </p:sp>
        <p:sp>
          <p:nvSpPr>
            <p:cNvPr id="20492" name="Text Box 18"/>
            <p:cNvSpPr txBox="1">
              <a:spLocks noChangeArrowheads="1"/>
            </p:cNvSpPr>
            <p:nvPr/>
          </p:nvSpPr>
          <p:spPr bwMode="auto">
            <a:xfrm>
              <a:off x="5127" y="2914"/>
              <a:ext cx="294" cy="44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4000">
                  <a:solidFill>
                    <a:schemeClr val="bg1"/>
                  </a:solidFill>
                </a:rPr>
                <a:t>4</a:t>
              </a:r>
            </a:p>
          </p:txBody>
        </p:sp>
      </p:grpSp>
      <p:sp>
        <p:nvSpPr>
          <p:cNvPr id="23" name="Text Box 4">
            <a:extLst>
              <a:ext uri="{FF2B5EF4-FFF2-40B4-BE49-F238E27FC236}">
                <a16:creationId xmlns:a16="http://schemas.microsoft.com/office/drawing/2014/main" id="{72F26B89-0FB5-4AA2-BA34-6FB6DC593BAA}"/>
              </a:ext>
            </a:extLst>
          </p:cNvPr>
          <p:cNvSpPr txBox="1">
            <a:spLocks noChangeArrowheads="1"/>
          </p:cNvSpPr>
          <p:nvPr/>
        </p:nvSpPr>
        <p:spPr bwMode="auto">
          <a:xfrm>
            <a:off x="545622" y="1121855"/>
            <a:ext cx="784226"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6000">
                <a:solidFill>
                  <a:schemeClr val="accent2"/>
                </a:solidFill>
                <a:sym typeface="Wingdings" panose="05000000000000000000" pitchFamily="2" charset="2"/>
              </a:rPr>
              <a:t></a:t>
            </a:r>
            <a:endParaRPr lang="de-DE" altLang="de-DE"/>
          </a:p>
        </p:txBody>
      </p:sp>
      <p:sp>
        <p:nvSpPr>
          <p:cNvPr id="21" name="Text Box 3">
            <a:extLst>
              <a:ext uri="{FF2B5EF4-FFF2-40B4-BE49-F238E27FC236}">
                <a16:creationId xmlns:a16="http://schemas.microsoft.com/office/drawing/2014/main" id="{CA4475D2-9CD8-4943-A8DF-A689EF57A5D0}"/>
              </a:ext>
            </a:extLst>
          </p:cNvPr>
          <p:cNvSpPr txBox="1">
            <a:spLocks noChangeArrowheads="1"/>
          </p:cNvSpPr>
          <p:nvPr/>
        </p:nvSpPr>
        <p:spPr bwMode="auto">
          <a:xfrm>
            <a:off x="502732" y="2986566"/>
            <a:ext cx="863601"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6000">
                <a:solidFill>
                  <a:schemeClr val="accent2"/>
                </a:solidFill>
                <a:sym typeface="Wingdings" panose="05000000000000000000" pitchFamily="2" charset="2"/>
              </a:rPr>
              <a:t></a:t>
            </a:r>
            <a:endParaRPr lang="de-DE" altLang="de-DE"/>
          </a:p>
        </p:txBody>
      </p:sp>
      <p:sp>
        <p:nvSpPr>
          <p:cNvPr id="25" name="Text Box 5">
            <a:extLst>
              <a:ext uri="{FF2B5EF4-FFF2-40B4-BE49-F238E27FC236}">
                <a16:creationId xmlns:a16="http://schemas.microsoft.com/office/drawing/2014/main" id="{5F5281C8-0C04-4C2A-A273-5F508DE83E57}"/>
              </a:ext>
            </a:extLst>
          </p:cNvPr>
          <p:cNvSpPr txBox="1">
            <a:spLocks noChangeArrowheads="1"/>
          </p:cNvSpPr>
          <p:nvPr/>
        </p:nvSpPr>
        <p:spPr bwMode="auto">
          <a:xfrm>
            <a:off x="538211" y="2054211"/>
            <a:ext cx="784226"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6000">
                <a:solidFill>
                  <a:schemeClr val="accent2"/>
                </a:solidFill>
                <a:sym typeface="Wingdings" panose="05000000000000000000" pitchFamily="2" charset="2"/>
              </a:rPr>
              <a:t></a:t>
            </a:r>
            <a:endParaRPr lang="de-DE" altLang="de-DE"/>
          </a:p>
        </p:txBody>
      </p:sp>
    </p:spTree>
    <p:custDataLst>
      <p:tags r:id="rId1"/>
    </p:custDataLst>
    <p:extLst>
      <p:ext uri="{BB962C8B-B14F-4D97-AF65-F5344CB8AC3E}">
        <p14:creationId xmlns:p14="http://schemas.microsoft.com/office/powerpoint/2010/main" val="921517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slide(fromTop)">
                                      <p:cBhvr>
                                        <p:cTn id="7" dur="500"/>
                                        <p:tgtEl>
                                          <p:spTgt spid="23"/>
                                        </p:tgtEl>
                                      </p:cBhvr>
                                    </p:animEffect>
                                  </p:childTnLst>
                                </p:cTn>
                              </p:par>
                            </p:childTnLst>
                          </p:cTn>
                        </p:par>
                        <p:par>
                          <p:cTn id="8" fill="hold">
                            <p:stCondLst>
                              <p:cond delay="1500"/>
                            </p:stCondLst>
                            <p:childTnLst>
                              <p:par>
                                <p:cTn id="9" presetID="1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lide(fromTop)">
                                      <p:cBhvr>
                                        <p:cTn id="11" dur="500"/>
                                        <p:tgtEl>
                                          <p:spTgt spid="25"/>
                                        </p:tgtEl>
                                      </p:cBhvr>
                                    </p:animEffect>
                                  </p:childTnLst>
                                </p:cTn>
                              </p:par>
                            </p:childTnLst>
                          </p:cTn>
                        </p:par>
                        <p:par>
                          <p:cTn id="12" fill="hold">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lide(fromLeft)">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P spid="21" grpId="0" autoUpdateAnimBg="0"/>
      <p:bldP spid="2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ChangeArrowheads="1"/>
          </p:cNvSpPr>
          <p:nvPr/>
        </p:nvSpPr>
        <p:spPr bwMode="auto">
          <a:xfrm>
            <a:off x="1440000" y="2392387"/>
            <a:ext cx="9561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just"/>
            <a:r>
              <a:rPr lang="de-DE" altLang="de-DE" sz="1600" b="0">
                <a:solidFill>
                  <a:srgbClr val="3333CC"/>
                </a:solidFill>
              </a:rPr>
              <a:t>In Form von Feedback-Schleifen gelangen Fortschritte ins menschliche Bewusstsein. Es solches selbstregulatives System setzt </a:t>
            </a:r>
          </a:p>
          <a:p>
            <a:pPr algn="just"/>
            <a:r>
              <a:rPr lang="de-DE" altLang="de-DE" sz="1600" b="0">
                <a:solidFill>
                  <a:srgbClr val="3333CC"/>
                </a:solidFill>
              </a:rPr>
              <a:t>(1) die Wahrnehmung des Ist-Zustands, </a:t>
            </a:r>
          </a:p>
          <a:p>
            <a:pPr algn="just"/>
            <a:r>
              <a:rPr lang="de-DE" altLang="de-DE" sz="1600" b="0">
                <a:solidFill>
                  <a:srgbClr val="3333CC"/>
                </a:solidFill>
              </a:rPr>
              <a:t>(2) das Setzen eines Sollwerts, </a:t>
            </a:r>
          </a:p>
          <a:p>
            <a:pPr algn="just"/>
            <a:r>
              <a:rPr lang="de-DE" altLang="de-DE" sz="1600" b="0">
                <a:solidFill>
                  <a:srgbClr val="3333CC"/>
                </a:solidFill>
              </a:rPr>
              <a:t>(3) das Vergleichen von Ist- und Sollwert sowie </a:t>
            </a:r>
          </a:p>
          <a:p>
            <a:pPr algn="just"/>
            <a:r>
              <a:rPr lang="de-DE" altLang="de-DE" sz="1600" b="0">
                <a:solidFill>
                  <a:srgbClr val="3333CC"/>
                </a:solidFill>
              </a:rPr>
              <a:t>(4) das Einwirken auf den Ist-Zustand voraus.</a:t>
            </a:r>
          </a:p>
          <a:p>
            <a:pPr algn="just"/>
            <a:endParaRPr lang="de-DE" altLang="de-DE" sz="1600" b="0">
              <a:solidFill>
                <a:srgbClr val="3333CC"/>
              </a:solidFill>
            </a:endParaRPr>
          </a:p>
        </p:txBody>
      </p:sp>
      <p:sp>
        <p:nvSpPr>
          <p:cNvPr id="1188867" name="Rectangle 3"/>
          <p:cNvSpPr>
            <a:spLocks noChangeArrowheads="1"/>
          </p:cNvSpPr>
          <p:nvPr/>
        </p:nvSpPr>
        <p:spPr bwMode="auto">
          <a:xfrm>
            <a:off x="1440000" y="4279924"/>
            <a:ext cx="9561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kumimoji="0" lang="de-DE" altLang="de-DE" sz="1600" b="0">
                <a:solidFill>
                  <a:srgbClr val="3333CC"/>
                </a:solidFill>
                <a:cs typeface="Times New Roman" panose="02020603050405020304" pitchFamily="18" charset="0"/>
              </a:rPr>
              <a:t>Der Maßstab für die Beurteilung  der Qualität ist die Relation zwischen der realisierten Beschaffenheit und der Qualitätsforderung. </a:t>
            </a:r>
            <a:r>
              <a:rPr lang="de-DE" altLang="de-DE" sz="1600" b="0">
                <a:solidFill>
                  <a:srgbClr val="3333CC"/>
                </a:solidFill>
              </a:rPr>
              <a:t>An dieser Stelle setzen Qualitätsstandards an. Durch Qualitätsstandards wird der Prozess der Personalbeurteilung so gestaltet, dass die Verantwortlichen ein systematisches Feedback über ihr Handeln erhalten und somit aus ihren Erfahrungen lernen können. </a:t>
            </a:r>
          </a:p>
        </p:txBody>
      </p:sp>
      <p:sp>
        <p:nvSpPr>
          <p:cNvPr id="126980" name="Text Box 4" descr="50%"/>
          <p:cNvSpPr txBox="1">
            <a:spLocks noChangeArrowheads="1"/>
          </p:cNvSpPr>
          <p:nvPr/>
        </p:nvSpPr>
        <p:spPr bwMode="auto">
          <a:xfrm>
            <a:off x="1440000" y="1217637"/>
            <a:ext cx="9561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spcBef>
                <a:spcPct val="50000"/>
              </a:spcBef>
            </a:pPr>
            <a:r>
              <a:rPr kumimoji="0" lang="de-DE" altLang="de-DE" sz="1600" b="0">
                <a:solidFill>
                  <a:srgbClr val="3333CC"/>
                </a:solidFill>
              </a:rPr>
              <a:t>Lernen: Etymologisch ist das Wort "lernen" mit "lehren" und "List" verwandt und gehört zur Wortgruppe von "leisten“. "Lernen umfasst alle Verhaltensänderungen, die aufgrund von Erfahrungen zustande kommen." </a:t>
            </a:r>
            <a:r>
              <a:rPr kumimoji="0" lang="de-DE" altLang="de-DE" sz="1600" b="0" err="1">
                <a:solidFill>
                  <a:srgbClr val="3333CC"/>
                </a:solidFill>
              </a:rPr>
              <a:t>Lefrancois</a:t>
            </a:r>
            <a:r>
              <a:rPr kumimoji="0" lang="de-DE" altLang="de-DE" sz="1600" b="0">
                <a:solidFill>
                  <a:srgbClr val="3333CC"/>
                </a:solidFill>
              </a:rPr>
              <a:t> (1994, 3 f)</a:t>
            </a:r>
            <a:endParaRPr kumimoji="0" lang="de-DE" altLang="de-DE" sz="1600" b="0">
              <a:solidFill>
                <a:srgbClr val="3333CC"/>
              </a:solidFill>
              <a:latin typeface="Arial Narrow" panose="020B0606020202030204" pitchFamily="34" charset="0"/>
            </a:endParaRPr>
          </a:p>
        </p:txBody>
      </p:sp>
      <p:pic>
        <p:nvPicPr>
          <p:cNvPr id="1188869" name="Picture 5" descr="j023468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92573" y="3019449"/>
            <a:ext cx="21383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870" name="Rectangle 6"/>
          <p:cNvSpPr>
            <a:spLocks noChangeArrowheads="1"/>
          </p:cNvSpPr>
          <p:nvPr/>
        </p:nvSpPr>
        <p:spPr bwMode="auto">
          <a:xfrm>
            <a:off x="1440000" y="252000"/>
            <a:ext cx="6626225" cy="636588"/>
          </a:xfrm>
          <a:prstGeom prst="rect">
            <a:avLst/>
          </a:prstGeom>
          <a:noFill/>
          <a:ln w="12700">
            <a:noFill/>
            <a:miter lim="800000"/>
            <a:headEnd/>
            <a:tailEnd/>
          </a:ln>
          <a:effectLst/>
        </p:spPr>
        <p:txBody>
          <a:bodyPr lIns="90488" tIns="44450" rIns="90488" bIns="44450" anchor="b"/>
          <a:lstStyle/>
          <a:p>
            <a:pPr eaLnBrk="1" hangingPunct="1">
              <a:defRPr/>
            </a:pPr>
            <a:r>
              <a:rPr kumimoji="0" lang="de-DE" sz="2900" i="1">
                <a:solidFill>
                  <a:schemeClr val="accent2"/>
                </a:solidFill>
                <a:effectLst>
                  <a:outerShdw blurRad="38100" dist="38100" dir="2700000" algn="tl">
                    <a:srgbClr val="C0C0C0"/>
                  </a:outerShdw>
                </a:effectLst>
                <a:cs typeface="Arial" pitchFamily="34" charset="0"/>
              </a:rPr>
              <a:t> </a:t>
            </a:r>
            <a:r>
              <a:rPr kumimoji="0" lang="de-DE" sz="2900" i="1">
                <a:solidFill>
                  <a:schemeClr val="accent2"/>
                </a:solidFill>
                <a:effectLst>
                  <a:outerShdw blurRad="38100" dist="38100" dir="2700000" algn="tl">
                    <a:srgbClr val="C0C0C0"/>
                  </a:outerShdw>
                </a:effectLst>
                <a:cs typeface="Times New Roman" pitchFamily="18" charset="0"/>
              </a:rPr>
              <a:t/>
            </a:r>
            <a:br>
              <a:rPr kumimoji="0" lang="de-DE" sz="2900" i="1">
                <a:solidFill>
                  <a:schemeClr val="accent2"/>
                </a:solidFill>
                <a:effectLst>
                  <a:outerShdw blurRad="38100" dist="38100" dir="2700000" algn="tl">
                    <a:srgbClr val="C0C0C0"/>
                  </a:outerShdw>
                </a:effectLst>
                <a:cs typeface="Times New Roman" pitchFamily="18" charset="0"/>
              </a:rPr>
            </a:br>
            <a:r>
              <a:rPr kumimoji="0" lang="de-DE" sz="2000" i="1">
                <a:solidFill>
                  <a:srgbClr val="3333CC"/>
                </a:solidFill>
                <a:cs typeface="Times New Roman" pitchFamily="18" charset="0"/>
              </a:rPr>
              <a:t>Qualitätsstandards als Mittel </a:t>
            </a:r>
            <a:br>
              <a:rPr kumimoji="0" lang="de-DE" sz="2000" i="1">
                <a:solidFill>
                  <a:srgbClr val="3333CC"/>
                </a:solidFill>
                <a:cs typeface="Times New Roman" pitchFamily="18" charset="0"/>
              </a:rPr>
            </a:br>
            <a:r>
              <a:rPr kumimoji="0" lang="de-DE" sz="2000" i="1">
                <a:solidFill>
                  <a:srgbClr val="3333CC"/>
                </a:solidFill>
                <a:cs typeface="Times New Roman" pitchFamily="18" charset="0"/>
              </a:rPr>
              <a:t>der Zielbildung und -kontrolle</a:t>
            </a:r>
            <a:endParaRPr kumimoji="0" lang="de-DE" sz="2400" i="1">
              <a:solidFill>
                <a:srgbClr val="3333CC"/>
              </a:solidFill>
              <a:cs typeface="Times New Roman" pitchFamily="18" charset="0"/>
            </a:endParaRPr>
          </a:p>
        </p:txBody>
      </p:sp>
    </p:spTree>
    <p:custDataLst>
      <p:tags r:id="rId1"/>
    </p:custDataLst>
    <p:extLst>
      <p:ext uri="{BB962C8B-B14F-4D97-AF65-F5344CB8AC3E}">
        <p14:creationId xmlns:p14="http://schemas.microsoft.com/office/powerpoint/2010/main" val="3190287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88866"/>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nodeType="afterEffect">
                                  <p:stCondLst>
                                    <p:cond delay="2000"/>
                                  </p:stCondLst>
                                  <p:childTnLst>
                                    <p:set>
                                      <p:cBhvr>
                                        <p:cTn id="9" dur="1" fill="hold">
                                          <p:stCondLst>
                                            <p:cond delay="0"/>
                                          </p:stCondLst>
                                        </p:cTn>
                                        <p:tgtEl>
                                          <p:spTgt spid="1188869"/>
                                        </p:tgtEl>
                                        <p:attrNameLst>
                                          <p:attrName>style.visibility</p:attrName>
                                        </p:attrNameLst>
                                      </p:cBhvr>
                                      <p:to>
                                        <p:strVal val="visible"/>
                                      </p:to>
                                    </p:set>
                                    <p:anim calcmode="lin" valueType="num">
                                      <p:cBhvr additive="base">
                                        <p:cTn id="10" dur="500" fill="hold"/>
                                        <p:tgtEl>
                                          <p:spTgt spid="1188869"/>
                                        </p:tgtEl>
                                        <p:attrNameLst>
                                          <p:attrName>ppt_x</p:attrName>
                                        </p:attrNameLst>
                                      </p:cBhvr>
                                      <p:tavLst>
                                        <p:tav tm="0">
                                          <p:val>
                                            <p:strVal val="0-#ppt_w/2"/>
                                          </p:val>
                                        </p:tav>
                                        <p:tav tm="100000">
                                          <p:val>
                                            <p:strVal val="#ppt_x"/>
                                          </p:val>
                                        </p:tav>
                                      </p:tavLst>
                                    </p:anim>
                                    <p:anim calcmode="lin" valueType="num">
                                      <p:cBhvr additive="base">
                                        <p:cTn id="11" dur="500" fill="hold"/>
                                        <p:tgtEl>
                                          <p:spTgt spid="1188869"/>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188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866" grpId="0" autoUpdateAnimBg="0"/>
      <p:bldP spid="118886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Text Box 2"/>
          <p:cNvSpPr txBox="1">
            <a:spLocks noChangeArrowheads="1"/>
          </p:cNvSpPr>
          <p:nvPr/>
        </p:nvSpPr>
        <p:spPr bwMode="auto">
          <a:xfrm>
            <a:off x="1440000" y="1198564"/>
            <a:ext cx="603813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000" i="1">
                <a:solidFill>
                  <a:schemeClr val="accent2"/>
                </a:solidFill>
              </a:rPr>
              <a:t>Personalentscheidungen: </a:t>
            </a:r>
            <a:r>
              <a:rPr kumimoji="0" lang="de-DE" altLang="de-DE" sz="2000" i="1">
                <a:solidFill>
                  <a:srgbClr val="990099"/>
                </a:solidFill>
              </a:rPr>
              <a:t>Mengengerüst</a:t>
            </a:r>
          </a:p>
        </p:txBody>
      </p:sp>
      <p:sp>
        <p:nvSpPr>
          <p:cNvPr id="890883" name="Text Box 3"/>
          <p:cNvSpPr txBox="1">
            <a:spLocks noChangeArrowheads="1"/>
          </p:cNvSpPr>
          <p:nvPr/>
        </p:nvSpPr>
        <p:spPr bwMode="auto">
          <a:xfrm>
            <a:off x="1440000" y="1656556"/>
            <a:ext cx="7222997"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just" eaLnBrk="1" hangingPunct="1"/>
            <a:endParaRPr kumimoji="0" lang="de-DE" altLang="de-DE" sz="2400">
              <a:solidFill>
                <a:schemeClr val="accent2"/>
              </a:solidFill>
            </a:endParaRPr>
          </a:p>
          <a:p>
            <a:pPr algn="just" eaLnBrk="1" hangingPunct="1"/>
            <a:r>
              <a:rPr kumimoji="0" lang="de-DE" altLang="de-DE" sz="1600" b="0" err="1">
                <a:solidFill>
                  <a:srgbClr val="3333CC"/>
                </a:solidFill>
              </a:rPr>
              <a:t>Wottawa</a:t>
            </a:r>
            <a:r>
              <a:rPr kumimoji="0" lang="de-DE" altLang="de-DE" sz="1600" b="0">
                <a:solidFill>
                  <a:srgbClr val="3333CC"/>
                </a:solidFill>
              </a:rPr>
              <a:t> und Oenning schätzten 2002 die Zahl der jährlichen </a:t>
            </a:r>
          </a:p>
          <a:p>
            <a:pPr algn="just" eaLnBrk="1" hangingPunct="1"/>
            <a:r>
              <a:rPr kumimoji="0" lang="de-DE" altLang="de-DE" sz="1600" b="0">
                <a:solidFill>
                  <a:srgbClr val="3333CC"/>
                </a:solidFill>
              </a:rPr>
              <a:t>Eignungsbeurteilungen in der Bundesrepublik Deutschland </a:t>
            </a:r>
          </a:p>
          <a:p>
            <a:pPr algn="just" eaLnBrk="1" hangingPunct="1"/>
            <a:r>
              <a:rPr kumimoji="0" lang="de-DE" altLang="de-DE" sz="1600" b="0">
                <a:solidFill>
                  <a:srgbClr val="3333CC"/>
                </a:solidFill>
              </a:rPr>
              <a:t>auf 30-50 Millionen. </a:t>
            </a:r>
          </a:p>
          <a:p>
            <a:pPr algn="just" eaLnBrk="1" hangingPunct="1"/>
            <a:endParaRPr kumimoji="0" lang="de-DE" altLang="de-DE" sz="1600" b="0">
              <a:solidFill>
                <a:srgbClr val="3333CC"/>
              </a:solidFill>
            </a:endParaRPr>
          </a:p>
          <a:p>
            <a:pPr algn="just" eaLnBrk="1" hangingPunct="1">
              <a:buFontTx/>
              <a:buAutoNum type="arabicPeriod"/>
            </a:pPr>
            <a:r>
              <a:rPr kumimoji="0" lang="de-DE" altLang="de-DE" sz="1600" b="0">
                <a:solidFill>
                  <a:srgbClr val="3333CC"/>
                </a:solidFill>
              </a:rPr>
              <a:t>Besetzungen von jährlich über 2,5 Millionen (bei einer Relation Stellen zu Bewerber(inne)n von 1:5 bis 1:10)</a:t>
            </a:r>
          </a:p>
          <a:p>
            <a:pPr algn="just" eaLnBrk="1" hangingPunct="1">
              <a:buFontTx/>
              <a:buAutoNum type="arabicPeriod"/>
            </a:pPr>
            <a:endParaRPr kumimoji="0" lang="de-DE" altLang="de-DE" sz="1600" b="0">
              <a:solidFill>
                <a:srgbClr val="3333CC"/>
              </a:solidFill>
            </a:endParaRPr>
          </a:p>
          <a:p>
            <a:pPr algn="just" eaLnBrk="1" hangingPunct="1">
              <a:buFontTx/>
              <a:buAutoNum type="arabicPeriod"/>
            </a:pPr>
            <a:r>
              <a:rPr kumimoji="0" lang="de-DE" altLang="de-DE" sz="1600" b="0">
                <a:solidFill>
                  <a:srgbClr val="3333CC"/>
                </a:solidFill>
              </a:rPr>
              <a:t>Interne Umsetzungen- und Beförderungsentscheidungen von jährlich über 2,5 Millionen. (bei einer Relation Stellen zu Bewerber(inne)n von 1:3 bis 1:5)</a:t>
            </a:r>
          </a:p>
          <a:p>
            <a:pPr algn="just" eaLnBrk="1" hangingPunct="1"/>
            <a:endParaRPr kumimoji="0" lang="de-DE" altLang="de-DE" sz="1600" b="0">
              <a:solidFill>
                <a:srgbClr val="3333CC"/>
              </a:solidFill>
            </a:endParaRPr>
          </a:p>
        </p:txBody>
      </p:sp>
      <p:sp>
        <p:nvSpPr>
          <p:cNvPr id="890884" name="Text Box 4"/>
          <p:cNvSpPr txBox="1">
            <a:spLocks noChangeArrowheads="1"/>
          </p:cNvSpPr>
          <p:nvPr/>
        </p:nvSpPr>
        <p:spPr bwMode="auto">
          <a:xfrm>
            <a:off x="0" y="6224825"/>
            <a:ext cx="1158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en-GB" altLang="de-DE" sz="1200" b="0" dirty="0" err="1">
                <a:cs typeface="Times New Roman" panose="02020603050405020304" pitchFamily="18" charset="0"/>
              </a:rPr>
              <a:t>Wottawa</a:t>
            </a:r>
            <a:r>
              <a:rPr kumimoji="0" lang="en-GB" altLang="de-DE" sz="1200" b="0" dirty="0">
                <a:cs typeface="Times New Roman" panose="02020603050405020304" pitchFamily="18" charset="0"/>
              </a:rPr>
              <a:t>, H. &amp; </a:t>
            </a:r>
            <a:r>
              <a:rPr kumimoji="0" lang="en-GB" altLang="de-DE" sz="1200" b="0" dirty="0" err="1">
                <a:cs typeface="Times New Roman" panose="02020603050405020304" pitchFamily="18" charset="0"/>
              </a:rPr>
              <a:t>Oenning</a:t>
            </a:r>
            <a:r>
              <a:rPr kumimoji="0" lang="en-GB" altLang="de-DE" sz="1200" b="0" dirty="0">
                <a:cs typeface="Times New Roman" panose="02020603050405020304" pitchFamily="18" charset="0"/>
              </a:rPr>
              <a:t>, S. (2002). </a:t>
            </a:r>
            <a:r>
              <a:rPr kumimoji="0" lang="de-DE" altLang="de-DE" sz="1200" b="0" dirty="0">
                <a:cs typeface="Times New Roman" panose="02020603050405020304" pitchFamily="18" charset="0"/>
              </a:rPr>
              <a:t>Von der Anforderungsanalyse zur Eignungsbeurteilung: Wie praktikabel ist die neue DIN 33430 bei der Bewerberauswahl? </a:t>
            </a:r>
            <a:r>
              <a:rPr kumimoji="0" lang="de-DE" altLang="de-DE" sz="1200" b="0" i="1" dirty="0">
                <a:cs typeface="Times New Roman" panose="02020603050405020304" pitchFamily="18" charset="0"/>
              </a:rPr>
              <a:t>Wirtschaftspsychologie</a:t>
            </a:r>
            <a:r>
              <a:rPr kumimoji="0" lang="de-DE" altLang="de-DE" sz="1200" b="0" dirty="0">
                <a:cs typeface="Times New Roman" panose="02020603050405020304" pitchFamily="18" charset="0"/>
              </a:rPr>
              <a:t>, </a:t>
            </a:r>
            <a:r>
              <a:rPr kumimoji="0" lang="de-DE" altLang="de-DE" sz="1200" b="0" i="1" dirty="0">
                <a:cs typeface="Times New Roman" panose="02020603050405020304" pitchFamily="18" charset="0"/>
              </a:rPr>
              <a:t>4</a:t>
            </a:r>
            <a:r>
              <a:rPr kumimoji="0" lang="de-DE" altLang="de-DE" sz="1200" b="0" dirty="0">
                <a:cs typeface="Times New Roman" panose="02020603050405020304" pitchFamily="18" charset="0"/>
              </a:rPr>
              <a:t>, 43‑56.</a:t>
            </a:r>
            <a:r>
              <a:rPr kumimoji="0" lang="de-DE" altLang="de-DE" sz="1200" b="0" dirty="0"/>
              <a:t> </a:t>
            </a:r>
          </a:p>
        </p:txBody>
      </p:sp>
      <p:sp>
        <p:nvSpPr>
          <p:cNvPr id="890886" name="Text Box 6"/>
          <p:cNvSpPr txBox="1">
            <a:spLocks noChangeArrowheads="1"/>
          </p:cNvSpPr>
          <p:nvPr/>
        </p:nvSpPr>
        <p:spPr bwMode="auto">
          <a:xfrm>
            <a:off x="1440000" y="576000"/>
            <a:ext cx="5384800" cy="400110"/>
          </a:xfrm>
          <a:prstGeom prst="rect">
            <a:avLst/>
          </a:prstGeom>
          <a:noFill/>
          <a:ln w="9525">
            <a:noFill/>
            <a:miter lim="800000"/>
            <a:headEnd/>
            <a:tailEnd/>
          </a:ln>
          <a:effectLst/>
        </p:spPr>
        <p:txBody>
          <a:bodyPr>
            <a:spAutoFit/>
          </a:bodyPr>
          <a:lstStyle/>
          <a:p>
            <a:pPr eaLnBrk="1" hangingPunct="1">
              <a:defRPr/>
            </a:pPr>
            <a:r>
              <a:rPr kumimoji="0" lang="de-DE" sz="2000" i="1">
                <a:solidFill>
                  <a:schemeClr val="accent2"/>
                </a:solidFill>
              </a:rPr>
              <a:t>DIN 33430 - Hintergrund</a:t>
            </a:r>
            <a:endParaRPr kumimoji="0" lang="de-DE" sz="2000" b="0">
              <a:solidFill>
                <a:srgbClr val="000066"/>
              </a:solidFill>
            </a:endParaRPr>
          </a:p>
        </p:txBody>
      </p:sp>
    </p:spTree>
    <p:custDataLst>
      <p:tags r:id="rId1"/>
    </p:custDataLst>
    <p:extLst>
      <p:ext uri="{BB962C8B-B14F-4D97-AF65-F5344CB8AC3E}">
        <p14:creationId xmlns:p14="http://schemas.microsoft.com/office/powerpoint/2010/main" val="40269441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890882"/>
                                        </p:tgtEl>
                                        <p:attrNameLst>
                                          <p:attrName>style.visibility</p:attrName>
                                        </p:attrNameLst>
                                      </p:cBhvr>
                                      <p:to>
                                        <p:strVal val="visible"/>
                                      </p:to>
                                    </p:set>
                                    <p:animEffect transition="in" filter="slide(fromRight)">
                                      <p:cBhvr>
                                        <p:cTn id="7" dur="500"/>
                                        <p:tgtEl>
                                          <p:spTgt spid="890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890883"/>
                                        </p:tgtEl>
                                        <p:attrNameLst>
                                          <p:attrName>style.visibility</p:attrName>
                                        </p:attrNameLst>
                                      </p:cBhvr>
                                      <p:to>
                                        <p:strVal val="visible"/>
                                      </p:to>
                                    </p:set>
                                    <p:animEffect transition="in" filter="slide(fromRight)">
                                      <p:cBhvr>
                                        <p:cTn id="12" dur="500"/>
                                        <p:tgtEl>
                                          <p:spTgt spid="890883"/>
                                        </p:tgtEl>
                                      </p:cBhvr>
                                    </p:animEffect>
                                  </p:childTnLst>
                                </p:cTn>
                              </p:par>
                            </p:childTnLst>
                          </p:cTn>
                        </p:par>
                        <p:par>
                          <p:cTn id="13" fill="hold" nodeType="afterGroup">
                            <p:stCondLst>
                              <p:cond delay="500"/>
                            </p:stCondLst>
                            <p:childTnLst>
                              <p:par>
                                <p:cTn id="14" presetID="12" presetClass="entr" presetSubtype="2" fill="hold" grpId="0" nodeType="afterEffect">
                                  <p:stCondLst>
                                    <p:cond delay="1000"/>
                                  </p:stCondLst>
                                  <p:childTnLst>
                                    <p:set>
                                      <p:cBhvr>
                                        <p:cTn id="15" dur="1" fill="hold">
                                          <p:stCondLst>
                                            <p:cond delay="0"/>
                                          </p:stCondLst>
                                        </p:cTn>
                                        <p:tgtEl>
                                          <p:spTgt spid="890884"/>
                                        </p:tgtEl>
                                        <p:attrNameLst>
                                          <p:attrName>style.visibility</p:attrName>
                                        </p:attrNameLst>
                                      </p:cBhvr>
                                      <p:to>
                                        <p:strVal val="visible"/>
                                      </p:to>
                                    </p:set>
                                    <p:animEffect transition="in" filter="slide(fromRight)">
                                      <p:cBhvr>
                                        <p:cTn id="16" dur="500"/>
                                        <p:tgtEl>
                                          <p:spTgt spid="890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2" grpId="0" autoUpdateAnimBg="0"/>
      <p:bldP spid="890883" grpId="0" autoUpdateAnimBg="0"/>
      <p:bldP spid="89088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Text Box 2"/>
          <p:cNvSpPr txBox="1">
            <a:spLocks noChangeArrowheads="1"/>
          </p:cNvSpPr>
          <p:nvPr/>
        </p:nvSpPr>
        <p:spPr bwMode="auto">
          <a:xfrm>
            <a:off x="1440000" y="576000"/>
            <a:ext cx="6350000" cy="400110"/>
          </a:xfrm>
          <a:prstGeom prst="rect">
            <a:avLst/>
          </a:prstGeom>
          <a:noFill/>
          <a:ln w="9525">
            <a:noFill/>
            <a:miter lim="800000"/>
            <a:headEnd/>
            <a:tailEnd/>
          </a:ln>
          <a:effectLst/>
        </p:spPr>
        <p:txBody>
          <a:bodyPr>
            <a:spAutoFit/>
          </a:bodyPr>
          <a:lstStyle/>
          <a:p>
            <a:pPr eaLnBrk="1" hangingPunct="1">
              <a:defRPr/>
            </a:pPr>
            <a:r>
              <a:rPr kumimoji="0" lang="de-DE" sz="2000" i="1">
                <a:solidFill>
                  <a:schemeClr val="accent2"/>
                </a:solidFill>
              </a:rPr>
              <a:t>DIN 33430 – ein Qualitätsstandard</a:t>
            </a:r>
            <a:endParaRPr kumimoji="0" lang="de-DE" sz="2400" b="0">
              <a:solidFill>
                <a:srgbClr val="000066"/>
              </a:solidFill>
            </a:endParaRPr>
          </a:p>
        </p:txBody>
      </p:sp>
      <p:sp>
        <p:nvSpPr>
          <p:cNvPr id="12" name="Rectangle 16"/>
          <p:cNvSpPr>
            <a:spLocks noChangeArrowheads="1"/>
          </p:cNvSpPr>
          <p:nvPr/>
        </p:nvSpPr>
        <p:spPr bwMode="auto">
          <a:xfrm>
            <a:off x="1440000" y="1260000"/>
            <a:ext cx="95616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800100" indent="-228600">
              <a:defRPr kumimoji="1" b="1">
                <a:solidFill>
                  <a:schemeClr val="tx1"/>
                </a:solidFill>
                <a:latin typeface="Arial" panose="020B0604020202020204" pitchFamily="34" charset="0"/>
              </a:defRPr>
            </a:lvl3pPr>
            <a:lvl4pPr marL="85725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Die DIN 33430 ist ein Qualitätsstandard. Qualitätsstandards formulieren Regeln und Prinzipien für einen Anwendungsbereich, im Fall der DIN (2016) für die Eignungsdiagnostik.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Qualitätsstandards richten Prozesse auf ein (Qualitäts-)Ziel aus.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Der Erfolg bei der Zielerreichung wird durch den Qualitätsstandard messbar.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Mangelhafte Qualität in der Eignungsdiagnostik ist häufig auf mangelhaftes Feedback über die Qualität zurückzuführen. </a:t>
            </a:r>
          </a:p>
        </p:txBody>
      </p:sp>
      <p:sp>
        <p:nvSpPr>
          <p:cNvPr id="6" name="Rechteck 4"/>
          <p:cNvSpPr>
            <a:spLocks noChangeArrowheads="1"/>
          </p:cNvSpPr>
          <p:nvPr/>
        </p:nvSpPr>
        <p:spPr bwMode="auto">
          <a:xfrm>
            <a:off x="0" y="6136335"/>
            <a:ext cx="956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Kersting, M. (2018). Qualitätssicherung und -optimierung in der Eignungsdiagnostik. In Diagnostik- und Testkuratorium (Hrsg.), </a:t>
            </a:r>
            <a:r>
              <a:rPr lang="de-DE" altLang="de-DE" sz="1200" b="0" i="1" dirty="0">
                <a:ea typeface="Arial Unicode MS" pitchFamily="34" charset="-128"/>
              </a:rPr>
              <a:t>Personalauswahl kompetent gestalten: Grundlagen und Praxis der Eignungsdiagnostik nach DIN 33430</a:t>
            </a:r>
            <a:r>
              <a:rPr lang="de-DE" altLang="de-DE" sz="1200" b="0" dirty="0">
                <a:ea typeface="Arial Unicode MS" pitchFamily="34" charset="-128"/>
              </a:rPr>
              <a:t> (S. 2-20). Berlin: Springer. (DOI 10.1007/978-3-662-53772-5)</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4098694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linds(horizontal)">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1440000" y="576000"/>
            <a:ext cx="7229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000" i="1">
                <a:solidFill>
                  <a:schemeClr val="accent2"/>
                </a:solidFill>
              </a:rPr>
              <a:t>Qualitätsstandards ermöglichen unmittelbares Feedback</a:t>
            </a:r>
            <a:endParaRPr kumimoji="0" lang="de-DE" altLang="de-DE" sz="2400" b="0">
              <a:solidFill>
                <a:srgbClr val="000066"/>
              </a:solidFill>
            </a:endParaRPr>
          </a:p>
        </p:txBody>
      </p:sp>
      <p:sp>
        <p:nvSpPr>
          <p:cNvPr id="12" name="Rectangle 16"/>
          <p:cNvSpPr>
            <a:spLocks noChangeArrowheads="1"/>
          </p:cNvSpPr>
          <p:nvPr/>
        </p:nvSpPr>
        <p:spPr bwMode="auto">
          <a:xfrm>
            <a:off x="1440000" y="1260000"/>
            <a:ext cx="956160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800100" indent="-228600">
              <a:defRPr kumimoji="1" b="1">
                <a:solidFill>
                  <a:schemeClr val="tx1"/>
                </a:solidFill>
                <a:latin typeface="Arial" panose="020B0604020202020204" pitchFamily="34" charset="0"/>
              </a:defRPr>
            </a:lvl3pPr>
            <a:lvl4pPr marL="85725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Gütekriterien wie Validität / Gültigkeit und Reliabilität / Zuverlässigkeit lassen sich in der Praxis z.B. aufgrund zu geringer Fallzahlen und/oder zu kurzer Verweildauer des Personals häufig nicht direkt bestimmen.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Aus Qualitätsstandards lassen sich konkrete Qualitätsforderungen für den Einzelfall ableiten, so dass </a:t>
            </a:r>
          </a:p>
          <a:p>
            <a:pPr lvl="1"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die Erfüllung oder Nichterfüllung im Sinne eines unmittelbaren Feedbacks bestimmt werden kann und </a:t>
            </a:r>
          </a:p>
          <a:p>
            <a:pPr lvl="1"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Maßnahmen zur Qualitätsoptimierung ergriffen werden können</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Qualitätsstandards sind somit Leistungsstandards, die ein gerichtetes Verhalten motivieren.</a:t>
            </a:r>
          </a:p>
        </p:txBody>
      </p:sp>
      <p:sp>
        <p:nvSpPr>
          <p:cNvPr id="6" name="Rechteck 4"/>
          <p:cNvSpPr>
            <a:spLocks noChangeArrowheads="1"/>
          </p:cNvSpPr>
          <p:nvPr/>
        </p:nvSpPr>
        <p:spPr bwMode="auto">
          <a:xfrm>
            <a:off x="0" y="6136335"/>
            <a:ext cx="956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Kersting, M. (2018). Qualitätssicherung und -optimierung in der Eignungsdiagnostik. In Diagnostik- und Testkuratorium (Hrsg.), </a:t>
            </a:r>
            <a:r>
              <a:rPr lang="de-DE" altLang="de-DE" sz="1200" b="0" i="1" dirty="0">
                <a:ea typeface="Arial Unicode MS" pitchFamily="34" charset="-128"/>
              </a:rPr>
              <a:t>Personalauswahl kompetent gestalten: Grundlagen und Praxis der Eignungsdiagnostik nach DIN 33430</a:t>
            </a:r>
            <a:r>
              <a:rPr lang="de-DE" altLang="de-DE" sz="1200" b="0" dirty="0">
                <a:ea typeface="Arial Unicode MS" pitchFamily="34" charset="-128"/>
              </a:rPr>
              <a:t> (S. 2-20). Berlin: Springer. (DOI 10.1007/978-3-662-53772-5)</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186369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blinds(horizontal)">
                                      <p:cBhvr>
                                        <p:cTn id="15" dur="500"/>
                                        <p:tgtEl>
                                          <p:spTgt spid="12">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blinds(horizontal)">
                                      <p:cBhvr>
                                        <p:cTn id="18" dur="500"/>
                                        <p:tgtEl>
                                          <p:spTgt spid="12">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blinds(horizontal)">
                                      <p:cBhvr>
                                        <p:cTn id="2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ChangeArrowheads="1"/>
          </p:cNvSpPr>
          <p:nvPr/>
        </p:nvSpPr>
        <p:spPr bwMode="auto">
          <a:xfrm>
            <a:off x="1440000" y="576000"/>
            <a:ext cx="717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Weitere Qualitätsstandards</a:t>
            </a:r>
          </a:p>
        </p:txBody>
      </p:sp>
      <p:sp>
        <p:nvSpPr>
          <p:cNvPr id="122883" name="Rectangle 16"/>
          <p:cNvSpPr>
            <a:spLocks noChangeArrowheads="1"/>
          </p:cNvSpPr>
          <p:nvPr/>
        </p:nvSpPr>
        <p:spPr bwMode="auto">
          <a:xfrm>
            <a:off x="1440000" y="1260000"/>
            <a:ext cx="95616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Neben der DIN (2016) gibt es weitere Qualitätsstandards, die für die Eignungsbeurteilung relevant sein können und zum Teil bei der Entwicklung der DIN (2016) berücksichtigt wurden. (Für einen Überblick über diagnostische Standards siehe Kersting, 2014).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Sofern man in einem Bereich arbeitet, der von der DIN (2016) nicht oder nicht ausführlich genug behandelt wird, empfiehlt es sich, zusätzlich zur DIN 33430 weitere Standards hinzuziehen.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Ein Beispiel ist die Adaption von Verfahren in andere Sprach- / Kulturräume. Diese Problematik wird in der DIN (2016) kaum thematisiert, so dass es sinnvoll ist, andere Qualitätsstandards zu Rate zu ziehen</a:t>
            </a:r>
            <a:r>
              <a:rPr lang="de-DE" altLang="de-DE" sz="1200" b="0">
                <a:solidFill>
                  <a:srgbClr val="3333CC"/>
                </a:solidFill>
                <a:cs typeface="Arial" panose="020B0604020202020204" pitchFamily="34" charset="0"/>
              </a:rPr>
              <a:t> (in diesem Falle z.B. die International Guidelines </a:t>
            </a:r>
            <a:r>
              <a:rPr lang="de-DE" altLang="de-DE" sz="1200" b="0" err="1">
                <a:solidFill>
                  <a:srgbClr val="3333CC"/>
                </a:solidFill>
                <a:cs typeface="Arial" panose="020B0604020202020204" pitchFamily="34" charset="0"/>
              </a:rPr>
              <a:t>for</a:t>
            </a:r>
            <a:r>
              <a:rPr lang="de-DE" altLang="de-DE" sz="1200" b="0">
                <a:solidFill>
                  <a:srgbClr val="3333CC"/>
                </a:solidFill>
                <a:cs typeface="Arial" panose="020B0604020202020204" pitchFamily="34" charset="0"/>
              </a:rPr>
              <a:t> </a:t>
            </a:r>
            <a:r>
              <a:rPr lang="de-DE" altLang="de-DE" sz="1200" b="0" err="1">
                <a:solidFill>
                  <a:srgbClr val="3333CC"/>
                </a:solidFill>
                <a:cs typeface="Arial" panose="020B0604020202020204" pitchFamily="34" charset="0"/>
              </a:rPr>
              <a:t>Translating</a:t>
            </a:r>
            <a:r>
              <a:rPr lang="de-DE" altLang="de-DE" sz="1200" b="0">
                <a:solidFill>
                  <a:srgbClr val="3333CC"/>
                </a:solidFill>
                <a:cs typeface="Arial" panose="020B0604020202020204" pitchFamily="34" charset="0"/>
              </a:rPr>
              <a:t> and </a:t>
            </a:r>
            <a:r>
              <a:rPr lang="de-DE" altLang="de-DE" sz="1200" b="0" err="1">
                <a:solidFill>
                  <a:srgbClr val="3333CC"/>
                </a:solidFill>
                <a:cs typeface="Arial" panose="020B0604020202020204" pitchFamily="34" charset="0"/>
              </a:rPr>
              <a:t>Adapting</a:t>
            </a:r>
            <a:r>
              <a:rPr lang="de-DE" altLang="de-DE" sz="1200" b="0">
                <a:solidFill>
                  <a:srgbClr val="3333CC"/>
                </a:solidFill>
                <a:cs typeface="Arial" panose="020B0604020202020204" pitchFamily="34" charset="0"/>
              </a:rPr>
              <a:t> Tests, ITC, 2016). </a:t>
            </a:r>
          </a:p>
        </p:txBody>
      </p:sp>
      <p:sp>
        <p:nvSpPr>
          <p:cNvPr id="136196" name="Rechteck 4"/>
          <p:cNvSpPr>
            <a:spLocks noChangeArrowheads="1"/>
          </p:cNvSpPr>
          <p:nvPr/>
        </p:nvSpPr>
        <p:spPr bwMode="auto">
          <a:xfrm>
            <a:off x="132311" y="5442556"/>
            <a:ext cx="12384155"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en-US" altLang="de-DE" sz="1200" b="0" dirty="0">
                <a:ea typeface="Arial Unicode MS" pitchFamily="34" charset="-128"/>
              </a:rPr>
              <a:t>International Test Commission. (2016). The ITC Guidelines for Translating and Adapting Tests (Second edition). [www.InTestCom.org] </a:t>
            </a:r>
          </a:p>
          <a:p>
            <a:pPr eaLnBrk="1" hangingPunct="1">
              <a:spcAft>
                <a:spcPts val="300"/>
              </a:spcAft>
            </a:pPr>
            <a:endParaRPr lang="en-US" altLang="de-DE" sz="1200" b="0" dirty="0">
              <a:ea typeface="Arial Unicode MS" pitchFamily="34" charset="-128"/>
            </a:endParaRPr>
          </a:p>
          <a:p>
            <a:pPr eaLnBrk="1" hangingPunct="1">
              <a:spcAft>
                <a:spcPts val="300"/>
              </a:spcAft>
            </a:pPr>
            <a:r>
              <a:rPr lang="de-DE" altLang="de-DE" sz="1200" b="0" dirty="0">
                <a:ea typeface="Arial Unicode MS" pitchFamily="34" charset="-128"/>
              </a:rPr>
              <a:t>Kersting, M. (2014). Qualitätsstandards der Personalauswahl. In H. Schuler &amp; U. P. </a:t>
            </a:r>
            <a:r>
              <a:rPr lang="de-DE" altLang="de-DE" sz="1200" b="0" dirty="0" err="1">
                <a:ea typeface="Arial Unicode MS" pitchFamily="34" charset="-128"/>
              </a:rPr>
              <a:t>Kanning</a:t>
            </a:r>
            <a:r>
              <a:rPr lang="de-DE" altLang="de-DE" sz="1200" b="0" dirty="0">
                <a:ea typeface="Arial Unicode MS" pitchFamily="34" charset="-128"/>
              </a:rPr>
              <a:t> (Hrsg.), </a:t>
            </a:r>
            <a:r>
              <a:rPr lang="de-DE" altLang="de-DE" sz="1200" b="0" i="1" dirty="0">
                <a:ea typeface="Arial Unicode MS" pitchFamily="34" charset="-128"/>
              </a:rPr>
              <a:t>Lehrbuch der Personalpsychologie</a:t>
            </a:r>
            <a:r>
              <a:rPr lang="de-DE" altLang="de-DE" sz="1200" b="0" dirty="0">
                <a:ea typeface="Arial Unicode MS" pitchFamily="34" charset="-128"/>
              </a:rPr>
              <a:t> (3. Aufl., S. 325-356). Göttingen: Hogrefe.</a:t>
            </a:r>
          </a:p>
        </p:txBody>
      </p:sp>
      <p:sp>
        <p:nvSpPr>
          <p:cNvPr id="6" name="Rechteck 4"/>
          <p:cNvSpPr>
            <a:spLocks noChangeArrowheads="1"/>
          </p:cNvSpPr>
          <p:nvPr/>
        </p:nvSpPr>
        <p:spPr bwMode="auto">
          <a:xfrm>
            <a:off x="0" y="6136335"/>
            <a:ext cx="956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Kersting, M. (2018). Qualitätssicherung und -optimierung in der Eignungsdiagnostik. In Diagnostik- und Testkuratorium (Hrsg.), </a:t>
            </a:r>
            <a:r>
              <a:rPr lang="de-DE" altLang="de-DE" sz="1200" b="0" i="1" dirty="0">
                <a:ea typeface="Arial Unicode MS" pitchFamily="34" charset="-128"/>
              </a:rPr>
              <a:t>Personalauswahl kompetent gestalten: Grundlagen und Praxis der Eignungsdiagnostik nach DIN 33430</a:t>
            </a:r>
            <a:r>
              <a:rPr lang="de-DE" altLang="de-DE" sz="1200" b="0" dirty="0">
                <a:ea typeface="Arial Unicode MS" pitchFamily="34" charset="-128"/>
              </a:rPr>
              <a:t> (S. 2-20). Berlin: Springer. (DOI 10.1007/978-3-662-53772-5)</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2204445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0AF0CB-B5ED-411E-9863-ECFC71A8D6F9}"/>
              </a:ext>
            </a:extLst>
          </p:cNvPr>
          <p:cNvSpPr>
            <a:spLocks noChangeArrowheads="1"/>
          </p:cNvSpPr>
          <p:nvPr/>
        </p:nvSpPr>
        <p:spPr bwMode="auto">
          <a:xfrm>
            <a:off x="1440000" y="576000"/>
            <a:ext cx="717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Weitere Qualitätsstandards</a:t>
            </a:r>
          </a:p>
        </p:txBody>
      </p:sp>
      <p:sp>
        <p:nvSpPr>
          <p:cNvPr id="7" name="Rechteck 4"/>
          <p:cNvSpPr>
            <a:spLocks noChangeArrowheads="1"/>
          </p:cNvSpPr>
          <p:nvPr/>
        </p:nvSpPr>
        <p:spPr bwMode="auto">
          <a:xfrm>
            <a:off x="0" y="6136335"/>
            <a:ext cx="956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Kersting, M. (2018). Qualitätssicherung und -optimierung in der Eignungsdiagnostik. In Diagnostik- und Testkuratorium (Hrsg.), </a:t>
            </a:r>
            <a:r>
              <a:rPr lang="de-DE" altLang="de-DE" sz="1200" b="0" i="1" dirty="0">
                <a:ea typeface="Arial Unicode MS" pitchFamily="34" charset="-128"/>
              </a:rPr>
              <a:t>Personalauswahl kompetent gestalten: Grundlagen und Praxis der Eignungsdiagnostik nach DIN 33430</a:t>
            </a:r>
            <a:r>
              <a:rPr lang="de-DE" altLang="de-DE" sz="1200" b="0" dirty="0">
                <a:ea typeface="Arial Unicode MS" pitchFamily="34" charset="-128"/>
              </a:rPr>
              <a:t> (S. 2-20). Berlin: Springer. (DOI 10.1007/978-3-662-53772-5)</a:t>
            </a:r>
            <a:endParaRPr lang="de-DE" altLang="de-DE" sz="1200" b="0" dirty="0">
              <a:cs typeface="Times New Roman" panose="02020603050405020304" pitchFamily="18" charset="0"/>
            </a:endParaRPr>
          </a:p>
        </p:txBody>
      </p:sp>
      <p:sp>
        <p:nvSpPr>
          <p:cNvPr id="8" name="Rectangle 16"/>
          <p:cNvSpPr>
            <a:spLocks noChangeArrowheads="1"/>
          </p:cNvSpPr>
          <p:nvPr/>
        </p:nvSpPr>
        <p:spPr bwMode="auto">
          <a:xfrm>
            <a:off x="605989" y="1360482"/>
            <a:ext cx="11301308"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800100" indent="-228600">
              <a:defRPr kumimoji="1" b="1">
                <a:solidFill>
                  <a:schemeClr val="tx1"/>
                </a:solidFill>
                <a:latin typeface="Arial" panose="020B0604020202020204" pitchFamily="34" charset="0"/>
              </a:defRPr>
            </a:lvl3pPr>
            <a:lvl4pPr marL="85725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marL="171450" indent="-171450" eaLnBrk="1" hangingPunct="1">
              <a:spcBef>
                <a:spcPts val="600"/>
              </a:spcBef>
              <a:spcAft>
                <a:spcPts val="0"/>
              </a:spcAft>
              <a:buClr>
                <a:srgbClr val="808080"/>
              </a:buClr>
              <a:buSzPct val="150000"/>
              <a:buFont typeface="Arial" panose="020B0604020202020204" pitchFamily="34" charset="0"/>
              <a:buChar char="•"/>
              <a:defRPr/>
            </a:pPr>
            <a:r>
              <a:rPr lang="de-DE" altLang="de-DE" sz="1300" b="0" dirty="0">
                <a:solidFill>
                  <a:srgbClr val="3333CC"/>
                </a:solidFill>
                <a:cs typeface="Arial" panose="020B0604020202020204" pitchFamily="34" charset="0"/>
              </a:rPr>
              <a:t>AKAC-AC (Standards der Assessment Center Technik des Arbeitskreis Assessment Center; AKAC 2016a; ▶ https://www.forum-assessment.de/)</a:t>
            </a:r>
          </a:p>
          <a:p>
            <a:pPr marL="171450" indent="-171450" eaLnBrk="1" hangingPunct="1">
              <a:spcBef>
                <a:spcPts val="600"/>
              </a:spcBef>
              <a:spcAft>
                <a:spcPts val="0"/>
              </a:spcAft>
              <a:buClr>
                <a:srgbClr val="808080"/>
              </a:buClr>
              <a:buSzPct val="150000"/>
              <a:buFont typeface="Arial" panose="020B0604020202020204" pitchFamily="34" charset="0"/>
              <a:buChar char="•"/>
              <a:defRPr/>
            </a:pPr>
            <a:r>
              <a:rPr lang="de-DE" altLang="de-DE" sz="1300" b="0" dirty="0">
                <a:solidFill>
                  <a:srgbClr val="3333CC"/>
                </a:solidFill>
                <a:cs typeface="Arial" panose="020B0604020202020204" pitchFamily="34" charset="0"/>
              </a:rPr>
              <a:t>AKAC-I (Interview Standards; AKAC </a:t>
            </a:r>
            <a:r>
              <a:rPr lang="de-DE" altLang="de-DE" sz="1300" b="0" dirty="0" smtClean="0">
                <a:solidFill>
                  <a:srgbClr val="3333CC"/>
                </a:solidFill>
                <a:cs typeface="Arial" panose="020B0604020202020204" pitchFamily="34" charset="0"/>
              </a:rPr>
              <a:t>2021; </a:t>
            </a:r>
            <a:r>
              <a:rPr lang="de-DE" altLang="de-DE" sz="1300" b="0" dirty="0">
                <a:solidFill>
                  <a:srgbClr val="3333CC"/>
                </a:solidFill>
                <a:cs typeface="Arial" panose="020B0604020202020204" pitchFamily="34" charset="0"/>
              </a:rPr>
              <a:t>▶https://www.forum-assessment.de</a:t>
            </a:r>
            <a:r>
              <a:rPr lang="de-DE" altLang="de-DE" sz="1300" b="0" dirty="0" smtClean="0">
                <a:solidFill>
                  <a:srgbClr val="3333CC"/>
                </a:solidFill>
                <a:cs typeface="Arial" panose="020B0604020202020204" pitchFamily="34" charset="0"/>
              </a:rPr>
              <a:t>/)</a:t>
            </a:r>
          </a:p>
          <a:p>
            <a:pPr marL="571500" lvl="1" indent="-171450" eaLnBrk="1" hangingPunct="1">
              <a:spcBef>
                <a:spcPts val="600"/>
              </a:spcBef>
              <a:spcAft>
                <a:spcPts val="0"/>
              </a:spcAft>
              <a:buClr>
                <a:srgbClr val="808080"/>
              </a:buClr>
              <a:buSzPct val="150000"/>
              <a:buFont typeface="Arial" panose="020B0604020202020204" pitchFamily="34" charset="0"/>
              <a:buChar char="•"/>
              <a:defRPr/>
            </a:pPr>
            <a:r>
              <a:rPr lang="de-DE" altLang="de-DE" sz="1300" b="0" dirty="0">
                <a:solidFill>
                  <a:srgbClr val="3333CC"/>
                </a:solidFill>
                <a:cs typeface="Arial" panose="020B0604020202020204" pitchFamily="34" charset="0"/>
              </a:rPr>
              <a:t> </a:t>
            </a:r>
            <a:r>
              <a:rPr lang="de-DE" altLang="de-DE" sz="1200" b="0" dirty="0" smtClean="0">
                <a:solidFill>
                  <a:srgbClr val="3333CC"/>
                </a:solidFill>
                <a:cs typeface="Arial" panose="020B0604020202020204" pitchFamily="34" charset="0"/>
                <a:sym typeface="Wingdings" panose="05000000000000000000" pitchFamily="2" charset="2"/>
              </a:rPr>
              <a:t> siehe</a:t>
            </a:r>
            <a:r>
              <a:rPr lang="de-DE" altLang="de-DE" sz="1200" b="0" dirty="0">
                <a:solidFill>
                  <a:srgbClr val="3333CC"/>
                </a:solidFill>
                <a:cs typeface="Arial" panose="020B0604020202020204" pitchFamily="34" charset="0"/>
                <a:sym typeface="Wingdings" panose="05000000000000000000" pitchFamily="2" charset="2"/>
              </a:rPr>
              <a:t>: Kersting, M. &amp; Petri, P. S. (2022). Checkliste zur Qualität eignungsdiagnostischer Interviews. Checkliste auf Basis der Interview Standards des Forums Assessment (2021). Gießen: Autor(in). DOI: 10.5281/zenodo.6038293.</a:t>
            </a:r>
            <a:endParaRPr lang="de-DE" altLang="de-DE" sz="1200" b="0" dirty="0">
              <a:solidFill>
                <a:srgbClr val="3333CC"/>
              </a:solidFill>
              <a:cs typeface="Arial" panose="020B0604020202020204" pitchFamily="34" charset="0"/>
            </a:endParaRPr>
          </a:p>
          <a:p>
            <a:pPr marL="171450" indent="-171450" eaLnBrk="1" hangingPunct="1">
              <a:spcBef>
                <a:spcPts val="600"/>
              </a:spcBef>
              <a:spcAft>
                <a:spcPts val="0"/>
              </a:spcAft>
              <a:buClr>
                <a:srgbClr val="808080"/>
              </a:buClr>
              <a:buSzPct val="150000"/>
              <a:buFont typeface="Arial" panose="020B0604020202020204" pitchFamily="34" charset="0"/>
              <a:buChar char="•"/>
              <a:defRPr/>
            </a:pPr>
            <a:r>
              <a:rPr lang="de-DE" altLang="de-DE" sz="1300" b="0" dirty="0">
                <a:solidFill>
                  <a:srgbClr val="3333CC"/>
                </a:solidFill>
                <a:cs typeface="Arial" panose="020B0604020202020204" pitchFamily="34" charset="0"/>
              </a:rPr>
              <a:t>APA (Standards </a:t>
            </a:r>
            <a:r>
              <a:rPr lang="de-DE" altLang="de-DE" sz="1300" b="0" dirty="0" err="1">
                <a:solidFill>
                  <a:srgbClr val="3333CC"/>
                </a:solidFill>
                <a:cs typeface="Arial" panose="020B0604020202020204" pitchFamily="34" charset="0"/>
              </a:rPr>
              <a:t>for</a:t>
            </a:r>
            <a:r>
              <a:rPr lang="de-DE" altLang="de-DE" sz="1300" b="0" dirty="0">
                <a:solidFill>
                  <a:srgbClr val="3333CC"/>
                </a:solidFill>
                <a:cs typeface="Arial" panose="020B0604020202020204" pitchFamily="34" charset="0"/>
              </a:rPr>
              <a:t> Educational </a:t>
            </a:r>
            <a:r>
              <a:rPr lang="de-DE" altLang="de-DE" sz="1300" b="0" dirty="0" err="1">
                <a:solidFill>
                  <a:srgbClr val="3333CC"/>
                </a:solidFill>
                <a:cs typeface="Arial" panose="020B0604020202020204" pitchFamily="34" charset="0"/>
              </a:rPr>
              <a:t>and</a:t>
            </a:r>
            <a:r>
              <a:rPr lang="de-DE" altLang="de-DE" sz="1300" b="0" dirty="0">
                <a:solidFill>
                  <a:srgbClr val="3333CC"/>
                </a:solidFill>
                <a:cs typeface="Arial" panose="020B0604020202020204" pitchFamily="34" charset="0"/>
              </a:rPr>
              <a:t> Psychological </a:t>
            </a:r>
            <a:r>
              <a:rPr lang="de-DE" altLang="de-DE" sz="1300" b="0" dirty="0" err="1">
                <a:solidFill>
                  <a:srgbClr val="3333CC"/>
                </a:solidFill>
                <a:cs typeface="Arial" panose="020B0604020202020204" pitchFamily="34" charset="0"/>
              </a:rPr>
              <a:t>Testing</a:t>
            </a:r>
            <a:r>
              <a:rPr lang="de-DE" altLang="de-DE" sz="1300" b="0" dirty="0">
                <a:solidFill>
                  <a:srgbClr val="3333CC"/>
                </a:solidFill>
                <a:cs typeface="Arial" panose="020B0604020202020204" pitchFamily="34" charset="0"/>
              </a:rPr>
              <a:t>; AERA, 2014)</a:t>
            </a:r>
          </a:p>
          <a:p>
            <a:pPr marL="171450" indent="-171450" eaLnBrk="1" hangingPunct="1">
              <a:spcBef>
                <a:spcPts val="600"/>
              </a:spcBef>
              <a:spcAft>
                <a:spcPts val="0"/>
              </a:spcAft>
              <a:buClr>
                <a:srgbClr val="808080"/>
              </a:buClr>
              <a:buSzPct val="150000"/>
              <a:buFont typeface="Arial" panose="020B0604020202020204" pitchFamily="34" charset="0"/>
              <a:buChar char="•"/>
              <a:defRPr/>
            </a:pPr>
            <a:r>
              <a:rPr lang="de-DE" altLang="de-DE" sz="1300" b="0" dirty="0">
                <a:solidFill>
                  <a:srgbClr val="3333CC"/>
                </a:solidFill>
                <a:cs typeface="Arial" panose="020B0604020202020204" pitchFamily="34" charset="0"/>
              </a:rPr>
              <a:t>EFPA (Testbeurteilungssystem d. European </a:t>
            </a:r>
            <a:r>
              <a:rPr lang="de-DE" altLang="de-DE" sz="1300" b="0" dirty="0" err="1">
                <a:solidFill>
                  <a:srgbClr val="3333CC"/>
                </a:solidFill>
                <a:cs typeface="Arial" panose="020B0604020202020204" pitchFamily="34" charset="0"/>
              </a:rPr>
              <a:t>Federation</a:t>
            </a:r>
            <a:r>
              <a:rPr lang="de-DE" altLang="de-DE" sz="1300" b="0" dirty="0">
                <a:solidFill>
                  <a:srgbClr val="3333CC"/>
                </a:solidFill>
                <a:cs typeface="Arial" panose="020B0604020202020204" pitchFamily="34" charset="0"/>
              </a:rPr>
              <a:t> of </a:t>
            </a:r>
            <a:r>
              <a:rPr lang="de-DE" altLang="de-DE" sz="1300" b="0" dirty="0" err="1">
                <a:solidFill>
                  <a:srgbClr val="3333CC"/>
                </a:solidFill>
                <a:cs typeface="Arial" panose="020B0604020202020204" pitchFamily="34" charset="0"/>
              </a:rPr>
              <a:t>Psychologists</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Associations</a:t>
            </a:r>
            <a:r>
              <a:rPr lang="de-DE" altLang="de-DE" sz="1300" b="0" dirty="0">
                <a:solidFill>
                  <a:srgbClr val="3333CC"/>
                </a:solidFill>
                <a:cs typeface="Arial" panose="020B0604020202020204" pitchFamily="34" charset="0"/>
              </a:rPr>
              <a:t>; Lindley &amp; Bartram, 2012)</a:t>
            </a:r>
          </a:p>
          <a:p>
            <a:pPr marL="171450" indent="-171450" eaLnBrk="1" hangingPunct="1">
              <a:spcBef>
                <a:spcPts val="600"/>
              </a:spcBef>
              <a:spcAft>
                <a:spcPts val="0"/>
              </a:spcAft>
              <a:buClr>
                <a:srgbClr val="808080"/>
              </a:buClr>
              <a:buSzPct val="150000"/>
              <a:buFont typeface="Arial" panose="020B0604020202020204" pitchFamily="34" charset="0"/>
              <a:buChar char="•"/>
              <a:defRPr/>
            </a:pPr>
            <a:r>
              <a:rPr lang="de-DE" altLang="de-DE" sz="1300" b="0" dirty="0">
                <a:solidFill>
                  <a:srgbClr val="3333CC"/>
                </a:solidFill>
                <a:cs typeface="Arial" panose="020B0604020202020204" pitchFamily="34" charset="0"/>
              </a:rPr>
              <a:t>ISO (ISO 10667 (1 und 2); Assessment </a:t>
            </a:r>
            <a:r>
              <a:rPr lang="de-DE" altLang="de-DE" sz="1300" b="0" dirty="0" err="1">
                <a:solidFill>
                  <a:srgbClr val="3333CC"/>
                </a:solidFill>
                <a:cs typeface="Arial" panose="020B0604020202020204" pitchFamily="34" charset="0"/>
              </a:rPr>
              <a:t>service</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delivery</a:t>
            </a:r>
            <a:r>
              <a:rPr lang="de-DE" altLang="de-DE" sz="1300" b="0" dirty="0">
                <a:solidFill>
                  <a:srgbClr val="3333CC"/>
                </a:solidFill>
                <a:cs typeface="Arial" panose="020B0604020202020204" pitchFamily="34" charset="0"/>
              </a:rPr>
              <a:t>; ISO, </a:t>
            </a:r>
            <a:r>
              <a:rPr lang="de-DE" altLang="de-DE" sz="1300" b="0" dirty="0" smtClean="0">
                <a:solidFill>
                  <a:srgbClr val="3333CC"/>
                </a:solidFill>
                <a:cs typeface="Arial" panose="020B0604020202020204" pitchFamily="34" charset="0"/>
              </a:rPr>
              <a:t>2020) </a:t>
            </a:r>
            <a:endParaRPr lang="de-DE" altLang="de-DE" sz="1300" b="0" dirty="0">
              <a:solidFill>
                <a:srgbClr val="3333CC"/>
              </a:solidFill>
              <a:cs typeface="Arial" panose="020B0604020202020204" pitchFamily="34" charset="0"/>
            </a:endParaRPr>
          </a:p>
          <a:p>
            <a:pPr marL="171450" indent="-171450" eaLnBrk="1" hangingPunct="1">
              <a:spcBef>
                <a:spcPts val="600"/>
              </a:spcBef>
              <a:spcAft>
                <a:spcPts val="0"/>
              </a:spcAft>
              <a:buClr>
                <a:srgbClr val="808080"/>
              </a:buClr>
              <a:buSzPct val="150000"/>
              <a:buFont typeface="Arial" panose="020B0604020202020204" pitchFamily="34" charset="0"/>
              <a:buChar char="•"/>
              <a:defRPr/>
            </a:pPr>
            <a:r>
              <a:rPr lang="de-DE" altLang="de-DE" sz="1300" b="0" dirty="0">
                <a:solidFill>
                  <a:srgbClr val="3333CC"/>
                </a:solidFill>
                <a:cs typeface="Arial" panose="020B0604020202020204" pitchFamily="34" charset="0"/>
              </a:rPr>
              <a:t>ITC-CB (International Guidelines on Computer-</a:t>
            </a:r>
            <a:r>
              <a:rPr lang="de-DE" altLang="de-DE" sz="1300" b="0" dirty="0" err="1">
                <a:solidFill>
                  <a:srgbClr val="3333CC"/>
                </a:solidFill>
                <a:cs typeface="Arial" panose="020B0604020202020204" pitchFamily="34" charset="0"/>
              </a:rPr>
              <a:t>Based</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and</a:t>
            </a:r>
            <a:r>
              <a:rPr lang="de-DE" altLang="de-DE" sz="1300" b="0" dirty="0">
                <a:solidFill>
                  <a:srgbClr val="3333CC"/>
                </a:solidFill>
                <a:cs typeface="Arial" panose="020B0604020202020204" pitchFamily="34" charset="0"/>
              </a:rPr>
              <a:t> Internet-</a:t>
            </a:r>
            <a:r>
              <a:rPr lang="de-DE" altLang="de-DE" sz="1300" b="0" dirty="0" err="1">
                <a:solidFill>
                  <a:srgbClr val="3333CC"/>
                </a:solidFill>
                <a:cs typeface="Arial" panose="020B0604020202020204" pitchFamily="34" charset="0"/>
              </a:rPr>
              <a:t>Delivered</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Testing</a:t>
            </a:r>
            <a:r>
              <a:rPr lang="de-DE" altLang="de-DE" sz="1300" b="0" dirty="0">
                <a:solidFill>
                  <a:srgbClr val="3333CC"/>
                </a:solidFill>
                <a:cs typeface="Arial" panose="020B0604020202020204" pitchFamily="34" charset="0"/>
              </a:rPr>
              <a:t>; ITC, 2006; ▶ www.intestcom.org)</a:t>
            </a:r>
          </a:p>
          <a:p>
            <a:pPr marL="171450" indent="-171450" eaLnBrk="1" hangingPunct="1">
              <a:spcBef>
                <a:spcPts val="600"/>
              </a:spcBef>
              <a:spcAft>
                <a:spcPts val="0"/>
              </a:spcAft>
              <a:buClr>
                <a:srgbClr val="808080"/>
              </a:buClr>
              <a:buSzPct val="150000"/>
              <a:buFont typeface="Arial" panose="020B0604020202020204" pitchFamily="34" charset="0"/>
              <a:buChar char="•"/>
              <a:defRPr/>
            </a:pPr>
            <a:r>
              <a:rPr lang="de-DE" altLang="de-DE" sz="1300" b="0" dirty="0">
                <a:solidFill>
                  <a:srgbClr val="3333CC"/>
                </a:solidFill>
                <a:cs typeface="Arial" panose="020B0604020202020204" pitchFamily="34" charset="0"/>
              </a:rPr>
              <a:t>ITC-ST (International Guidelines on </a:t>
            </a:r>
            <a:r>
              <a:rPr lang="de-DE" altLang="de-DE" sz="1300" b="0" dirty="0" err="1">
                <a:solidFill>
                  <a:srgbClr val="3333CC"/>
                </a:solidFill>
                <a:cs typeface="Arial" panose="020B0604020202020204" pitchFamily="34" charset="0"/>
              </a:rPr>
              <a:t>the</a:t>
            </a:r>
            <a:r>
              <a:rPr lang="de-DE" altLang="de-DE" sz="1300" b="0" dirty="0">
                <a:solidFill>
                  <a:srgbClr val="3333CC"/>
                </a:solidFill>
                <a:cs typeface="Arial" panose="020B0604020202020204" pitchFamily="34" charset="0"/>
              </a:rPr>
              <a:t> Security of Tests, </a:t>
            </a:r>
            <a:r>
              <a:rPr lang="de-DE" altLang="de-DE" sz="1300" b="0" dirty="0" err="1">
                <a:solidFill>
                  <a:srgbClr val="3333CC"/>
                </a:solidFill>
                <a:cs typeface="Arial" panose="020B0604020202020204" pitchFamily="34" charset="0"/>
              </a:rPr>
              <a:t>Examinations</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and</a:t>
            </a:r>
            <a:r>
              <a:rPr lang="de-DE" altLang="de-DE" sz="1300" b="0" dirty="0">
                <a:solidFill>
                  <a:srgbClr val="3333CC"/>
                </a:solidFill>
                <a:cs typeface="Arial" panose="020B0604020202020204" pitchFamily="34" charset="0"/>
              </a:rPr>
              <a:t> Other Assessments; ITC 2014; ▶ www.intestcom.org)</a:t>
            </a:r>
          </a:p>
          <a:p>
            <a:pPr marL="171450" indent="-171450" eaLnBrk="1" hangingPunct="1">
              <a:spcBef>
                <a:spcPts val="600"/>
              </a:spcBef>
              <a:spcAft>
                <a:spcPts val="0"/>
              </a:spcAft>
              <a:buClr>
                <a:srgbClr val="808080"/>
              </a:buClr>
              <a:buSzPct val="150000"/>
              <a:buFont typeface="Arial" panose="020B0604020202020204" pitchFamily="34" charset="0"/>
              <a:buChar char="•"/>
              <a:defRPr/>
            </a:pPr>
            <a:r>
              <a:rPr lang="de-DE" altLang="de-DE" sz="1300" b="0" dirty="0">
                <a:solidFill>
                  <a:srgbClr val="3333CC"/>
                </a:solidFill>
                <a:cs typeface="Arial" panose="020B0604020202020204" pitchFamily="34" charset="0"/>
              </a:rPr>
              <a:t>ITC-TA (International Guidelines </a:t>
            </a:r>
            <a:r>
              <a:rPr lang="de-DE" altLang="de-DE" sz="1300" b="0" dirty="0" err="1">
                <a:solidFill>
                  <a:srgbClr val="3333CC"/>
                </a:solidFill>
                <a:cs typeface="Arial" panose="020B0604020202020204" pitchFamily="34" charset="0"/>
              </a:rPr>
              <a:t>for</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Translating</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and</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Adapting</a:t>
            </a:r>
            <a:r>
              <a:rPr lang="de-DE" altLang="de-DE" sz="1300" b="0" dirty="0">
                <a:solidFill>
                  <a:srgbClr val="3333CC"/>
                </a:solidFill>
                <a:cs typeface="Arial" panose="020B0604020202020204" pitchFamily="34" charset="0"/>
              </a:rPr>
              <a:t> Tests; ITC, 2016; ▶ www.intestcom.org) </a:t>
            </a:r>
          </a:p>
          <a:p>
            <a:pPr marL="171450" indent="-171450" eaLnBrk="1" hangingPunct="1">
              <a:spcBef>
                <a:spcPts val="600"/>
              </a:spcBef>
              <a:spcAft>
                <a:spcPts val="0"/>
              </a:spcAft>
              <a:buClr>
                <a:srgbClr val="808080"/>
              </a:buClr>
              <a:buSzPct val="150000"/>
              <a:buFont typeface="Arial" panose="020B0604020202020204" pitchFamily="34" charset="0"/>
              <a:buChar char="•"/>
              <a:defRPr/>
            </a:pPr>
            <a:r>
              <a:rPr lang="de-DE" altLang="de-DE" sz="1300" b="0" dirty="0">
                <a:solidFill>
                  <a:srgbClr val="3333CC"/>
                </a:solidFill>
                <a:cs typeface="Arial" panose="020B0604020202020204" pitchFamily="34" charset="0"/>
              </a:rPr>
              <a:t>ITC-TU (International Guidelines </a:t>
            </a:r>
            <a:r>
              <a:rPr lang="de-DE" altLang="de-DE" sz="1300" b="0" dirty="0" err="1">
                <a:solidFill>
                  <a:srgbClr val="3333CC"/>
                </a:solidFill>
                <a:cs typeface="Arial" panose="020B0604020202020204" pitchFamily="34" charset="0"/>
              </a:rPr>
              <a:t>for</a:t>
            </a:r>
            <a:r>
              <a:rPr lang="de-DE" altLang="de-DE" sz="1300" b="0" dirty="0">
                <a:solidFill>
                  <a:srgbClr val="3333CC"/>
                </a:solidFill>
                <a:cs typeface="Arial" panose="020B0604020202020204" pitchFamily="34" charset="0"/>
              </a:rPr>
              <a:t> Test </a:t>
            </a:r>
            <a:r>
              <a:rPr lang="de-DE" altLang="de-DE" sz="1300" b="0" dirty="0" err="1">
                <a:solidFill>
                  <a:srgbClr val="3333CC"/>
                </a:solidFill>
                <a:cs typeface="Arial" panose="020B0604020202020204" pitchFamily="34" charset="0"/>
              </a:rPr>
              <a:t>Use</a:t>
            </a:r>
            <a:r>
              <a:rPr lang="de-DE" altLang="de-DE" sz="1300" b="0" dirty="0">
                <a:solidFill>
                  <a:srgbClr val="3333CC"/>
                </a:solidFill>
                <a:cs typeface="Arial" panose="020B0604020202020204" pitchFamily="34" charset="0"/>
              </a:rPr>
              <a:t>; ITC 2000; ▶ www.intestcom.org)</a:t>
            </a:r>
          </a:p>
          <a:p>
            <a:pPr marL="171450" indent="-171450" eaLnBrk="1" hangingPunct="1">
              <a:spcBef>
                <a:spcPts val="600"/>
              </a:spcBef>
              <a:spcAft>
                <a:spcPts val="0"/>
              </a:spcAft>
              <a:buClr>
                <a:srgbClr val="808080"/>
              </a:buClr>
              <a:buSzPct val="150000"/>
              <a:buFont typeface="Arial" panose="020B0604020202020204" pitchFamily="34" charset="0"/>
              <a:buChar char="•"/>
              <a:defRPr/>
            </a:pPr>
            <a:r>
              <a:rPr lang="de-DE" altLang="de-DE" sz="1300" b="0" dirty="0">
                <a:solidFill>
                  <a:srgbClr val="3333CC"/>
                </a:solidFill>
                <a:cs typeface="Arial" panose="020B0604020202020204" pitchFamily="34" charset="0"/>
              </a:rPr>
              <a:t>SIOP (</a:t>
            </a:r>
            <a:r>
              <a:rPr lang="de-DE" altLang="de-DE" sz="1300" b="0" dirty="0" err="1">
                <a:solidFill>
                  <a:srgbClr val="3333CC"/>
                </a:solidFill>
                <a:cs typeface="Arial" panose="020B0604020202020204" pitchFamily="34" charset="0"/>
              </a:rPr>
              <a:t>Principles</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for</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the</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validation</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and</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use</a:t>
            </a:r>
            <a:r>
              <a:rPr lang="de-DE" altLang="de-DE" sz="1300" b="0" dirty="0">
                <a:solidFill>
                  <a:srgbClr val="3333CC"/>
                </a:solidFill>
                <a:cs typeface="Arial" panose="020B0604020202020204" pitchFamily="34" charset="0"/>
              </a:rPr>
              <a:t> of </a:t>
            </a:r>
            <a:r>
              <a:rPr lang="de-DE" altLang="de-DE" sz="1300" b="0" dirty="0" err="1">
                <a:solidFill>
                  <a:srgbClr val="3333CC"/>
                </a:solidFill>
                <a:cs typeface="Arial" panose="020B0604020202020204" pitchFamily="34" charset="0"/>
              </a:rPr>
              <a:t>personnel</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selection</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procedures</a:t>
            </a:r>
            <a:r>
              <a:rPr lang="de-DE" altLang="de-DE" sz="1300" b="0" dirty="0">
                <a:solidFill>
                  <a:srgbClr val="3333CC"/>
                </a:solidFill>
                <a:cs typeface="Arial" panose="020B0604020202020204" pitchFamily="34" charset="0"/>
              </a:rPr>
              <a:t>; SIOP, 2003; ▶ www.siop.org/_principles/principles.pdf)</a:t>
            </a:r>
          </a:p>
          <a:p>
            <a:pPr marL="171450" indent="-171450" eaLnBrk="1" hangingPunct="1">
              <a:spcBef>
                <a:spcPts val="600"/>
              </a:spcBef>
              <a:spcAft>
                <a:spcPts val="0"/>
              </a:spcAft>
              <a:buClr>
                <a:srgbClr val="808080"/>
              </a:buClr>
              <a:buSzPct val="150000"/>
              <a:buFont typeface="Arial" panose="020B0604020202020204" pitchFamily="34" charset="0"/>
              <a:buChar char="•"/>
              <a:defRPr/>
            </a:pPr>
            <a:r>
              <a:rPr lang="de-DE" altLang="de-DE" sz="1300" b="0" dirty="0">
                <a:solidFill>
                  <a:srgbClr val="3333CC"/>
                </a:solidFill>
                <a:cs typeface="Arial" panose="020B0604020202020204" pitchFamily="34" charset="0"/>
              </a:rPr>
              <a:t>TBS-DTK (Testbeurteilungssystem des Diagnostik- und Testkuratoriums; Testkuratorium, 2018; ▶ www.zpid.de/Testkuratorium)</a:t>
            </a:r>
          </a:p>
          <a:p>
            <a:pPr marL="171450" indent="-171450" eaLnBrk="1" hangingPunct="1">
              <a:spcBef>
                <a:spcPts val="600"/>
              </a:spcBef>
              <a:spcAft>
                <a:spcPts val="0"/>
              </a:spcAft>
              <a:buClr>
                <a:srgbClr val="808080"/>
              </a:buClr>
              <a:buSzPct val="150000"/>
              <a:buFont typeface="Arial" panose="020B0604020202020204" pitchFamily="34" charset="0"/>
              <a:buChar char="•"/>
              <a:defRPr/>
            </a:pPr>
            <a:r>
              <a:rPr lang="de-DE" altLang="de-DE" sz="1300" b="0" dirty="0">
                <a:solidFill>
                  <a:srgbClr val="3333CC"/>
                </a:solidFill>
                <a:cs typeface="Arial" panose="020B0604020202020204" pitchFamily="34" charset="0"/>
              </a:rPr>
              <a:t>TF-AC (Guidelines </a:t>
            </a:r>
            <a:r>
              <a:rPr lang="de-DE" altLang="de-DE" sz="1300" b="0" dirty="0" err="1">
                <a:solidFill>
                  <a:srgbClr val="3333CC"/>
                </a:solidFill>
                <a:cs typeface="Arial" panose="020B0604020202020204" pitchFamily="34" charset="0"/>
              </a:rPr>
              <a:t>and</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Ethical</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Considerations</a:t>
            </a:r>
            <a:r>
              <a:rPr lang="de-DE" altLang="de-DE" sz="1300" b="0" dirty="0">
                <a:solidFill>
                  <a:srgbClr val="3333CC"/>
                </a:solidFill>
                <a:cs typeface="Arial" panose="020B0604020202020204" pitchFamily="34" charset="0"/>
              </a:rPr>
              <a:t> </a:t>
            </a:r>
            <a:r>
              <a:rPr lang="de-DE" altLang="de-DE" sz="1300" b="0" dirty="0" err="1">
                <a:solidFill>
                  <a:srgbClr val="3333CC"/>
                </a:solidFill>
                <a:cs typeface="Arial" panose="020B0604020202020204" pitchFamily="34" charset="0"/>
              </a:rPr>
              <a:t>for</a:t>
            </a:r>
            <a:r>
              <a:rPr lang="de-DE" altLang="de-DE" sz="1300" b="0" dirty="0">
                <a:solidFill>
                  <a:srgbClr val="3333CC"/>
                </a:solidFill>
                <a:cs typeface="Arial" panose="020B0604020202020204" pitchFamily="34" charset="0"/>
              </a:rPr>
              <a:t> Assessment Center Operation (Task Force); International Task Force on Assessment Center, 2015)</a:t>
            </a:r>
          </a:p>
          <a:p>
            <a:pPr marL="171450" indent="-171450" eaLnBrk="1" hangingPunct="1">
              <a:spcBef>
                <a:spcPts val="600"/>
              </a:spcBef>
              <a:spcAft>
                <a:spcPts val="0"/>
              </a:spcAft>
              <a:buClr>
                <a:srgbClr val="808080"/>
              </a:buClr>
              <a:buSzPct val="150000"/>
              <a:buFont typeface="Arial" panose="020B0604020202020204" pitchFamily="34" charset="0"/>
              <a:buChar char="•"/>
              <a:defRPr/>
            </a:pPr>
            <a:r>
              <a:rPr lang="de-DE" altLang="de-DE" sz="1300" b="0" dirty="0">
                <a:solidFill>
                  <a:srgbClr val="3333CC"/>
                </a:solidFill>
                <a:cs typeface="Arial" panose="020B0604020202020204" pitchFamily="34" charset="0"/>
              </a:rPr>
              <a:t>TF-TU (Test User </a:t>
            </a:r>
            <a:r>
              <a:rPr lang="de-DE" altLang="de-DE" sz="1300" b="0" dirty="0" err="1">
                <a:solidFill>
                  <a:srgbClr val="3333CC"/>
                </a:solidFill>
                <a:cs typeface="Arial" panose="020B0604020202020204" pitchFamily="34" charset="0"/>
              </a:rPr>
              <a:t>Qualifications</a:t>
            </a:r>
            <a:r>
              <a:rPr lang="de-DE" altLang="de-DE" sz="1300" b="0" dirty="0">
                <a:solidFill>
                  <a:srgbClr val="3333CC"/>
                </a:solidFill>
                <a:cs typeface="Arial" panose="020B0604020202020204" pitchFamily="34" charset="0"/>
              </a:rPr>
              <a:t> (Task Force), Turner, </a:t>
            </a:r>
            <a:r>
              <a:rPr lang="de-DE" altLang="de-DE" sz="1300" b="0" dirty="0" err="1">
                <a:solidFill>
                  <a:srgbClr val="3333CC"/>
                </a:solidFill>
                <a:cs typeface="Arial" panose="020B0604020202020204" pitchFamily="34" charset="0"/>
              </a:rPr>
              <a:t>DeMers</a:t>
            </a:r>
            <a:r>
              <a:rPr lang="de-DE" altLang="de-DE" sz="1300" b="0" dirty="0">
                <a:solidFill>
                  <a:srgbClr val="3333CC"/>
                </a:solidFill>
                <a:cs typeface="Arial" panose="020B0604020202020204" pitchFamily="34" charset="0"/>
              </a:rPr>
              <a:t>, Fox &amp; Reed, 2001)</a:t>
            </a:r>
          </a:p>
          <a:p>
            <a:pPr marL="171450" indent="-171450" eaLnBrk="1" hangingPunct="1">
              <a:spcBef>
                <a:spcPts val="600"/>
              </a:spcBef>
              <a:spcAft>
                <a:spcPts val="0"/>
              </a:spcAft>
              <a:buClr>
                <a:srgbClr val="808080"/>
              </a:buClr>
              <a:buSzPct val="150000"/>
              <a:buFont typeface="Arial" panose="020B0604020202020204" pitchFamily="34" charset="0"/>
              <a:buChar char="•"/>
              <a:defRPr/>
            </a:pPr>
            <a:r>
              <a:rPr lang="de-DE" altLang="de-DE" sz="1300" b="0" dirty="0">
                <a:solidFill>
                  <a:srgbClr val="3333CC"/>
                </a:solidFill>
                <a:cs typeface="Arial" panose="020B0604020202020204" pitchFamily="34" charset="0"/>
              </a:rPr>
              <a:t>TOP (Standards </a:t>
            </a:r>
            <a:r>
              <a:rPr lang="de-DE" altLang="de-DE" sz="1300" b="0" dirty="0" smtClean="0">
                <a:solidFill>
                  <a:srgbClr val="3333CC"/>
                </a:solidFill>
                <a:cs typeface="Arial" panose="020B0604020202020204" pitchFamily="34" charset="0"/>
              </a:rPr>
              <a:t>für </a:t>
            </a:r>
            <a:r>
              <a:rPr lang="de-DE" altLang="de-DE" sz="1300" b="0" dirty="0">
                <a:solidFill>
                  <a:srgbClr val="3333CC"/>
                </a:solidFill>
                <a:cs typeface="Arial" panose="020B0604020202020204" pitchFamily="34" charset="0"/>
              </a:rPr>
              <a:t>Eignungs- u. Potenzialdiagnostik im Top-Management;  AKAC 2016b; ▶https://www.forum-assessment.de</a:t>
            </a:r>
            <a:r>
              <a:rPr lang="de-DE" altLang="de-DE" sz="1300" b="0" dirty="0" smtClean="0">
                <a:solidFill>
                  <a:srgbClr val="3333CC"/>
                </a:solidFill>
                <a:cs typeface="Arial" panose="020B0604020202020204" pitchFamily="34" charset="0"/>
              </a:rPr>
              <a:t>/)</a:t>
            </a:r>
            <a:endParaRPr lang="de-DE" altLang="de-DE" sz="1300" b="0" dirty="0">
              <a:solidFill>
                <a:srgbClr val="3333CC"/>
              </a:solidFill>
              <a:cs typeface="Arial" panose="020B0604020202020204" pitchFamily="34" charset="0"/>
            </a:endParaRPr>
          </a:p>
        </p:txBody>
      </p:sp>
    </p:spTree>
    <p:custDataLst>
      <p:tags r:id="rId1"/>
    </p:custDataLst>
    <p:extLst>
      <p:ext uri="{BB962C8B-B14F-4D97-AF65-F5344CB8AC3E}">
        <p14:creationId xmlns:p14="http://schemas.microsoft.com/office/powerpoint/2010/main" val="340488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blinds(horizontal)">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blinds(horizontal)">
                                      <p:cBhvr>
                                        <p:cTn id="30" dur="5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blinds(horizontal)">
                                      <p:cBhvr>
                                        <p:cTn id="35" dur="500"/>
                                        <p:tgtEl>
                                          <p:spTgt spid="8">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
                                            <p:txEl>
                                              <p:pRg st="7" end="7"/>
                                            </p:txEl>
                                          </p:spTgt>
                                        </p:tgtEl>
                                        <p:attrNameLst>
                                          <p:attrName>style.visibility</p:attrName>
                                        </p:attrNameLst>
                                      </p:cBhvr>
                                      <p:to>
                                        <p:strVal val="visible"/>
                                      </p:to>
                                    </p:set>
                                    <p:animEffect transition="in" filter="blinds(horizontal)">
                                      <p:cBhvr>
                                        <p:cTn id="40" dur="500"/>
                                        <p:tgtEl>
                                          <p:spTgt spid="8">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Effect transition="in" filter="blinds(horizontal)">
                                      <p:cBhvr>
                                        <p:cTn id="45" dur="500"/>
                                        <p:tgtEl>
                                          <p:spTgt spid="8">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8">
                                            <p:txEl>
                                              <p:pRg st="9" end="9"/>
                                            </p:txEl>
                                          </p:spTgt>
                                        </p:tgtEl>
                                        <p:attrNameLst>
                                          <p:attrName>style.visibility</p:attrName>
                                        </p:attrNameLst>
                                      </p:cBhvr>
                                      <p:to>
                                        <p:strVal val="visible"/>
                                      </p:to>
                                    </p:set>
                                    <p:animEffect transition="in" filter="blinds(horizontal)">
                                      <p:cBhvr>
                                        <p:cTn id="50" dur="500"/>
                                        <p:tgtEl>
                                          <p:spTgt spid="8">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8">
                                            <p:txEl>
                                              <p:pRg st="10" end="10"/>
                                            </p:txEl>
                                          </p:spTgt>
                                        </p:tgtEl>
                                        <p:attrNameLst>
                                          <p:attrName>style.visibility</p:attrName>
                                        </p:attrNameLst>
                                      </p:cBhvr>
                                      <p:to>
                                        <p:strVal val="visible"/>
                                      </p:to>
                                    </p:set>
                                    <p:animEffect transition="in" filter="blinds(horizontal)">
                                      <p:cBhvr>
                                        <p:cTn id="55" dur="500"/>
                                        <p:tgtEl>
                                          <p:spTgt spid="8">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8">
                                            <p:txEl>
                                              <p:pRg st="11" end="11"/>
                                            </p:txEl>
                                          </p:spTgt>
                                        </p:tgtEl>
                                        <p:attrNameLst>
                                          <p:attrName>style.visibility</p:attrName>
                                        </p:attrNameLst>
                                      </p:cBhvr>
                                      <p:to>
                                        <p:strVal val="visible"/>
                                      </p:to>
                                    </p:set>
                                    <p:animEffect transition="in" filter="blinds(horizontal)">
                                      <p:cBhvr>
                                        <p:cTn id="60" dur="500"/>
                                        <p:tgtEl>
                                          <p:spTgt spid="8">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8">
                                            <p:txEl>
                                              <p:pRg st="12" end="12"/>
                                            </p:txEl>
                                          </p:spTgt>
                                        </p:tgtEl>
                                        <p:attrNameLst>
                                          <p:attrName>style.visibility</p:attrName>
                                        </p:attrNameLst>
                                      </p:cBhvr>
                                      <p:to>
                                        <p:strVal val="visible"/>
                                      </p:to>
                                    </p:set>
                                    <p:animEffect transition="in" filter="blinds(horizontal)">
                                      <p:cBhvr>
                                        <p:cTn id="65" dur="500"/>
                                        <p:tgtEl>
                                          <p:spTgt spid="8">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8">
                                            <p:txEl>
                                              <p:pRg st="13" end="13"/>
                                            </p:txEl>
                                          </p:spTgt>
                                        </p:tgtEl>
                                        <p:attrNameLst>
                                          <p:attrName>style.visibility</p:attrName>
                                        </p:attrNameLst>
                                      </p:cBhvr>
                                      <p:to>
                                        <p:strVal val="visible"/>
                                      </p:to>
                                    </p:set>
                                    <p:animEffect transition="in" filter="blinds(horizontal)">
                                      <p:cBhvr>
                                        <p:cTn id="70" dur="500"/>
                                        <p:tgtEl>
                                          <p:spTgt spid="8">
                                            <p:txEl>
                                              <p:pRg st="13" end="1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8">
                                            <p:txEl>
                                              <p:pRg st="14" end="14"/>
                                            </p:txEl>
                                          </p:spTgt>
                                        </p:tgtEl>
                                        <p:attrNameLst>
                                          <p:attrName>style.visibility</p:attrName>
                                        </p:attrNameLst>
                                      </p:cBhvr>
                                      <p:to>
                                        <p:strVal val="visible"/>
                                      </p:to>
                                    </p:set>
                                    <p:animEffect transition="in" filter="blinds(horizontal)">
                                      <p:cBhvr>
                                        <p:cTn id="75"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3528960841"/>
              </p:ext>
            </p:extLst>
          </p:nvPr>
        </p:nvGraphicFramePr>
        <p:xfrm>
          <a:off x="2347875" y="963582"/>
          <a:ext cx="7486650" cy="5260978"/>
        </p:xfrm>
        <a:graphic>
          <a:graphicData uri="http://schemas.openxmlformats.org/drawingml/2006/table">
            <a:tbl>
              <a:tblPr firstRow="1" firstCol="1" bandRow="1"/>
              <a:tblGrid>
                <a:gridCol w="4887935">
                  <a:extLst>
                    <a:ext uri="{9D8B030D-6E8A-4147-A177-3AD203B41FA5}">
                      <a16:colId xmlns:a16="http://schemas.microsoft.com/office/drawing/2014/main" val="20000"/>
                    </a:ext>
                  </a:extLst>
                </a:gridCol>
                <a:gridCol w="2598715">
                  <a:extLst>
                    <a:ext uri="{9D8B030D-6E8A-4147-A177-3AD203B41FA5}">
                      <a16:colId xmlns:a16="http://schemas.microsoft.com/office/drawing/2014/main" val="20001"/>
                    </a:ext>
                  </a:extLst>
                </a:gridCol>
              </a:tblGrid>
              <a:tr h="622300">
                <a:tc>
                  <a:txBody>
                    <a:bodyPr/>
                    <a:lstStyle/>
                    <a:p>
                      <a:pPr algn="ctr">
                        <a:lnSpc>
                          <a:spcPts val="1300"/>
                        </a:lnSpc>
                        <a:spcAft>
                          <a:spcPts val="600"/>
                        </a:spcAft>
                      </a:pPr>
                      <a:endParaRPr lang="de-DE" sz="1600" b="1">
                        <a:solidFill>
                          <a:srgbClr val="FFFFFF"/>
                        </a:solidFill>
                        <a:effectLst/>
                        <a:latin typeface="+mn-lt"/>
                        <a:ea typeface="Arial Unicode MS" panose="020B0604020202020204" pitchFamily="34" charset="-128"/>
                        <a:cs typeface="Times New Roman" panose="02020603050405020304" pitchFamily="18" charset="0"/>
                      </a:endParaRPr>
                    </a:p>
                    <a:p>
                      <a:pPr algn="ctr">
                        <a:lnSpc>
                          <a:spcPts val="1300"/>
                        </a:lnSpc>
                        <a:spcAft>
                          <a:spcPts val="0"/>
                        </a:spcAft>
                      </a:pPr>
                      <a:r>
                        <a:rPr lang="de-DE" sz="1600" b="1">
                          <a:solidFill>
                            <a:srgbClr val="FFFFFF"/>
                          </a:solidFill>
                          <a:effectLst/>
                          <a:latin typeface="+mn-lt"/>
                          <a:ea typeface="Arial Unicode MS" panose="020B0604020202020204" pitchFamily="34" charset="-128"/>
                          <a:cs typeface="Times New Roman" panose="02020603050405020304" pitchFamily="18" charset="0"/>
                        </a:rPr>
                        <a:t>Hilfreich beim Thema …</a:t>
                      </a:r>
                      <a:endParaRPr lang="de-DE" sz="1600">
                        <a:effectLst/>
                        <a:latin typeface="+mn-lt"/>
                        <a:ea typeface="Arial Unicode MS" panose="020B0604020202020204" pitchFamily="34" charset="-128"/>
                        <a:cs typeface="Times New Roman" panose="02020603050405020304" pitchFamily="18" charset="0"/>
                      </a:endParaRPr>
                    </a:p>
                  </a:txBody>
                  <a:tcPr marL="51636" marR="51636"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ts val="1300"/>
                        </a:lnSpc>
                        <a:spcAft>
                          <a:spcPts val="600"/>
                        </a:spcAft>
                      </a:pPr>
                      <a:endParaRPr lang="de-DE" sz="1600" b="1">
                        <a:solidFill>
                          <a:srgbClr val="FFFFFF"/>
                        </a:solidFill>
                        <a:effectLst/>
                        <a:latin typeface="+mn-lt"/>
                        <a:ea typeface="Arial Unicode MS" panose="020B0604020202020204" pitchFamily="34" charset="-128"/>
                        <a:cs typeface="Times New Roman" panose="02020603050405020304" pitchFamily="18" charset="0"/>
                      </a:endParaRPr>
                    </a:p>
                    <a:p>
                      <a:pPr algn="ctr">
                        <a:lnSpc>
                          <a:spcPts val="1500"/>
                        </a:lnSpc>
                        <a:spcAft>
                          <a:spcPts val="600"/>
                        </a:spcAft>
                      </a:pPr>
                      <a:r>
                        <a:rPr lang="de-DE" sz="1600" b="1">
                          <a:solidFill>
                            <a:srgbClr val="FFFFFF"/>
                          </a:solidFill>
                          <a:effectLst/>
                          <a:latin typeface="+mn-lt"/>
                          <a:ea typeface="Arial Unicode MS" panose="020B0604020202020204" pitchFamily="34" charset="-128"/>
                          <a:cs typeface="Times New Roman" panose="02020603050405020304" pitchFamily="18" charset="0"/>
                        </a:rPr>
                        <a:t>Qualitätsstandards (zusätzlich zur DIN)</a:t>
                      </a:r>
                      <a:endParaRPr lang="de-DE" sz="1600">
                        <a:effectLst/>
                        <a:latin typeface="+mn-lt"/>
                        <a:ea typeface="Arial Unicode MS" panose="020B0604020202020204" pitchFamily="34" charset="-128"/>
                        <a:cs typeface="Times New Roman" panose="02020603050405020304" pitchFamily="18" charset="0"/>
                      </a:endParaRPr>
                    </a:p>
                  </a:txBody>
                  <a:tcPr marL="51636" marR="51636"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363483">
                <a:tc>
                  <a:txBody>
                    <a:bodyPr/>
                    <a:lstStyle/>
                    <a:p>
                      <a:pPr marL="228600" indent="-234315">
                        <a:lnSpc>
                          <a:spcPts val="1300"/>
                        </a:lnSpc>
                        <a:spcAft>
                          <a:spcPts val="0"/>
                        </a:spcAft>
                        <a:tabLst>
                          <a:tab pos="234315" algn="l"/>
                          <a:tab pos="449580" algn="l"/>
                        </a:tabLst>
                      </a:pPr>
                      <a:endParaRPr lang="de-DE" sz="1400" b="0">
                        <a:effectLst/>
                        <a:latin typeface="+mn-lt"/>
                        <a:ea typeface="Arial Unicode MS" panose="020B0604020202020204" pitchFamily="34" charset="-128"/>
                        <a:cs typeface="Times New Roman" panose="02020603050405020304" pitchFamily="18" charset="0"/>
                      </a:endParaRPr>
                    </a:p>
                    <a:p>
                      <a:pPr marL="228600" indent="-234315">
                        <a:lnSpc>
                          <a:spcPts val="1300"/>
                        </a:lnSpc>
                        <a:spcAft>
                          <a:spcPts val="0"/>
                        </a:spcAft>
                        <a:tabLst>
                          <a:tab pos="234315" algn="l"/>
                          <a:tab pos="449580" algn="l"/>
                        </a:tabLst>
                      </a:pPr>
                      <a:r>
                        <a:rPr lang="de-DE" sz="1400" b="0">
                          <a:effectLst/>
                          <a:latin typeface="+mn-lt"/>
                          <a:ea typeface="Arial Unicode MS" panose="020B0604020202020204" pitchFamily="34" charset="-128"/>
                          <a:cs typeface="Times New Roman" panose="02020603050405020304" pitchFamily="18" charset="0"/>
                        </a:rPr>
                        <a:t>Anforderungsanalyse</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234315" indent="-233680" algn="ctr">
                        <a:lnSpc>
                          <a:spcPts val="1300"/>
                        </a:lnSpc>
                        <a:spcAft>
                          <a:spcPts val="0"/>
                        </a:spcAft>
                        <a:tabLst>
                          <a:tab pos="467995" algn="l"/>
                          <a:tab pos="449580" algn="l"/>
                        </a:tabLst>
                      </a:pPr>
                      <a:endParaRPr lang="de-DE" sz="1400">
                        <a:effectLst/>
                        <a:latin typeface="+mn-lt"/>
                        <a:ea typeface="Arial Unicode MS" panose="020B0604020202020204" pitchFamily="34" charset="-128"/>
                        <a:cs typeface="Times New Roman" panose="02020603050405020304" pitchFamily="18" charset="0"/>
                      </a:endParaRPr>
                    </a:p>
                    <a:p>
                      <a:pPr marL="234315" indent="-233680" algn="ctr">
                        <a:lnSpc>
                          <a:spcPts val="1300"/>
                        </a:lnSpc>
                        <a:spcAft>
                          <a:spcPts val="0"/>
                        </a:spcAft>
                        <a:tabLst>
                          <a:tab pos="467995" algn="l"/>
                          <a:tab pos="449580" algn="l"/>
                        </a:tabLst>
                      </a:pPr>
                      <a:r>
                        <a:rPr lang="de-DE" sz="1400">
                          <a:effectLst/>
                          <a:latin typeface="+mn-lt"/>
                          <a:ea typeface="Arial Unicode MS" panose="020B0604020202020204" pitchFamily="34" charset="-128"/>
                          <a:cs typeface="Times New Roman" panose="02020603050405020304" pitchFamily="18" charset="0"/>
                        </a:rPr>
                        <a:t>SIOP</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1"/>
                  </a:ext>
                </a:extLst>
              </a:tr>
              <a:tr h="413730">
                <a:tc>
                  <a:txBody>
                    <a:bodyPr/>
                    <a:lstStyle/>
                    <a:p>
                      <a:pPr marL="228600" indent="-234315">
                        <a:lnSpc>
                          <a:spcPts val="1300"/>
                        </a:lnSpc>
                        <a:spcAft>
                          <a:spcPts val="0"/>
                        </a:spcAft>
                        <a:tabLst>
                          <a:tab pos="234315" algn="l"/>
                          <a:tab pos="449580" algn="l"/>
                        </a:tabLst>
                      </a:pPr>
                      <a:endParaRPr lang="de-DE" sz="1400" b="0">
                        <a:effectLst/>
                        <a:latin typeface="+mn-lt"/>
                        <a:ea typeface="Arial Unicode MS" panose="020B0604020202020204" pitchFamily="34" charset="-128"/>
                        <a:cs typeface="Times New Roman" panose="02020603050405020304" pitchFamily="18" charset="0"/>
                      </a:endParaRPr>
                    </a:p>
                    <a:p>
                      <a:pPr marL="228600" indent="-234315">
                        <a:lnSpc>
                          <a:spcPts val="1300"/>
                        </a:lnSpc>
                        <a:spcAft>
                          <a:spcPts val="0"/>
                        </a:spcAft>
                        <a:tabLst>
                          <a:tab pos="234315" algn="l"/>
                          <a:tab pos="449580" algn="l"/>
                        </a:tabLst>
                      </a:pPr>
                      <a:r>
                        <a:rPr lang="de-DE" sz="1400" b="0">
                          <a:effectLst/>
                          <a:latin typeface="+mn-lt"/>
                          <a:ea typeface="Arial Unicode MS" panose="020B0604020202020204" pitchFamily="34" charset="-128"/>
                          <a:cs typeface="Times New Roman" panose="02020603050405020304" pitchFamily="18" charset="0"/>
                        </a:rPr>
                        <a:t>Hauptgütekriterien eignungsdiagnostischer Verfahren </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234315" indent="-233680" algn="ctr">
                        <a:lnSpc>
                          <a:spcPts val="1300"/>
                        </a:lnSpc>
                        <a:spcAft>
                          <a:spcPts val="0"/>
                        </a:spcAft>
                        <a:tabLst>
                          <a:tab pos="467995" algn="l"/>
                          <a:tab pos="449580" algn="l"/>
                        </a:tabLst>
                      </a:pPr>
                      <a:endParaRPr lang="de-DE" sz="1400">
                        <a:effectLst/>
                        <a:latin typeface="+mn-lt"/>
                        <a:ea typeface="Arial Unicode MS" panose="020B0604020202020204" pitchFamily="34" charset="-128"/>
                        <a:cs typeface="Times New Roman" panose="02020603050405020304" pitchFamily="18" charset="0"/>
                      </a:endParaRPr>
                    </a:p>
                    <a:p>
                      <a:pPr marL="234315" indent="-233680" algn="ctr">
                        <a:lnSpc>
                          <a:spcPts val="1300"/>
                        </a:lnSpc>
                        <a:spcAft>
                          <a:spcPts val="0"/>
                        </a:spcAft>
                        <a:tabLst>
                          <a:tab pos="467995" algn="l"/>
                          <a:tab pos="449580" algn="l"/>
                        </a:tabLst>
                      </a:pPr>
                      <a:r>
                        <a:rPr lang="de-DE" sz="1400">
                          <a:effectLst/>
                          <a:latin typeface="+mn-lt"/>
                          <a:ea typeface="Arial Unicode MS" panose="020B0604020202020204" pitchFamily="34" charset="-128"/>
                          <a:cs typeface="Times New Roman" panose="02020603050405020304" pitchFamily="18" charset="0"/>
                        </a:rPr>
                        <a:t>APA,</a:t>
                      </a:r>
                      <a:r>
                        <a:rPr lang="de-DE" sz="1400" baseline="0">
                          <a:effectLst/>
                          <a:latin typeface="+mn-lt"/>
                          <a:ea typeface="Arial Unicode MS" panose="020B0604020202020204" pitchFamily="34" charset="-128"/>
                          <a:cs typeface="Times New Roman" panose="02020603050405020304" pitchFamily="18" charset="0"/>
                        </a:rPr>
                        <a:t> </a:t>
                      </a:r>
                      <a:r>
                        <a:rPr lang="de-DE" sz="1400">
                          <a:effectLst/>
                          <a:latin typeface="+mn-lt"/>
                          <a:ea typeface="Arial Unicode MS" panose="020B0604020202020204" pitchFamily="34" charset="-128"/>
                          <a:cs typeface="Times New Roman" panose="02020603050405020304" pitchFamily="18" charset="0"/>
                        </a:rPr>
                        <a:t>SIOP</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228600" indent="-234315">
                        <a:lnSpc>
                          <a:spcPts val="1300"/>
                        </a:lnSpc>
                        <a:spcAft>
                          <a:spcPts val="0"/>
                        </a:spcAft>
                        <a:tabLst>
                          <a:tab pos="234315" algn="l"/>
                          <a:tab pos="449580" algn="l"/>
                        </a:tabLst>
                      </a:pPr>
                      <a:endParaRPr lang="de-DE" sz="1400" b="0">
                        <a:effectLst/>
                        <a:latin typeface="+mn-lt"/>
                        <a:ea typeface="Arial Unicode MS" panose="020B0604020202020204" pitchFamily="34" charset="-128"/>
                        <a:cs typeface="Times New Roman" panose="02020603050405020304" pitchFamily="18" charset="0"/>
                      </a:endParaRPr>
                    </a:p>
                    <a:p>
                      <a:pPr marL="228600" indent="-234315">
                        <a:lnSpc>
                          <a:spcPts val="1300"/>
                        </a:lnSpc>
                        <a:spcAft>
                          <a:spcPts val="0"/>
                        </a:spcAft>
                        <a:tabLst>
                          <a:tab pos="234315" algn="l"/>
                          <a:tab pos="449580" algn="l"/>
                        </a:tabLst>
                      </a:pPr>
                      <a:r>
                        <a:rPr lang="de-DE" sz="1400" b="0">
                          <a:effectLst/>
                          <a:latin typeface="+mn-lt"/>
                          <a:ea typeface="Arial Unicode MS" panose="020B0604020202020204" pitchFamily="34" charset="-128"/>
                          <a:cs typeface="Times New Roman" panose="02020603050405020304" pitchFamily="18" charset="0"/>
                        </a:rPr>
                        <a:t>Fairness  </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234315" indent="-233680" algn="ctr">
                        <a:lnSpc>
                          <a:spcPts val="1300"/>
                        </a:lnSpc>
                        <a:spcAft>
                          <a:spcPts val="0"/>
                        </a:spcAft>
                        <a:tabLst>
                          <a:tab pos="467995" algn="l"/>
                          <a:tab pos="449580" algn="l"/>
                        </a:tabLst>
                      </a:pPr>
                      <a:endParaRPr lang="de-DE" sz="1400">
                        <a:effectLst/>
                        <a:latin typeface="+mn-lt"/>
                        <a:ea typeface="Arial Unicode MS" panose="020B0604020202020204" pitchFamily="34" charset="-128"/>
                        <a:cs typeface="Times New Roman" panose="02020603050405020304" pitchFamily="18" charset="0"/>
                      </a:endParaRPr>
                    </a:p>
                    <a:p>
                      <a:pPr marL="234315" indent="-233680" algn="ctr">
                        <a:lnSpc>
                          <a:spcPts val="1300"/>
                        </a:lnSpc>
                        <a:spcAft>
                          <a:spcPts val="0"/>
                        </a:spcAft>
                        <a:tabLst>
                          <a:tab pos="467995" algn="l"/>
                          <a:tab pos="449580" algn="l"/>
                        </a:tabLst>
                      </a:pPr>
                      <a:r>
                        <a:rPr lang="de-DE" sz="1400">
                          <a:effectLst/>
                          <a:latin typeface="+mn-lt"/>
                          <a:ea typeface="Arial Unicode MS" panose="020B0604020202020204" pitchFamily="34" charset="-128"/>
                          <a:cs typeface="Times New Roman" panose="02020603050405020304" pitchFamily="18" charset="0"/>
                        </a:rPr>
                        <a:t>APA </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3"/>
                  </a:ext>
                </a:extLst>
              </a:tr>
              <a:tr h="443115">
                <a:tc>
                  <a:txBody>
                    <a:bodyPr/>
                    <a:lstStyle/>
                    <a:p>
                      <a:pPr marL="228600" indent="-234315">
                        <a:lnSpc>
                          <a:spcPts val="1300"/>
                        </a:lnSpc>
                        <a:spcAft>
                          <a:spcPts val="0"/>
                        </a:spcAft>
                        <a:tabLst>
                          <a:tab pos="234315" algn="l"/>
                          <a:tab pos="449580" algn="l"/>
                        </a:tabLst>
                      </a:pPr>
                      <a:endParaRPr lang="de-DE" sz="1400" b="0">
                        <a:effectLst/>
                        <a:latin typeface="+mn-lt"/>
                        <a:ea typeface="Arial Unicode MS" panose="020B0604020202020204" pitchFamily="34" charset="-128"/>
                        <a:cs typeface="Times New Roman" panose="02020603050405020304" pitchFamily="18" charset="0"/>
                      </a:endParaRPr>
                    </a:p>
                    <a:p>
                      <a:pPr marL="228600" indent="-234315">
                        <a:lnSpc>
                          <a:spcPts val="1300"/>
                        </a:lnSpc>
                        <a:spcAft>
                          <a:spcPts val="0"/>
                        </a:spcAft>
                        <a:tabLst>
                          <a:tab pos="234315" algn="l"/>
                          <a:tab pos="449580" algn="l"/>
                        </a:tabLst>
                      </a:pPr>
                      <a:r>
                        <a:rPr lang="de-DE" sz="1400" b="0">
                          <a:effectLst/>
                          <a:latin typeface="+mn-lt"/>
                          <a:ea typeface="Arial Unicode MS" panose="020B0604020202020204" pitchFamily="34" charset="-128"/>
                          <a:cs typeface="Times New Roman" panose="02020603050405020304" pitchFamily="18" charset="0"/>
                        </a:rPr>
                        <a:t>Internationalisierung der Eignungsdiagnostik  </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234315" indent="-233680" algn="ctr">
                        <a:lnSpc>
                          <a:spcPts val="1300"/>
                        </a:lnSpc>
                        <a:spcAft>
                          <a:spcPts val="0"/>
                        </a:spcAft>
                        <a:tabLst>
                          <a:tab pos="467995" algn="l"/>
                          <a:tab pos="449580" algn="l"/>
                        </a:tabLst>
                      </a:pPr>
                      <a:endParaRPr lang="en-US" sz="1400">
                        <a:effectLst/>
                        <a:latin typeface="+mn-lt"/>
                        <a:ea typeface="Arial Unicode MS" panose="020B0604020202020204" pitchFamily="34" charset="-128"/>
                        <a:cs typeface="Times New Roman" panose="02020603050405020304" pitchFamily="18" charset="0"/>
                      </a:endParaRPr>
                    </a:p>
                    <a:p>
                      <a:pPr marL="234315" indent="-233680" algn="ctr">
                        <a:lnSpc>
                          <a:spcPts val="1300"/>
                        </a:lnSpc>
                        <a:spcAft>
                          <a:spcPts val="0"/>
                        </a:spcAft>
                        <a:tabLst>
                          <a:tab pos="467995" algn="l"/>
                          <a:tab pos="449580" algn="l"/>
                        </a:tabLst>
                      </a:pPr>
                      <a:r>
                        <a:rPr lang="en-US" sz="1400">
                          <a:effectLst/>
                          <a:latin typeface="+mn-lt"/>
                          <a:ea typeface="Arial Unicode MS" panose="020B0604020202020204" pitchFamily="34" charset="-128"/>
                          <a:cs typeface="Times New Roman" panose="02020603050405020304" pitchFamily="18" charset="0"/>
                        </a:rPr>
                        <a:t>APA; ISO; ITC-TA; ITC-TU</a:t>
                      </a:r>
                      <a:endParaRPr lang="de-DE" sz="1400">
                        <a:effectLst/>
                        <a:latin typeface="+mn-lt"/>
                        <a:ea typeface="Arial Unicode MS" panose="020B0604020202020204" pitchFamily="34" charset="-128"/>
                        <a:cs typeface="Times New Roman" panose="02020603050405020304" pitchFamily="18" charset="0"/>
                      </a:endParaRP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4"/>
                  </a:ext>
                </a:extLst>
              </a:tr>
              <a:tr h="408062">
                <a:tc>
                  <a:txBody>
                    <a:bodyPr/>
                    <a:lstStyle/>
                    <a:p>
                      <a:pPr marL="228600" indent="-234315">
                        <a:lnSpc>
                          <a:spcPts val="1300"/>
                        </a:lnSpc>
                        <a:spcAft>
                          <a:spcPts val="0"/>
                        </a:spcAft>
                        <a:tabLst>
                          <a:tab pos="234315" algn="l"/>
                          <a:tab pos="449580" algn="l"/>
                        </a:tabLst>
                      </a:pPr>
                      <a:endParaRPr lang="de-DE" sz="1400" b="0">
                        <a:effectLst/>
                        <a:latin typeface="+mn-lt"/>
                        <a:ea typeface="Arial Unicode MS" panose="020B0604020202020204" pitchFamily="34" charset="-128"/>
                        <a:cs typeface="Times New Roman" panose="02020603050405020304" pitchFamily="18" charset="0"/>
                      </a:endParaRPr>
                    </a:p>
                    <a:p>
                      <a:pPr marL="228600" indent="-234315">
                        <a:lnSpc>
                          <a:spcPts val="1300"/>
                        </a:lnSpc>
                        <a:spcAft>
                          <a:spcPts val="0"/>
                        </a:spcAft>
                        <a:tabLst>
                          <a:tab pos="234315" algn="l"/>
                          <a:tab pos="449580" algn="l"/>
                        </a:tabLst>
                      </a:pPr>
                      <a:r>
                        <a:rPr lang="de-DE" sz="1400" b="0">
                          <a:effectLst/>
                          <a:latin typeface="+mn-lt"/>
                          <a:ea typeface="Arial Unicode MS" panose="020B0604020202020204" pitchFamily="34" charset="-128"/>
                          <a:cs typeface="Times New Roman" panose="02020603050405020304" pitchFamily="18" charset="0"/>
                        </a:rPr>
                        <a:t>Mündliche Befragungen/Interviews </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234315" indent="-233680" algn="ctr">
                        <a:lnSpc>
                          <a:spcPts val="1300"/>
                        </a:lnSpc>
                        <a:spcAft>
                          <a:spcPts val="0"/>
                        </a:spcAft>
                        <a:tabLst>
                          <a:tab pos="467995" algn="l"/>
                          <a:tab pos="449580" algn="l"/>
                        </a:tabLst>
                      </a:pPr>
                      <a:endParaRPr lang="de-DE" sz="1400">
                        <a:effectLst/>
                        <a:latin typeface="+mn-lt"/>
                        <a:ea typeface="Arial Unicode MS" panose="020B0604020202020204" pitchFamily="34" charset="-128"/>
                        <a:cs typeface="Times New Roman" panose="02020603050405020304" pitchFamily="18" charset="0"/>
                      </a:endParaRPr>
                    </a:p>
                    <a:p>
                      <a:pPr marL="234315" indent="-233680" algn="ctr">
                        <a:lnSpc>
                          <a:spcPts val="1300"/>
                        </a:lnSpc>
                        <a:spcAft>
                          <a:spcPts val="0"/>
                        </a:spcAft>
                        <a:tabLst>
                          <a:tab pos="467995" algn="l"/>
                          <a:tab pos="449580" algn="l"/>
                        </a:tabLst>
                      </a:pPr>
                      <a:r>
                        <a:rPr lang="de-DE" sz="1400">
                          <a:effectLst/>
                          <a:latin typeface="+mn-lt"/>
                          <a:ea typeface="Arial Unicode MS" panose="020B0604020202020204" pitchFamily="34" charset="-128"/>
                          <a:cs typeface="Times New Roman" panose="02020603050405020304" pitchFamily="18" charset="0"/>
                        </a:rPr>
                        <a:t>AKAC-I</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5"/>
                  </a:ext>
                </a:extLst>
              </a:tr>
              <a:tr h="378929">
                <a:tc>
                  <a:txBody>
                    <a:bodyPr/>
                    <a:lstStyle/>
                    <a:p>
                      <a:pPr marL="228600" indent="-234315">
                        <a:lnSpc>
                          <a:spcPts val="1300"/>
                        </a:lnSpc>
                        <a:spcAft>
                          <a:spcPts val="0"/>
                        </a:spcAft>
                        <a:tabLst>
                          <a:tab pos="234315" algn="l"/>
                          <a:tab pos="449580" algn="l"/>
                        </a:tabLst>
                      </a:pPr>
                      <a:endParaRPr lang="de-DE" sz="1400" b="0">
                        <a:effectLst/>
                        <a:latin typeface="+mn-lt"/>
                        <a:ea typeface="Arial Unicode MS" panose="020B0604020202020204" pitchFamily="34" charset="-128"/>
                        <a:cs typeface="Times New Roman" panose="02020603050405020304" pitchFamily="18" charset="0"/>
                      </a:endParaRPr>
                    </a:p>
                    <a:p>
                      <a:pPr marL="228600" indent="-234315">
                        <a:lnSpc>
                          <a:spcPts val="1300"/>
                        </a:lnSpc>
                        <a:spcAft>
                          <a:spcPts val="0"/>
                        </a:spcAft>
                        <a:tabLst>
                          <a:tab pos="234315" algn="l"/>
                          <a:tab pos="449580" algn="l"/>
                        </a:tabLst>
                      </a:pPr>
                      <a:r>
                        <a:rPr lang="de-DE" sz="1400" b="0">
                          <a:effectLst/>
                          <a:latin typeface="+mn-lt"/>
                          <a:ea typeface="Arial Unicode MS" panose="020B0604020202020204" pitchFamily="34" charset="-128"/>
                          <a:cs typeface="Times New Roman" panose="02020603050405020304" pitchFamily="18" charset="0"/>
                        </a:rPr>
                        <a:t>Verfahren der Verhaltensbeobachtung und -beurteilung</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234315" indent="-233680" algn="ctr">
                        <a:lnSpc>
                          <a:spcPts val="1300"/>
                        </a:lnSpc>
                        <a:spcAft>
                          <a:spcPts val="0"/>
                        </a:spcAft>
                        <a:tabLst>
                          <a:tab pos="467995" algn="l"/>
                          <a:tab pos="449580" algn="l"/>
                        </a:tabLst>
                      </a:pPr>
                      <a:endParaRPr lang="de-DE" sz="1400">
                        <a:effectLst/>
                        <a:latin typeface="+mn-lt"/>
                        <a:ea typeface="Arial Unicode MS" panose="020B0604020202020204" pitchFamily="34" charset="-128"/>
                        <a:cs typeface="Times New Roman" panose="02020603050405020304" pitchFamily="18" charset="0"/>
                      </a:endParaRPr>
                    </a:p>
                    <a:p>
                      <a:pPr marL="234315" indent="-233680" algn="ctr">
                        <a:lnSpc>
                          <a:spcPts val="1300"/>
                        </a:lnSpc>
                        <a:spcAft>
                          <a:spcPts val="0"/>
                        </a:spcAft>
                        <a:tabLst>
                          <a:tab pos="467995" algn="l"/>
                          <a:tab pos="449580" algn="l"/>
                        </a:tabLst>
                      </a:pPr>
                      <a:r>
                        <a:rPr lang="de-DE" sz="1400">
                          <a:effectLst/>
                          <a:latin typeface="+mn-lt"/>
                          <a:ea typeface="Arial Unicode MS" panose="020B0604020202020204" pitchFamily="34" charset="-128"/>
                          <a:cs typeface="Times New Roman" panose="02020603050405020304" pitchFamily="18" charset="0"/>
                        </a:rPr>
                        <a:t>TF-AC; AKAC-AC</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6"/>
                  </a:ext>
                </a:extLst>
              </a:tr>
              <a:tr h="495300">
                <a:tc>
                  <a:txBody>
                    <a:bodyPr/>
                    <a:lstStyle/>
                    <a:p>
                      <a:pPr marL="0" indent="0">
                        <a:lnSpc>
                          <a:spcPts val="1300"/>
                        </a:lnSpc>
                        <a:spcAft>
                          <a:spcPts val="0"/>
                        </a:spcAft>
                        <a:buFont typeface="Arial" panose="020B0604020202020204" pitchFamily="34" charset="0"/>
                        <a:buNone/>
                        <a:tabLst>
                          <a:tab pos="234315" algn="l"/>
                          <a:tab pos="449580" algn="l"/>
                        </a:tabLst>
                      </a:pPr>
                      <a:endParaRPr lang="de-DE" sz="1400" b="0">
                        <a:effectLst/>
                        <a:latin typeface="+mn-lt"/>
                        <a:ea typeface="Arial Unicode MS" panose="020B0604020202020204" pitchFamily="34" charset="-128"/>
                        <a:cs typeface="Times New Roman" panose="02020603050405020304" pitchFamily="18" charset="0"/>
                      </a:endParaRPr>
                    </a:p>
                    <a:p>
                      <a:pPr marL="0" indent="0">
                        <a:lnSpc>
                          <a:spcPts val="1300"/>
                        </a:lnSpc>
                        <a:spcAft>
                          <a:spcPts val="0"/>
                        </a:spcAft>
                        <a:buFont typeface="Arial" panose="020B0604020202020204" pitchFamily="34" charset="0"/>
                        <a:buNone/>
                        <a:tabLst>
                          <a:tab pos="234315" algn="l"/>
                          <a:tab pos="449580" algn="l"/>
                        </a:tabLst>
                      </a:pPr>
                      <a:r>
                        <a:rPr lang="de-DE" sz="1400" b="0" err="1">
                          <a:effectLst/>
                          <a:latin typeface="+mn-lt"/>
                          <a:ea typeface="Arial Unicode MS" panose="020B0604020202020204" pitchFamily="34" charset="-128"/>
                          <a:cs typeface="Times New Roman" panose="02020603050405020304" pitchFamily="18" charset="0"/>
                        </a:rPr>
                        <a:t>Messtheoret</a:t>
                      </a:r>
                      <a:r>
                        <a:rPr lang="de-DE" sz="1400" b="0">
                          <a:effectLst/>
                          <a:latin typeface="+mn-lt"/>
                          <a:ea typeface="Arial Unicode MS" panose="020B0604020202020204" pitchFamily="34" charset="-128"/>
                          <a:cs typeface="Times New Roman" panose="02020603050405020304" pitchFamily="18" charset="0"/>
                        </a:rPr>
                        <a:t>. </a:t>
                      </a:r>
                      <a:r>
                        <a:rPr lang="de-DE" sz="1400" b="0" err="1">
                          <a:effectLst/>
                          <a:latin typeface="+mn-lt"/>
                          <a:ea typeface="Arial Unicode MS" panose="020B0604020202020204" pitchFamily="34" charset="-128"/>
                          <a:cs typeface="Times New Roman" panose="02020603050405020304" pitchFamily="18" charset="0"/>
                        </a:rPr>
                        <a:t>fund</a:t>
                      </a:r>
                      <a:r>
                        <a:rPr lang="de-DE" sz="1400" b="0">
                          <a:effectLst/>
                          <a:latin typeface="+mn-lt"/>
                          <a:ea typeface="Arial Unicode MS" panose="020B0604020202020204" pitchFamily="34" charset="-128"/>
                          <a:cs typeface="Times New Roman" panose="02020603050405020304" pitchFamily="18" charset="0"/>
                        </a:rPr>
                        <a:t>. Tests u. Fragebogen-Qualitätsbewertung </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234315" indent="-233680" algn="ctr">
                        <a:lnSpc>
                          <a:spcPts val="1300"/>
                        </a:lnSpc>
                        <a:spcAft>
                          <a:spcPts val="0"/>
                        </a:spcAft>
                        <a:tabLst>
                          <a:tab pos="467995" algn="l"/>
                          <a:tab pos="449580" algn="l"/>
                        </a:tabLst>
                      </a:pPr>
                      <a:endParaRPr lang="de-DE" sz="1400">
                        <a:effectLst/>
                        <a:latin typeface="+mn-lt"/>
                        <a:ea typeface="Arial Unicode MS" panose="020B0604020202020204" pitchFamily="34" charset="-128"/>
                        <a:cs typeface="Times New Roman" panose="02020603050405020304" pitchFamily="18" charset="0"/>
                      </a:endParaRPr>
                    </a:p>
                    <a:p>
                      <a:pPr marL="234315" indent="-233680" algn="ctr">
                        <a:lnSpc>
                          <a:spcPts val="1300"/>
                        </a:lnSpc>
                        <a:spcAft>
                          <a:spcPts val="0"/>
                        </a:spcAft>
                        <a:tabLst>
                          <a:tab pos="467995" algn="l"/>
                          <a:tab pos="449580" algn="l"/>
                        </a:tabLst>
                      </a:pPr>
                      <a:r>
                        <a:rPr lang="de-DE" sz="1400">
                          <a:effectLst/>
                          <a:latin typeface="+mn-lt"/>
                          <a:ea typeface="Arial Unicode MS" panose="020B0604020202020204" pitchFamily="34" charset="-128"/>
                          <a:cs typeface="Times New Roman" panose="02020603050405020304" pitchFamily="18" charset="0"/>
                        </a:rPr>
                        <a:t>EFPA; TBS-DTK</a:t>
                      </a:r>
                    </a:p>
                    <a:p>
                      <a:pPr algn="ctr">
                        <a:lnSpc>
                          <a:spcPts val="1300"/>
                        </a:lnSpc>
                        <a:spcAft>
                          <a:spcPts val="600"/>
                        </a:spcAft>
                      </a:pPr>
                      <a:r>
                        <a:rPr lang="de-DE" sz="1400">
                          <a:effectLst/>
                          <a:latin typeface="+mn-lt"/>
                          <a:ea typeface="Arial Unicode MS" panose="020B0604020202020204" pitchFamily="34" charset="-128"/>
                          <a:cs typeface="Times New Roman" panose="02020603050405020304" pitchFamily="18" charset="0"/>
                        </a:rPr>
                        <a:t> </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7"/>
                  </a:ext>
                </a:extLst>
              </a:tr>
              <a:tr h="363074">
                <a:tc>
                  <a:txBody>
                    <a:bodyPr/>
                    <a:lstStyle/>
                    <a:p>
                      <a:pPr marL="228600" indent="-234315">
                        <a:lnSpc>
                          <a:spcPts val="1300"/>
                        </a:lnSpc>
                        <a:spcAft>
                          <a:spcPts val="0"/>
                        </a:spcAft>
                        <a:tabLst>
                          <a:tab pos="234315" algn="l"/>
                          <a:tab pos="449580" algn="l"/>
                        </a:tabLst>
                      </a:pPr>
                      <a:endParaRPr lang="de-DE" sz="1400" b="0">
                        <a:effectLst/>
                        <a:latin typeface="+mn-lt"/>
                        <a:ea typeface="Arial Unicode MS" panose="020B0604020202020204" pitchFamily="34" charset="-128"/>
                        <a:cs typeface="Times New Roman" panose="02020603050405020304" pitchFamily="18" charset="0"/>
                      </a:endParaRPr>
                    </a:p>
                    <a:p>
                      <a:pPr marL="228600" indent="-234315">
                        <a:lnSpc>
                          <a:spcPts val="1300"/>
                        </a:lnSpc>
                        <a:spcAft>
                          <a:spcPts val="0"/>
                        </a:spcAft>
                        <a:tabLst>
                          <a:tab pos="234315" algn="l"/>
                          <a:tab pos="449580" algn="l"/>
                        </a:tabLst>
                      </a:pPr>
                      <a:r>
                        <a:rPr lang="de-DE" sz="1400" b="0">
                          <a:effectLst/>
                          <a:latin typeface="+mn-lt"/>
                          <a:ea typeface="Arial Unicode MS" panose="020B0604020202020204" pitchFamily="34" charset="-128"/>
                          <a:cs typeface="Times New Roman" panose="02020603050405020304" pitchFamily="18" charset="0"/>
                        </a:rPr>
                        <a:t>Computer- und internetgestütztes Testen</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234315" indent="-233680" algn="ctr">
                        <a:lnSpc>
                          <a:spcPts val="1300"/>
                        </a:lnSpc>
                        <a:spcAft>
                          <a:spcPts val="0"/>
                        </a:spcAft>
                        <a:tabLst>
                          <a:tab pos="467995" algn="l"/>
                          <a:tab pos="449580" algn="l"/>
                        </a:tabLst>
                      </a:pPr>
                      <a:endParaRPr lang="de-DE" sz="1400">
                        <a:effectLst/>
                        <a:latin typeface="+mn-lt"/>
                        <a:ea typeface="Arial Unicode MS" panose="020B0604020202020204" pitchFamily="34" charset="-128"/>
                        <a:cs typeface="Times New Roman" panose="02020603050405020304" pitchFamily="18" charset="0"/>
                      </a:endParaRPr>
                    </a:p>
                    <a:p>
                      <a:pPr marL="234315" indent="-233680" algn="ctr">
                        <a:lnSpc>
                          <a:spcPts val="1300"/>
                        </a:lnSpc>
                        <a:spcAft>
                          <a:spcPts val="0"/>
                        </a:spcAft>
                        <a:tabLst>
                          <a:tab pos="467995" algn="l"/>
                          <a:tab pos="449580" algn="l"/>
                        </a:tabLst>
                      </a:pPr>
                      <a:r>
                        <a:rPr lang="de-DE" sz="1400">
                          <a:effectLst/>
                          <a:latin typeface="+mn-lt"/>
                          <a:ea typeface="Arial Unicode MS" panose="020B0604020202020204" pitchFamily="34" charset="-128"/>
                          <a:cs typeface="Times New Roman" panose="02020603050405020304" pitchFamily="18" charset="0"/>
                        </a:rPr>
                        <a:t>ITC-CB; ITC-ST</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08"/>
                  </a:ext>
                </a:extLst>
              </a:tr>
              <a:tr h="540335">
                <a:tc>
                  <a:txBody>
                    <a:bodyPr/>
                    <a:lstStyle/>
                    <a:p>
                      <a:pPr marL="228600" indent="-234315">
                        <a:lnSpc>
                          <a:spcPts val="1300"/>
                        </a:lnSpc>
                        <a:spcAft>
                          <a:spcPts val="0"/>
                        </a:spcAft>
                        <a:tabLst>
                          <a:tab pos="234315" algn="l"/>
                          <a:tab pos="449580" algn="l"/>
                        </a:tabLst>
                      </a:pPr>
                      <a:endParaRPr lang="de-DE" sz="1400" b="0">
                        <a:effectLst/>
                        <a:latin typeface="+mn-lt"/>
                        <a:ea typeface="Arial Unicode MS" panose="020B0604020202020204" pitchFamily="34" charset="-128"/>
                        <a:cs typeface="Times New Roman" panose="02020603050405020304" pitchFamily="18" charset="0"/>
                      </a:endParaRPr>
                    </a:p>
                    <a:p>
                      <a:pPr marL="0" indent="0">
                        <a:lnSpc>
                          <a:spcPts val="1300"/>
                        </a:lnSpc>
                        <a:spcAft>
                          <a:spcPts val="0"/>
                        </a:spcAft>
                        <a:buFont typeface="Arial" panose="020B0604020202020204" pitchFamily="34" charset="0"/>
                        <a:buNone/>
                        <a:tabLst>
                          <a:tab pos="234315" algn="l"/>
                          <a:tab pos="449580" algn="l"/>
                        </a:tabLst>
                      </a:pPr>
                      <a:r>
                        <a:rPr lang="de-DE" sz="1400" b="0">
                          <a:effectLst/>
                          <a:latin typeface="+mn-lt"/>
                          <a:ea typeface="Arial Unicode MS" panose="020B0604020202020204" pitchFamily="34" charset="-128"/>
                          <a:cs typeface="Times New Roman" panose="02020603050405020304" pitchFamily="18" charset="0"/>
                        </a:rPr>
                        <a:t>Schutz und Sicherheit (z.B. Schutz vor Täuschungshandlungen, Diebstahl von Materialien usw.) </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234315" indent="-233680" algn="ctr">
                        <a:lnSpc>
                          <a:spcPts val="1300"/>
                        </a:lnSpc>
                        <a:spcAft>
                          <a:spcPts val="0"/>
                        </a:spcAft>
                        <a:tabLst>
                          <a:tab pos="467995" algn="l"/>
                          <a:tab pos="449580" algn="l"/>
                        </a:tabLst>
                      </a:pPr>
                      <a:endParaRPr lang="de-DE" sz="1400">
                        <a:effectLst/>
                        <a:latin typeface="+mn-lt"/>
                        <a:ea typeface="Arial Unicode MS" panose="020B0604020202020204" pitchFamily="34" charset="-128"/>
                        <a:cs typeface="Times New Roman" panose="02020603050405020304" pitchFamily="18" charset="0"/>
                      </a:endParaRPr>
                    </a:p>
                    <a:p>
                      <a:pPr marL="234315" indent="-233680" algn="ctr">
                        <a:lnSpc>
                          <a:spcPts val="1300"/>
                        </a:lnSpc>
                        <a:spcAft>
                          <a:spcPts val="0"/>
                        </a:spcAft>
                        <a:tabLst>
                          <a:tab pos="467995" algn="l"/>
                          <a:tab pos="449580" algn="l"/>
                        </a:tabLst>
                      </a:pPr>
                      <a:r>
                        <a:rPr lang="de-DE" sz="1400">
                          <a:effectLst/>
                          <a:latin typeface="+mn-lt"/>
                          <a:ea typeface="Arial Unicode MS" panose="020B0604020202020204" pitchFamily="34" charset="-128"/>
                          <a:cs typeface="Times New Roman" panose="02020603050405020304" pitchFamily="18" charset="0"/>
                        </a:rPr>
                        <a:t>ITC-ST</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09"/>
                  </a:ext>
                </a:extLst>
              </a:tr>
              <a:tr h="412363">
                <a:tc>
                  <a:txBody>
                    <a:bodyPr/>
                    <a:lstStyle/>
                    <a:p>
                      <a:pPr marL="228600" indent="-234315">
                        <a:lnSpc>
                          <a:spcPts val="1300"/>
                        </a:lnSpc>
                        <a:spcAft>
                          <a:spcPts val="0"/>
                        </a:spcAft>
                        <a:tabLst>
                          <a:tab pos="234315" algn="l"/>
                          <a:tab pos="449580" algn="l"/>
                        </a:tabLst>
                      </a:pPr>
                      <a:endParaRPr lang="de-DE" sz="1400" b="0">
                        <a:effectLst/>
                        <a:latin typeface="+mn-lt"/>
                        <a:ea typeface="Arial Unicode MS" panose="020B0604020202020204" pitchFamily="34" charset="-128"/>
                        <a:cs typeface="Times New Roman" panose="02020603050405020304" pitchFamily="18" charset="0"/>
                      </a:endParaRPr>
                    </a:p>
                    <a:p>
                      <a:pPr marL="228600" indent="-234315">
                        <a:lnSpc>
                          <a:spcPts val="1300"/>
                        </a:lnSpc>
                        <a:spcAft>
                          <a:spcPts val="0"/>
                        </a:spcAft>
                        <a:tabLst>
                          <a:tab pos="234315" algn="l"/>
                          <a:tab pos="449580" algn="l"/>
                        </a:tabLst>
                      </a:pPr>
                      <a:r>
                        <a:rPr lang="de-DE" sz="1400" b="0">
                          <a:effectLst/>
                          <a:latin typeface="+mn-lt"/>
                          <a:ea typeface="Arial Unicode MS" panose="020B0604020202020204" pitchFamily="34" charset="-128"/>
                          <a:cs typeface="Times New Roman" panose="02020603050405020304" pitchFamily="18" charset="0"/>
                        </a:rPr>
                        <a:t>Zielgruppe Top-Management (TM) </a:t>
                      </a:r>
                      <a:r>
                        <a:rPr lang="de-DE" sz="1200" b="0">
                          <a:effectLst/>
                          <a:latin typeface="+mn-lt"/>
                          <a:ea typeface="Arial Unicode MS" panose="020B0604020202020204" pitchFamily="34" charset="-128"/>
                          <a:cs typeface="Times New Roman" panose="02020603050405020304" pitchFamily="18" charset="0"/>
                        </a:rPr>
                        <a:t>(Eignungsdiagnostik im TM) </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234315" indent="-233680" algn="ctr">
                        <a:lnSpc>
                          <a:spcPts val="1300"/>
                        </a:lnSpc>
                        <a:spcAft>
                          <a:spcPts val="0"/>
                        </a:spcAft>
                        <a:tabLst>
                          <a:tab pos="467995" algn="l"/>
                          <a:tab pos="449580" algn="l"/>
                        </a:tabLst>
                      </a:pPr>
                      <a:endParaRPr lang="de-DE" sz="1400">
                        <a:effectLst/>
                        <a:latin typeface="+mn-lt"/>
                        <a:ea typeface="Arial Unicode MS" panose="020B0604020202020204" pitchFamily="34" charset="-128"/>
                        <a:cs typeface="Times New Roman" panose="02020603050405020304" pitchFamily="18" charset="0"/>
                      </a:endParaRPr>
                    </a:p>
                    <a:p>
                      <a:pPr marL="234315" indent="-233680" algn="ctr">
                        <a:lnSpc>
                          <a:spcPts val="1300"/>
                        </a:lnSpc>
                        <a:spcAft>
                          <a:spcPts val="0"/>
                        </a:spcAft>
                        <a:tabLst>
                          <a:tab pos="467995" algn="l"/>
                          <a:tab pos="449580" algn="l"/>
                        </a:tabLst>
                      </a:pPr>
                      <a:r>
                        <a:rPr lang="de-DE" sz="1400">
                          <a:effectLst/>
                          <a:latin typeface="+mn-lt"/>
                          <a:ea typeface="Arial Unicode MS" panose="020B0604020202020204" pitchFamily="34" charset="-128"/>
                          <a:cs typeface="Times New Roman" panose="02020603050405020304" pitchFamily="18" charset="0"/>
                        </a:rPr>
                        <a:t>TOP </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0010"/>
                  </a:ext>
                </a:extLst>
              </a:tr>
              <a:tr h="490087">
                <a:tc>
                  <a:txBody>
                    <a:bodyPr/>
                    <a:lstStyle/>
                    <a:p>
                      <a:pPr marL="228600" indent="-234315">
                        <a:lnSpc>
                          <a:spcPts val="1300"/>
                        </a:lnSpc>
                        <a:spcAft>
                          <a:spcPts val="0"/>
                        </a:spcAft>
                        <a:tabLst>
                          <a:tab pos="234315" algn="l"/>
                          <a:tab pos="449580" algn="l"/>
                        </a:tabLst>
                      </a:pPr>
                      <a:endParaRPr lang="de-DE" sz="1400" b="0">
                        <a:effectLst/>
                        <a:latin typeface="+mn-lt"/>
                        <a:ea typeface="Arial Unicode MS" panose="020B0604020202020204" pitchFamily="34" charset="-128"/>
                        <a:cs typeface="Times New Roman" panose="02020603050405020304" pitchFamily="18" charset="0"/>
                      </a:endParaRPr>
                    </a:p>
                    <a:p>
                      <a:pPr marL="228600" indent="-234315">
                        <a:lnSpc>
                          <a:spcPts val="1300"/>
                        </a:lnSpc>
                        <a:spcAft>
                          <a:spcPts val="0"/>
                        </a:spcAft>
                        <a:tabLst>
                          <a:tab pos="234315" algn="l"/>
                          <a:tab pos="449580" algn="l"/>
                        </a:tabLst>
                      </a:pPr>
                      <a:r>
                        <a:rPr lang="de-DE" sz="1400" b="0">
                          <a:effectLst/>
                          <a:latin typeface="+mn-lt"/>
                          <a:ea typeface="Arial Unicode MS" panose="020B0604020202020204" pitchFamily="34" charset="-128"/>
                          <a:cs typeface="Times New Roman" panose="02020603050405020304" pitchFamily="18" charset="0"/>
                        </a:rPr>
                        <a:t>Qualifizierung von Testanwender/-innen</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234315" indent="-233680" algn="ctr">
                        <a:lnSpc>
                          <a:spcPts val="1300"/>
                        </a:lnSpc>
                        <a:spcAft>
                          <a:spcPts val="0"/>
                        </a:spcAft>
                        <a:tabLst>
                          <a:tab pos="467995" algn="l"/>
                          <a:tab pos="449580" algn="l"/>
                        </a:tabLst>
                      </a:pPr>
                      <a:endParaRPr lang="de-DE" sz="1400">
                        <a:effectLst/>
                        <a:latin typeface="+mn-lt"/>
                        <a:ea typeface="Arial Unicode MS" panose="020B0604020202020204" pitchFamily="34" charset="-128"/>
                        <a:cs typeface="Times New Roman" panose="02020603050405020304" pitchFamily="18" charset="0"/>
                      </a:endParaRPr>
                    </a:p>
                    <a:p>
                      <a:pPr marL="234315" indent="-233680" algn="ctr">
                        <a:lnSpc>
                          <a:spcPts val="1300"/>
                        </a:lnSpc>
                        <a:spcAft>
                          <a:spcPts val="0"/>
                        </a:spcAft>
                        <a:tabLst>
                          <a:tab pos="467995" algn="l"/>
                          <a:tab pos="449580" algn="l"/>
                        </a:tabLst>
                      </a:pPr>
                      <a:r>
                        <a:rPr lang="de-DE" sz="1400">
                          <a:effectLst/>
                          <a:latin typeface="+mn-lt"/>
                          <a:ea typeface="Arial Unicode MS" panose="020B0604020202020204" pitchFamily="34" charset="-128"/>
                          <a:cs typeface="Times New Roman" panose="02020603050405020304" pitchFamily="18" charset="0"/>
                        </a:rPr>
                        <a:t>TF-TU</a:t>
                      </a:r>
                    </a:p>
                  </a:txBody>
                  <a:tcPr marL="51636" marR="51636"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0011"/>
                  </a:ext>
                </a:extLst>
              </a:tr>
            </a:tbl>
          </a:graphicData>
        </a:graphic>
      </p:graphicFrame>
      <p:sp>
        <p:nvSpPr>
          <p:cNvPr id="6" name="Text Box 5"/>
          <p:cNvSpPr txBox="1">
            <a:spLocks noChangeArrowheads="1"/>
          </p:cNvSpPr>
          <p:nvPr/>
        </p:nvSpPr>
        <p:spPr bwMode="auto">
          <a:xfrm rot="-326068">
            <a:off x="8991696" y="5277421"/>
            <a:ext cx="3041464"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eaLnBrk="1" hangingPunct="1"/>
            <a:r>
              <a:rPr lang="de-DE" altLang="de-DE" sz="1600" i="1">
                <a:solidFill>
                  <a:schemeClr val="bg2"/>
                </a:solidFill>
                <a:cs typeface="Arial" panose="020B0604020202020204" pitchFamily="34" charset="0"/>
              </a:rPr>
              <a:t>Abkürzungen: siehe Folie zuvor</a:t>
            </a:r>
          </a:p>
        </p:txBody>
      </p:sp>
      <p:sp>
        <p:nvSpPr>
          <p:cNvPr id="8" name="Rectangle 4">
            <a:extLst>
              <a:ext uri="{FF2B5EF4-FFF2-40B4-BE49-F238E27FC236}">
                <a16:creationId xmlns:a16="http://schemas.microsoft.com/office/drawing/2014/main" id="{BFE0FD06-A72B-424A-8766-59C685E4EAF4}"/>
              </a:ext>
            </a:extLst>
          </p:cNvPr>
          <p:cNvSpPr>
            <a:spLocks noChangeArrowheads="1"/>
          </p:cNvSpPr>
          <p:nvPr/>
        </p:nvSpPr>
        <p:spPr bwMode="auto">
          <a:xfrm>
            <a:off x="1440000" y="576000"/>
            <a:ext cx="7173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2000" i="1">
                <a:solidFill>
                  <a:srgbClr val="3333CC"/>
                </a:solidFill>
                <a:cs typeface="Arial" panose="020B0604020202020204" pitchFamily="34" charset="0"/>
              </a:rPr>
              <a:t>Weitere Qualitätsstandards</a:t>
            </a:r>
          </a:p>
        </p:txBody>
      </p:sp>
      <p:sp>
        <p:nvSpPr>
          <p:cNvPr id="9" name="Rechteck 4"/>
          <p:cNvSpPr>
            <a:spLocks noChangeArrowheads="1"/>
          </p:cNvSpPr>
          <p:nvPr/>
        </p:nvSpPr>
        <p:spPr bwMode="auto">
          <a:xfrm>
            <a:off x="0" y="6136335"/>
            <a:ext cx="956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Kersting, M. (2018). Qualitätssicherung und -optimierung in der Eignungsdiagnostik. In Diagnostik- und Testkuratorium (Hrsg.), </a:t>
            </a:r>
            <a:r>
              <a:rPr lang="de-DE" altLang="de-DE" sz="1200" b="0" i="1" dirty="0">
                <a:ea typeface="Arial Unicode MS" pitchFamily="34" charset="-128"/>
              </a:rPr>
              <a:t>Personalauswahl kompetent gestalten: Grundlagen und Praxis der Eignungsdiagnostik nach DIN 33430</a:t>
            </a:r>
            <a:r>
              <a:rPr lang="de-DE" altLang="de-DE" sz="1200" b="0" dirty="0">
                <a:ea typeface="Arial Unicode MS" pitchFamily="34" charset="-128"/>
              </a:rPr>
              <a:t> (S. 2-20). Berlin: Springer. (DOI 10.1007/978-3-662-53772-5)</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2665666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440000" y="576000"/>
            <a:ext cx="7383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000" i="1">
                <a:solidFill>
                  <a:schemeClr val="accent2"/>
                </a:solidFill>
              </a:rPr>
              <a:t>Qualitätssichernde u. qualitätsoptimierende Maßnahmen</a:t>
            </a:r>
            <a:endParaRPr kumimoji="0" lang="de-DE" altLang="de-DE" sz="2400" b="0">
              <a:solidFill>
                <a:srgbClr val="000066"/>
              </a:solidFill>
            </a:endParaRPr>
          </a:p>
        </p:txBody>
      </p:sp>
      <p:sp>
        <p:nvSpPr>
          <p:cNvPr id="12" name="Rectangle 16"/>
          <p:cNvSpPr>
            <a:spLocks noChangeArrowheads="1"/>
          </p:cNvSpPr>
          <p:nvPr/>
        </p:nvSpPr>
        <p:spPr bwMode="auto">
          <a:xfrm>
            <a:off x="1440000" y="1260000"/>
            <a:ext cx="95616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800100" indent="-228600">
              <a:defRPr kumimoji="1" b="1">
                <a:solidFill>
                  <a:schemeClr val="tx1"/>
                </a:solidFill>
                <a:latin typeface="Arial" panose="020B0604020202020204" pitchFamily="34" charset="0"/>
              </a:defRPr>
            </a:lvl3pPr>
            <a:lvl4pPr marL="85725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Maßnahmen, die </a:t>
            </a:r>
          </a:p>
          <a:p>
            <a:pPr lvl="1"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der Überwachung der Qualität dienen, </a:t>
            </a:r>
          </a:p>
          <a:p>
            <a:pPr lvl="1"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auf mangelnde Qualität aufmerksam machen und </a:t>
            </a:r>
          </a:p>
          <a:p>
            <a:pPr lvl="1"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Ursachen mangelnder Qualität beseitigen,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werden im Kontext von Qualitätsmanagementansätzen als „qualitätssichernde“ Maßnahmen bezeichnet.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Die Qualität kann nur gesichert und optimiert werden, wenn zu Beginn des Prozesses definiert wurde, was Qualität bedeutet.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Dies ist die sogenannte Qualitätsforderung. Sie sollte so formuliert sein, dass die Erfüllung der Forderung geprüft werden kann. Auch Toleranzspielräume sollten definiert sein.</a:t>
            </a:r>
          </a:p>
        </p:txBody>
      </p:sp>
      <p:sp>
        <p:nvSpPr>
          <p:cNvPr id="6" name="Rechteck 4"/>
          <p:cNvSpPr>
            <a:spLocks noChangeArrowheads="1"/>
          </p:cNvSpPr>
          <p:nvPr/>
        </p:nvSpPr>
        <p:spPr bwMode="auto">
          <a:xfrm>
            <a:off x="0" y="6136335"/>
            <a:ext cx="956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Kersting, M. (2018). Qualitätssicherung und -optimierung in der Eignungsdiagnostik. In Diagnostik- und Testkuratorium (Hrsg.), </a:t>
            </a:r>
            <a:r>
              <a:rPr lang="de-DE" altLang="de-DE" sz="1200" b="0" i="1" dirty="0">
                <a:ea typeface="Arial Unicode MS" pitchFamily="34" charset="-128"/>
              </a:rPr>
              <a:t>Personalauswahl kompetent gestalten: Grundlagen und Praxis der Eignungsdiagnostik nach DIN 33430</a:t>
            </a:r>
            <a:r>
              <a:rPr lang="de-DE" altLang="de-DE" sz="1200" b="0" dirty="0">
                <a:ea typeface="Arial Unicode MS" pitchFamily="34" charset="-128"/>
              </a:rPr>
              <a:t> (S. 2-20). Berlin: Springer. (DOI 10.1007/978-3-662-53772-5)</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1617601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linds(horizontal)">
                                      <p:cBhvr>
                                        <p:cTn id="10" dur="500"/>
                                        <p:tgtEl>
                                          <p:spTgt spid="1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blinds(horizontal)">
                                      <p:cBhvr>
                                        <p:cTn id="13" dur="500"/>
                                        <p:tgtEl>
                                          <p:spTgt spid="12">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blinds(horizontal)">
                                      <p:cBhvr>
                                        <p:cTn id="16" dur="500"/>
                                        <p:tgtEl>
                                          <p:spTgt spid="12">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blinds(horizontal)">
                                      <p:cBhvr>
                                        <p:cTn id="21" dur="500"/>
                                        <p:tgtEl>
                                          <p:spTgt spid="12">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blinds(horizontal)">
                                      <p:cBhvr>
                                        <p:cTn id="26" dur="500"/>
                                        <p:tgtEl>
                                          <p:spTgt spid="12">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blinds(horizontal)">
                                      <p:cBhvr>
                                        <p:cTn id="31"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6"/>
          <p:cNvSpPr>
            <a:spLocks noChangeArrowheads="1"/>
          </p:cNvSpPr>
          <p:nvPr/>
        </p:nvSpPr>
        <p:spPr bwMode="auto">
          <a:xfrm>
            <a:off x="1440000" y="1260000"/>
            <a:ext cx="9561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800100" indent="-228600">
              <a:defRPr kumimoji="1" b="1">
                <a:solidFill>
                  <a:schemeClr val="tx1"/>
                </a:solidFill>
                <a:latin typeface="Arial" panose="020B0604020202020204" pitchFamily="34" charset="0"/>
              </a:defRPr>
            </a:lvl3pPr>
            <a:lvl4pPr marL="85725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600"/>
              </a:spcBef>
              <a:spcAft>
                <a:spcPts val="6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Es gibt einige Qualitätsforderungen, die sich direkt aus der DIN 33430 ergeben, z.B. dass …</a:t>
            </a:r>
          </a:p>
          <a:p>
            <a:pPr lvl="1" eaLnBrk="1" hangingPunct="1">
              <a:spcBef>
                <a:spcPts val="600"/>
              </a:spcBef>
              <a:spcAft>
                <a:spcPts val="6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die Ergebnisse einer Anforderungsanalyse vorliegen müssen  </a:t>
            </a:r>
          </a:p>
          <a:p>
            <a:pPr lvl="1" eaLnBrk="1" hangingPunct="1">
              <a:spcBef>
                <a:spcPts val="600"/>
              </a:spcBef>
              <a:spcAft>
                <a:spcPts val="6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die Eignungsmerkmale durch verhaltensnahe Beschreibungen konkretisiert werden müssen  </a:t>
            </a:r>
          </a:p>
          <a:p>
            <a:pPr lvl="1" eaLnBrk="1" hangingPunct="1">
              <a:spcBef>
                <a:spcPts val="600"/>
              </a:spcBef>
              <a:spcAft>
                <a:spcPts val="6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nur Verfahren verwendet werden dürfen, die einen eindeutigen Anforderungsbezug aufweisen  </a:t>
            </a:r>
          </a:p>
          <a:p>
            <a:pPr lvl="1" eaLnBrk="1" hangingPunct="1">
              <a:spcBef>
                <a:spcPts val="600"/>
              </a:spcBef>
              <a:spcAft>
                <a:spcPts val="6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zu jedem Verfahren Handhabungshinweise vorliegen müssen </a:t>
            </a:r>
          </a:p>
          <a:p>
            <a:pPr eaLnBrk="1" hangingPunct="1">
              <a:spcBef>
                <a:spcPts val="600"/>
              </a:spcBef>
              <a:spcAft>
                <a:spcPts val="6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und vieles mehr (alle Muss-Formulierungen der DIN (2016)). </a:t>
            </a:r>
            <a:br>
              <a:rPr lang="de-DE" altLang="de-DE" sz="1600" b="0">
                <a:solidFill>
                  <a:srgbClr val="3333CC"/>
                </a:solidFill>
                <a:cs typeface="Arial" panose="020B0604020202020204" pitchFamily="34" charset="0"/>
              </a:rPr>
            </a:br>
            <a:endParaRPr lang="de-DE" altLang="de-DE" sz="1600" b="0">
              <a:solidFill>
                <a:srgbClr val="3333CC"/>
              </a:solidFill>
              <a:cs typeface="Arial" panose="020B0604020202020204" pitchFamily="34" charset="0"/>
            </a:endParaRPr>
          </a:p>
          <a:p>
            <a:pPr eaLnBrk="1" hangingPunct="1">
              <a:spcBef>
                <a:spcPts val="600"/>
              </a:spcBef>
              <a:spcAft>
                <a:spcPts val="6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Die zentrale Maßnahme zur Sicherung und Optimierung der Qualität der berufsbezogenen Eignungsdiagnostik besteht darin, sämtliche Qualitäts-forderungen der DIN (2016) zu erfüllen. </a:t>
            </a:r>
          </a:p>
          <a:p>
            <a:pPr eaLnBrk="1" hangingPunct="1">
              <a:spcBef>
                <a:spcPts val="600"/>
              </a:spcBef>
              <a:spcAft>
                <a:spcPts val="6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Auch aus den rechtlichen Rahmenbedingungen ergeben sich verpflichtende Qualitätsforderungen (z.B. die Diskriminierungsfreiheit)</a:t>
            </a:r>
          </a:p>
        </p:txBody>
      </p:sp>
      <p:sp>
        <p:nvSpPr>
          <p:cNvPr id="5" name="Text Box 2">
            <a:extLst>
              <a:ext uri="{FF2B5EF4-FFF2-40B4-BE49-F238E27FC236}">
                <a16:creationId xmlns:a16="http://schemas.microsoft.com/office/drawing/2014/main" id="{2AB91873-875A-43E9-8126-B5AB5986E18D}"/>
              </a:ext>
            </a:extLst>
          </p:cNvPr>
          <p:cNvSpPr txBox="1">
            <a:spLocks noChangeArrowheads="1"/>
          </p:cNvSpPr>
          <p:nvPr/>
        </p:nvSpPr>
        <p:spPr bwMode="auto">
          <a:xfrm>
            <a:off x="1440000" y="576000"/>
            <a:ext cx="7383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000" i="1">
                <a:solidFill>
                  <a:schemeClr val="accent2"/>
                </a:solidFill>
              </a:rPr>
              <a:t>Qualitätssichernde u. qualitätsoptimierende Maßnahmen</a:t>
            </a:r>
            <a:endParaRPr kumimoji="0" lang="de-DE" altLang="de-DE" sz="2400" b="0">
              <a:solidFill>
                <a:srgbClr val="000066"/>
              </a:solidFill>
            </a:endParaRPr>
          </a:p>
        </p:txBody>
      </p:sp>
      <p:sp>
        <p:nvSpPr>
          <p:cNvPr id="7" name="Rechteck 4"/>
          <p:cNvSpPr>
            <a:spLocks noChangeArrowheads="1"/>
          </p:cNvSpPr>
          <p:nvPr/>
        </p:nvSpPr>
        <p:spPr bwMode="auto">
          <a:xfrm>
            <a:off x="0" y="6136335"/>
            <a:ext cx="956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Kersting, M. (2018). Qualitätssicherung und -optimierung in der Eignungsdiagnostik. In Diagnostik- und Testkuratorium (Hrsg.), </a:t>
            </a:r>
            <a:r>
              <a:rPr lang="de-DE" altLang="de-DE" sz="1200" b="0" i="1" dirty="0">
                <a:ea typeface="Arial Unicode MS" pitchFamily="34" charset="-128"/>
              </a:rPr>
              <a:t>Personalauswahl kompetent gestalten: Grundlagen und Praxis der Eignungsdiagnostik nach DIN 33430</a:t>
            </a:r>
            <a:r>
              <a:rPr lang="de-DE" altLang="de-DE" sz="1200" b="0" dirty="0">
                <a:ea typeface="Arial Unicode MS" pitchFamily="34" charset="-128"/>
              </a:rPr>
              <a:t> (S. 2-20). Berlin: Springer. (DOI 10.1007/978-3-662-53772-5)</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2143609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linds(horizontal)">
                                      <p:cBhvr>
                                        <p:cTn id="10" dur="500"/>
                                        <p:tgtEl>
                                          <p:spTgt spid="1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blinds(horizontal)">
                                      <p:cBhvr>
                                        <p:cTn id="13" dur="500"/>
                                        <p:tgtEl>
                                          <p:spTgt spid="12">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blinds(horizontal)">
                                      <p:cBhvr>
                                        <p:cTn id="16" dur="500"/>
                                        <p:tgtEl>
                                          <p:spTgt spid="12">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blinds(horizontal)">
                                      <p:cBhvr>
                                        <p:cTn id="19" dur="500"/>
                                        <p:tgtEl>
                                          <p:spTgt spid="12">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Effect transition="in" filter="blinds(horizontal)">
                                      <p:cBhvr>
                                        <p:cTn id="24" dur="500"/>
                                        <p:tgtEl>
                                          <p:spTgt spid="12">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animEffect transition="in" filter="blinds(horizontal)">
                                      <p:cBhvr>
                                        <p:cTn id="29" dur="500"/>
                                        <p:tgtEl>
                                          <p:spTgt spid="12">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xEl>
                                              <p:pRg st="7" end="7"/>
                                            </p:txEl>
                                          </p:spTgt>
                                        </p:tgtEl>
                                        <p:attrNameLst>
                                          <p:attrName>style.visibility</p:attrName>
                                        </p:attrNameLst>
                                      </p:cBhvr>
                                      <p:to>
                                        <p:strVal val="visible"/>
                                      </p:to>
                                    </p:set>
                                    <p:animEffect transition="in" filter="blinds(horizontal)">
                                      <p:cBhvr>
                                        <p:cTn id="34"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6"/>
          <p:cNvSpPr>
            <a:spLocks noChangeArrowheads="1"/>
          </p:cNvSpPr>
          <p:nvPr/>
        </p:nvSpPr>
        <p:spPr bwMode="auto">
          <a:xfrm>
            <a:off x="1440000" y="1260000"/>
            <a:ext cx="9561600" cy="426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500"/>
              </a:spcBef>
              <a:spcAft>
                <a:spcPts val="6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Neben den DIN 33430-spezifischen sowie den einzelfallspezifischen Qualitätsmaßnahmen gibt es allgemeine qualitätssichernde und -optimierende Maßnahmen, z. B.</a:t>
            </a:r>
          </a:p>
          <a:p>
            <a:pPr lvl="1" eaLnBrk="1" hangingPunct="1">
              <a:spcBef>
                <a:spcPts val="500"/>
              </a:spcBef>
              <a:spcAft>
                <a:spcPts val="3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Kommunikation der Qualitätsdefinition </a:t>
            </a:r>
            <a:r>
              <a:rPr lang="de-DE" altLang="de-DE" sz="1600" b="0" err="1">
                <a:solidFill>
                  <a:srgbClr val="3333CC"/>
                </a:solidFill>
                <a:cs typeface="Arial" panose="020B0604020202020204" pitchFamily="34" charset="0"/>
              </a:rPr>
              <a:t>ggb</a:t>
            </a:r>
            <a:r>
              <a:rPr lang="de-DE" altLang="de-DE" sz="1600" b="0">
                <a:solidFill>
                  <a:srgbClr val="3333CC"/>
                </a:solidFill>
                <a:cs typeface="Arial" panose="020B0604020202020204" pitchFamily="34" charset="0"/>
              </a:rPr>
              <a:t>. allen relevanten Personen </a:t>
            </a:r>
          </a:p>
          <a:p>
            <a:pPr lvl="1" eaLnBrk="1" hangingPunct="1">
              <a:spcBef>
                <a:spcPts val="500"/>
              </a:spcBef>
              <a:spcAft>
                <a:spcPts val="3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systematische Qualifizierung der beteiligten Personen  </a:t>
            </a:r>
          </a:p>
          <a:p>
            <a:pPr lvl="1" eaLnBrk="1" hangingPunct="1">
              <a:spcBef>
                <a:spcPts val="500"/>
              </a:spcBef>
              <a:spcAft>
                <a:spcPts val="3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strukturierte Abläufe, mit klarer Regelung d. Zuständigkeiten und Verantwortungen</a:t>
            </a:r>
          </a:p>
          <a:p>
            <a:pPr lvl="1" eaLnBrk="1" hangingPunct="1">
              <a:spcBef>
                <a:spcPts val="500"/>
              </a:spcBef>
              <a:spcAft>
                <a:spcPts val="3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Dokumentation nach innen und außen </a:t>
            </a:r>
          </a:p>
          <a:p>
            <a:pPr lvl="1" eaLnBrk="1" hangingPunct="1">
              <a:spcBef>
                <a:spcPts val="500"/>
              </a:spcBef>
              <a:spcAft>
                <a:spcPts val="3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Lenkung der Dokumente und Daten (z.B. Kennzeichnung, wer welches Dokument wann erstellt hat)</a:t>
            </a:r>
          </a:p>
          <a:p>
            <a:pPr lvl="1" eaLnBrk="1" hangingPunct="1">
              <a:spcBef>
                <a:spcPts val="500"/>
              </a:spcBef>
              <a:spcAft>
                <a:spcPts val="3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systematische Datenerfassung, hochwertiger Datenschutz und Datensicherung</a:t>
            </a:r>
          </a:p>
          <a:p>
            <a:pPr lvl="1" eaLnBrk="1" hangingPunct="1">
              <a:spcBef>
                <a:spcPts val="500"/>
              </a:spcBef>
              <a:spcAft>
                <a:spcPts val="3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systematische Datenanalyse</a:t>
            </a:r>
          </a:p>
          <a:p>
            <a:pPr lvl="1" eaLnBrk="1" hangingPunct="1">
              <a:spcBef>
                <a:spcPts val="500"/>
              </a:spcBef>
              <a:spcAft>
                <a:spcPts val="3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Kontrolle der Wirtschaftlichkeit</a:t>
            </a:r>
          </a:p>
          <a:p>
            <a:pPr lvl="1" eaLnBrk="1" hangingPunct="1">
              <a:spcBef>
                <a:spcPts val="500"/>
              </a:spcBef>
              <a:spcAft>
                <a:spcPts val="3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regelmäßige Evaluation / kontinuierliche Überprüfung der Qualität</a:t>
            </a:r>
          </a:p>
          <a:p>
            <a:pPr lvl="1" eaLnBrk="1" hangingPunct="1">
              <a:spcBef>
                <a:spcPts val="500"/>
              </a:spcBef>
              <a:spcAft>
                <a:spcPts val="3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Benchmarking</a:t>
            </a:r>
          </a:p>
        </p:txBody>
      </p:sp>
      <p:sp>
        <p:nvSpPr>
          <p:cNvPr id="5" name="Text Box 2">
            <a:extLst>
              <a:ext uri="{FF2B5EF4-FFF2-40B4-BE49-F238E27FC236}">
                <a16:creationId xmlns:a16="http://schemas.microsoft.com/office/drawing/2014/main" id="{C889FDFD-7AE6-43F8-BCAF-277E68500C63}"/>
              </a:ext>
            </a:extLst>
          </p:cNvPr>
          <p:cNvSpPr txBox="1">
            <a:spLocks noChangeArrowheads="1"/>
          </p:cNvSpPr>
          <p:nvPr/>
        </p:nvSpPr>
        <p:spPr bwMode="auto">
          <a:xfrm>
            <a:off x="1440000" y="576000"/>
            <a:ext cx="7383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000" i="1">
                <a:solidFill>
                  <a:schemeClr val="accent2"/>
                </a:solidFill>
              </a:rPr>
              <a:t>Qualitätssichernde u. qualitätsoptimierende Maßnahmen</a:t>
            </a:r>
            <a:endParaRPr kumimoji="0" lang="de-DE" altLang="de-DE" sz="2400" b="0">
              <a:solidFill>
                <a:srgbClr val="000066"/>
              </a:solidFill>
            </a:endParaRPr>
          </a:p>
        </p:txBody>
      </p:sp>
      <p:sp>
        <p:nvSpPr>
          <p:cNvPr id="7" name="Rechteck 4"/>
          <p:cNvSpPr>
            <a:spLocks noChangeArrowheads="1"/>
          </p:cNvSpPr>
          <p:nvPr/>
        </p:nvSpPr>
        <p:spPr bwMode="auto">
          <a:xfrm>
            <a:off x="0" y="6136335"/>
            <a:ext cx="956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Kersting, M. (2018). Qualitätssicherung und -optimierung in der Eignungsdiagnostik. In Diagnostik- und Testkuratorium (Hrsg.), </a:t>
            </a:r>
            <a:r>
              <a:rPr lang="de-DE" altLang="de-DE" sz="1200" b="0" i="1" dirty="0">
                <a:ea typeface="Arial Unicode MS" pitchFamily="34" charset="-128"/>
              </a:rPr>
              <a:t>Personalauswahl kompetent gestalten: Grundlagen und Praxis der Eignungsdiagnostik nach DIN 33430</a:t>
            </a:r>
            <a:r>
              <a:rPr lang="de-DE" altLang="de-DE" sz="1200" b="0" dirty="0">
                <a:ea typeface="Arial Unicode MS" pitchFamily="34" charset="-128"/>
              </a:rPr>
              <a:t> (S. 2-20). Berlin: Springer. (DOI 10.1007/978-3-662-53772-5)</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2010042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2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2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2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22">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22">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22">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3122">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1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1440000" y="1176076"/>
            <a:ext cx="9290700" cy="800100"/>
            <a:chOff x="400" y="1305"/>
            <a:chExt cx="5145" cy="504"/>
          </a:xfrm>
        </p:grpSpPr>
        <p:sp>
          <p:nvSpPr>
            <p:cNvPr id="20499" name="AutoShape 3"/>
            <p:cNvSpPr>
              <a:spLocks noChangeArrowheads="1"/>
            </p:cNvSpPr>
            <p:nvPr/>
          </p:nvSpPr>
          <p:spPr bwMode="auto">
            <a:xfrm>
              <a:off x="400" y="1305"/>
              <a:ext cx="5145" cy="504"/>
            </a:xfrm>
            <a:prstGeom prst="foldedCorner">
              <a:avLst>
                <a:gd name="adj" fmla="val 12500"/>
              </a:avLst>
            </a:prstGeom>
            <a:solidFill>
              <a:srgbClr val="66CCFF"/>
            </a:solidFill>
            <a:ln w="9525">
              <a:solidFill>
                <a:schemeClr val="tx1"/>
              </a:solidFill>
              <a:round/>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a:p>
          </p:txBody>
        </p:sp>
        <p:sp>
          <p:nvSpPr>
            <p:cNvPr id="20500" name="Text Box 4"/>
            <p:cNvSpPr txBox="1">
              <a:spLocks noChangeArrowheads="1"/>
            </p:cNvSpPr>
            <p:nvPr/>
          </p:nvSpPr>
          <p:spPr bwMode="auto">
            <a:xfrm>
              <a:off x="469" y="1385"/>
              <a:ext cx="28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400">
                  <a:solidFill>
                    <a:schemeClr val="bg1"/>
                  </a:solidFill>
                </a:rPr>
                <a:t>DIN 33430: Einführung</a:t>
              </a:r>
              <a:r>
                <a:rPr kumimoji="0" lang="de-DE" altLang="de-DE" sz="2000">
                  <a:solidFill>
                    <a:schemeClr val="bg1"/>
                  </a:solidFill>
                </a:rPr>
                <a:t> </a:t>
              </a:r>
              <a:r>
                <a:rPr kumimoji="0" lang="de-DE" altLang="de-DE" sz="1200">
                  <a:solidFill>
                    <a:schemeClr val="bg1"/>
                  </a:solidFill>
                </a:rPr>
                <a:t>(Hintergrund)</a:t>
              </a:r>
            </a:p>
          </p:txBody>
        </p:sp>
        <p:sp>
          <p:nvSpPr>
            <p:cNvPr id="20501" name="Text Box 5"/>
            <p:cNvSpPr txBox="1">
              <a:spLocks noChangeArrowheads="1"/>
            </p:cNvSpPr>
            <p:nvPr/>
          </p:nvSpPr>
          <p:spPr bwMode="auto">
            <a:xfrm>
              <a:off x="5127" y="1314"/>
              <a:ext cx="29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4000">
                  <a:solidFill>
                    <a:schemeClr val="bg1"/>
                  </a:solidFill>
                </a:rPr>
                <a:t>1</a:t>
              </a:r>
            </a:p>
          </p:txBody>
        </p:sp>
      </p:grpSp>
      <p:grpSp>
        <p:nvGrpSpPr>
          <p:cNvPr id="20483" name="Group 6"/>
          <p:cNvGrpSpPr>
            <a:grpSpLocks/>
          </p:cNvGrpSpPr>
          <p:nvPr/>
        </p:nvGrpSpPr>
        <p:grpSpPr bwMode="auto">
          <a:xfrm>
            <a:off x="1439999" y="2128330"/>
            <a:ext cx="9290699" cy="800100"/>
            <a:chOff x="406" y="2382"/>
            <a:chExt cx="5145" cy="504"/>
          </a:xfrm>
        </p:grpSpPr>
        <p:sp>
          <p:nvSpPr>
            <p:cNvPr id="20496" name="AutoShape 7"/>
            <p:cNvSpPr>
              <a:spLocks noChangeArrowheads="1"/>
            </p:cNvSpPr>
            <p:nvPr/>
          </p:nvSpPr>
          <p:spPr bwMode="auto">
            <a:xfrm>
              <a:off x="406" y="2382"/>
              <a:ext cx="5145" cy="504"/>
            </a:xfrm>
            <a:prstGeom prst="foldedCorner">
              <a:avLst>
                <a:gd name="adj" fmla="val 12500"/>
              </a:avLst>
            </a:prstGeom>
            <a:solidFill>
              <a:srgbClr val="0099CC"/>
            </a:solidFill>
            <a:ln w="9525">
              <a:solidFill>
                <a:schemeClr val="tx1"/>
              </a:solidFill>
              <a:round/>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a:p>
          </p:txBody>
        </p:sp>
        <p:sp>
          <p:nvSpPr>
            <p:cNvPr id="1185800" name="Text Box 8"/>
            <p:cNvSpPr txBox="1">
              <a:spLocks noChangeArrowheads="1"/>
            </p:cNvSpPr>
            <p:nvPr/>
          </p:nvSpPr>
          <p:spPr bwMode="auto">
            <a:xfrm>
              <a:off x="469" y="2488"/>
              <a:ext cx="4214" cy="291"/>
            </a:xfrm>
            <a:prstGeom prst="rect">
              <a:avLst/>
            </a:prstGeom>
            <a:noFill/>
            <a:ln w="9525">
              <a:noFill/>
              <a:miter lim="800000"/>
              <a:headEnd/>
              <a:tailEnd/>
            </a:ln>
            <a:effectLst/>
          </p:spPr>
          <p:txBody>
            <a:bodyPr wrap="none">
              <a:spAutoFit/>
            </a:bodyPr>
            <a:lstStyle/>
            <a:p>
              <a:pPr eaLnBrk="1" hangingPunct="1">
                <a:defRPr/>
              </a:pPr>
              <a:r>
                <a:rPr kumimoji="0" lang="de-DE" sz="2400">
                  <a:solidFill>
                    <a:schemeClr val="bg1"/>
                  </a:solidFill>
                  <a:effectLst>
                    <a:outerShdw blurRad="38100" dist="38100" dir="2700000" algn="tl">
                      <a:srgbClr val="C0C0C0"/>
                    </a:outerShdw>
                  </a:effectLst>
                </a:rPr>
                <a:t>Inhalte der DIN inkl. Infos zur Lizenzprüfung </a:t>
              </a:r>
              <a:endParaRPr kumimoji="0" lang="de-DE" sz="2000">
                <a:solidFill>
                  <a:schemeClr val="bg1"/>
                </a:solidFill>
                <a:effectLst>
                  <a:outerShdw blurRad="38100" dist="38100" dir="2700000" algn="tl">
                    <a:srgbClr val="C0C0C0"/>
                  </a:outerShdw>
                </a:effectLst>
              </a:endParaRPr>
            </a:p>
          </p:txBody>
        </p:sp>
        <p:sp>
          <p:nvSpPr>
            <p:cNvPr id="20498" name="Text Box 9"/>
            <p:cNvSpPr txBox="1">
              <a:spLocks noChangeArrowheads="1"/>
            </p:cNvSpPr>
            <p:nvPr/>
          </p:nvSpPr>
          <p:spPr bwMode="auto">
            <a:xfrm>
              <a:off x="5127" y="2383"/>
              <a:ext cx="29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4000">
                  <a:solidFill>
                    <a:schemeClr val="bg1"/>
                  </a:solidFill>
                </a:rPr>
                <a:t>2</a:t>
              </a:r>
            </a:p>
          </p:txBody>
        </p:sp>
      </p:grpSp>
      <p:grpSp>
        <p:nvGrpSpPr>
          <p:cNvPr id="20484" name="Group 10"/>
          <p:cNvGrpSpPr>
            <a:grpSpLocks/>
          </p:cNvGrpSpPr>
          <p:nvPr/>
        </p:nvGrpSpPr>
        <p:grpSpPr bwMode="auto">
          <a:xfrm>
            <a:off x="1440000" y="3044786"/>
            <a:ext cx="9290698" cy="803275"/>
            <a:chOff x="400" y="2914"/>
            <a:chExt cx="5145" cy="506"/>
          </a:xfrm>
        </p:grpSpPr>
        <p:sp>
          <p:nvSpPr>
            <p:cNvPr id="20493" name="AutoShape 11"/>
            <p:cNvSpPr>
              <a:spLocks noChangeArrowheads="1"/>
            </p:cNvSpPr>
            <p:nvPr/>
          </p:nvSpPr>
          <p:spPr bwMode="auto">
            <a:xfrm>
              <a:off x="400" y="2916"/>
              <a:ext cx="5145" cy="504"/>
            </a:xfrm>
            <a:prstGeom prst="foldedCorner">
              <a:avLst>
                <a:gd name="adj" fmla="val 12500"/>
              </a:avLst>
            </a:prstGeom>
            <a:solidFill>
              <a:srgbClr val="006699"/>
            </a:solidFill>
            <a:ln w="9525">
              <a:solidFill>
                <a:schemeClr val="tx1"/>
              </a:solidFill>
              <a:round/>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a:p>
          </p:txBody>
        </p:sp>
        <p:sp>
          <p:nvSpPr>
            <p:cNvPr id="20494" name="Text Box 12"/>
            <p:cNvSpPr txBox="1">
              <a:spLocks noChangeArrowheads="1"/>
            </p:cNvSpPr>
            <p:nvPr/>
          </p:nvSpPr>
          <p:spPr bwMode="auto">
            <a:xfrm>
              <a:off x="469" y="3013"/>
              <a:ext cx="434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400">
                  <a:solidFill>
                    <a:schemeClr val="bg1"/>
                  </a:solidFill>
                </a:rPr>
                <a:t>Qualität - Standards und Qualitätssicherung </a:t>
              </a:r>
            </a:p>
          </p:txBody>
        </p:sp>
        <p:sp>
          <p:nvSpPr>
            <p:cNvPr id="20495" name="Text Box 13"/>
            <p:cNvSpPr txBox="1">
              <a:spLocks noChangeArrowheads="1"/>
            </p:cNvSpPr>
            <p:nvPr/>
          </p:nvSpPr>
          <p:spPr bwMode="auto">
            <a:xfrm>
              <a:off x="5127" y="2914"/>
              <a:ext cx="29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4000">
                  <a:solidFill>
                    <a:schemeClr val="bg1"/>
                  </a:solidFill>
                </a:rPr>
                <a:t>3</a:t>
              </a:r>
            </a:p>
          </p:txBody>
        </p:sp>
      </p:grpSp>
      <p:sp>
        <p:nvSpPr>
          <p:cNvPr id="20485" name="Text Box 14"/>
          <p:cNvSpPr txBox="1">
            <a:spLocks noChangeArrowheads="1"/>
          </p:cNvSpPr>
          <p:nvPr/>
        </p:nvSpPr>
        <p:spPr bwMode="auto">
          <a:xfrm>
            <a:off x="1440000" y="576000"/>
            <a:ext cx="606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000" i="1">
                <a:solidFill>
                  <a:schemeClr val="accent2"/>
                </a:solidFill>
              </a:rPr>
              <a:t>Agenda</a:t>
            </a:r>
          </a:p>
        </p:txBody>
      </p:sp>
      <p:grpSp>
        <p:nvGrpSpPr>
          <p:cNvPr id="20486" name="Group 15"/>
          <p:cNvGrpSpPr>
            <a:grpSpLocks/>
          </p:cNvGrpSpPr>
          <p:nvPr/>
        </p:nvGrpSpPr>
        <p:grpSpPr bwMode="auto">
          <a:xfrm>
            <a:off x="1440000" y="3997443"/>
            <a:ext cx="9290698" cy="803275"/>
            <a:chOff x="400" y="2914"/>
            <a:chExt cx="5145" cy="506"/>
          </a:xfrm>
        </p:grpSpPr>
        <p:sp>
          <p:nvSpPr>
            <p:cNvPr id="20490" name="AutoShape 16"/>
            <p:cNvSpPr>
              <a:spLocks noChangeArrowheads="1"/>
            </p:cNvSpPr>
            <p:nvPr/>
          </p:nvSpPr>
          <p:spPr bwMode="auto">
            <a:xfrm>
              <a:off x="400" y="2916"/>
              <a:ext cx="5145" cy="504"/>
            </a:xfrm>
            <a:prstGeom prst="foldedCorner">
              <a:avLst>
                <a:gd name="adj" fmla="val 12500"/>
              </a:avLst>
            </a:prstGeom>
            <a:solidFill>
              <a:srgbClr val="000099"/>
            </a:solidFill>
            <a:ln w="9525">
              <a:solidFill>
                <a:schemeClr val="tx1"/>
              </a:solidFill>
              <a:round/>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a:p>
          </p:txBody>
        </p:sp>
        <p:sp>
          <p:nvSpPr>
            <p:cNvPr id="1185809" name="Text Box 17"/>
            <p:cNvSpPr txBox="1">
              <a:spLocks noChangeArrowheads="1"/>
            </p:cNvSpPr>
            <p:nvPr/>
          </p:nvSpPr>
          <p:spPr bwMode="auto">
            <a:xfrm>
              <a:off x="469" y="3014"/>
              <a:ext cx="4810" cy="291"/>
            </a:xfrm>
            <a:prstGeom prst="rect">
              <a:avLst/>
            </a:prstGeom>
            <a:solidFill>
              <a:srgbClr val="000099"/>
            </a:solidFill>
            <a:ln w="9525">
              <a:noFill/>
              <a:miter lim="800000"/>
              <a:headEnd/>
              <a:tailEnd/>
            </a:ln>
            <a:effectLst/>
          </p:spPr>
          <p:txBody>
            <a:bodyPr wrap="none">
              <a:spAutoFit/>
            </a:bodyPr>
            <a:lstStyle/>
            <a:p>
              <a:pPr eaLnBrk="1" hangingPunct="1">
                <a:defRPr/>
              </a:pPr>
              <a:r>
                <a:rPr kumimoji="0" lang="de-DE" sz="2400">
                  <a:solidFill>
                    <a:schemeClr val="bg1"/>
                  </a:solidFill>
                  <a:effectLst>
                    <a:outerShdw blurRad="38100" dist="38100" dir="2700000" algn="tl">
                      <a:srgbClr val="000000"/>
                    </a:outerShdw>
                  </a:effectLst>
                </a:rPr>
                <a:t>Rechtliche Rahmenbedingungen I - </a:t>
              </a:r>
              <a:r>
                <a:rPr kumimoji="0" lang="de-DE" sz="1600">
                  <a:solidFill>
                    <a:schemeClr val="bg1"/>
                  </a:solidFill>
                  <a:effectLst>
                    <a:outerShdw blurRad="38100" dist="38100" dir="2700000" algn="tl">
                      <a:srgbClr val="000000"/>
                    </a:outerShdw>
                  </a:effectLst>
                </a:rPr>
                <a:t>Persönlichkeitsschutz </a:t>
              </a:r>
              <a:endParaRPr kumimoji="0" lang="de-DE" sz="1600">
                <a:solidFill>
                  <a:schemeClr val="bg1"/>
                </a:solidFill>
                <a:effectLst>
                  <a:outerShdw blurRad="38100" dist="38100" dir="2700000" algn="tl">
                    <a:srgbClr val="000000"/>
                  </a:outerShdw>
                </a:effectLst>
                <a:latin typeface="Times New Roman" pitchFamily="18" charset="0"/>
              </a:endParaRPr>
            </a:p>
          </p:txBody>
        </p:sp>
        <p:sp>
          <p:nvSpPr>
            <p:cNvPr id="20492" name="Text Box 18"/>
            <p:cNvSpPr txBox="1">
              <a:spLocks noChangeArrowheads="1"/>
            </p:cNvSpPr>
            <p:nvPr/>
          </p:nvSpPr>
          <p:spPr bwMode="auto">
            <a:xfrm>
              <a:off x="5127" y="2914"/>
              <a:ext cx="294" cy="44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4000">
                  <a:solidFill>
                    <a:schemeClr val="bg1"/>
                  </a:solidFill>
                </a:rPr>
                <a:t>4</a:t>
              </a:r>
            </a:p>
          </p:txBody>
        </p:sp>
      </p:grpSp>
      <p:sp>
        <p:nvSpPr>
          <p:cNvPr id="23" name="Text Box 4">
            <a:extLst>
              <a:ext uri="{FF2B5EF4-FFF2-40B4-BE49-F238E27FC236}">
                <a16:creationId xmlns:a16="http://schemas.microsoft.com/office/drawing/2014/main" id="{72F26B89-0FB5-4AA2-BA34-6FB6DC593BAA}"/>
              </a:ext>
            </a:extLst>
          </p:cNvPr>
          <p:cNvSpPr txBox="1">
            <a:spLocks noChangeArrowheads="1"/>
          </p:cNvSpPr>
          <p:nvPr/>
        </p:nvSpPr>
        <p:spPr bwMode="auto">
          <a:xfrm>
            <a:off x="545622" y="1121855"/>
            <a:ext cx="784226"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6000">
                <a:solidFill>
                  <a:schemeClr val="accent2"/>
                </a:solidFill>
                <a:sym typeface="Wingdings" panose="05000000000000000000" pitchFamily="2" charset="2"/>
              </a:rPr>
              <a:t></a:t>
            </a:r>
            <a:endParaRPr lang="de-DE" altLang="de-DE"/>
          </a:p>
        </p:txBody>
      </p:sp>
      <p:sp>
        <p:nvSpPr>
          <p:cNvPr id="21" name="Text Box 3">
            <a:extLst>
              <a:ext uri="{FF2B5EF4-FFF2-40B4-BE49-F238E27FC236}">
                <a16:creationId xmlns:a16="http://schemas.microsoft.com/office/drawing/2014/main" id="{CA4475D2-9CD8-4943-A8DF-A689EF57A5D0}"/>
              </a:ext>
            </a:extLst>
          </p:cNvPr>
          <p:cNvSpPr txBox="1">
            <a:spLocks noChangeArrowheads="1"/>
          </p:cNvSpPr>
          <p:nvPr/>
        </p:nvSpPr>
        <p:spPr bwMode="auto">
          <a:xfrm>
            <a:off x="498523" y="3897430"/>
            <a:ext cx="863601"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6000">
                <a:solidFill>
                  <a:schemeClr val="accent2"/>
                </a:solidFill>
                <a:sym typeface="Wingdings" panose="05000000000000000000" pitchFamily="2" charset="2"/>
              </a:rPr>
              <a:t></a:t>
            </a:r>
            <a:endParaRPr lang="de-DE" altLang="de-DE"/>
          </a:p>
        </p:txBody>
      </p:sp>
      <p:sp>
        <p:nvSpPr>
          <p:cNvPr id="25" name="Text Box 5">
            <a:extLst>
              <a:ext uri="{FF2B5EF4-FFF2-40B4-BE49-F238E27FC236}">
                <a16:creationId xmlns:a16="http://schemas.microsoft.com/office/drawing/2014/main" id="{5F5281C8-0C04-4C2A-A273-5F508DE83E57}"/>
              </a:ext>
            </a:extLst>
          </p:cNvPr>
          <p:cNvSpPr txBox="1">
            <a:spLocks noChangeArrowheads="1"/>
          </p:cNvSpPr>
          <p:nvPr/>
        </p:nvSpPr>
        <p:spPr bwMode="auto">
          <a:xfrm>
            <a:off x="538211" y="2054211"/>
            <a:ext cx="784226"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6000">
                <a:solidFill>
                  <a:schemeClr val="accent2"/>
                </a:solidFill>
                <a:sym typeface="Wingdings" panose="05000000000000000000" pitchFamily="2" charset="2"/>
              </a:rPr>
              <a:t></a:t>
            </a:r>
            <a:endParaRPr lang="de-DE" altLang="de-DE"/>
          </a:p>
        </p:txBody>
      </p:sp>
      <p:sp>
        <p:nvSpPr>
          <p:cNvPr id="22" name="Text Box 5">
            <a:extLst>
              <a:ext uri="{FF2B5EF4-FFF2-40B4-BE49-F238E27FC236}">
                <a16:creationId xmlns:a16="http://schemas.microsoft.com/office/drawing/2014/main" id="{28F6EB9D-9D6C-44D7-8184-0C23342EA77C}"/>
              </a:ext>
            </a:extLst>
          </p:cNvPr>
          <p:cNvSpPr txBox="1">
            <a:spLocks noChangeArrowheads="1"/>
          </p:cNvSpPr>
          <p:nvPr/>
        </p:nvSpPr>
        <p:spPr bwMode="auto">
          <a:xfrm>
            <a:off x="538210" y="2890955"/>
            <a:ext cx="784226"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6000">
                <a:solidFill>
                  <a:schemeClr val="accent2"/>
                </a:solidFill>
                <a:sym typeface="Wingdings" panose="05000000000000000000" pitchFamily="2" charset="2"/>
              </a:rPr>
              <a:t></a:t>
            </a:r>
            <a:endParaRPr lang="de-DE" altLang="de-DE"/>
          </a:p>
        </p:txBody>
      </p:sp>
    </p:spTree>
    <p:custDataLst>
      <p:tags r:id="rId1"/>
    </p:custDataLst>
    <p:extLst>
      <p:ext uri="{BB962C8B-B14F-4D97-AF65-F5344CB8AC3E}">
        <p14:creationId xmlns:p14="http://schemas.microsoft.com/office/powerpoint/2010/main" val="3552641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slide(fromTop)">
                                      <p:cBhvr>
                                        <p:cTn id="7" dur="500"/>
                                        <p:tgtEl>
                                          <p:spTgt spid="23"/>
                                        </p:tgtEl>
                                      </p:cBhvr>
                                    </p:animEffect>
                                  </p:childTnLst>
                                </p:cTn>
                              </p:par>
                            </p:childTnLst>
                          </p:cTn>
                        </p:par>
                        <p:par>
                          <p:cTn id="8" fill="hold">
                            <p:stCondLst>
                              <p:cond delay="1500"/>
                            </p:stCondLst>
                            <p:childTnLst>
                              <p:par>
                                <p:cTn id="9" presetID="1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slide(fromTop)">
                                      <p:cBhvr>
                                        <p:cTn id="11" dur="500"/>
                                        <p:tgtEl>
                                          <p:spTgt spid="25"/>
                                        </p:tgtEl>
                                      </p:cBhvr>
                                    </p:animEffect>
                                  </p:childTnLst>
                                </p:cTn>
                              </p:par>
                            </p:childTnLst>
                          </p:cTn>
                        </p:par>
                        <p:par>
                          <p:cTn id="12" fill="hold">
                            <p:stCondLst>
                              <p:cond delay="2000"/>
                            </p:stCondLst>
                            <p:childTnLst>
                              <p:par>
                                <p:cTn id="13" presetID="1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lide(fromTop)">
                                      <p:cBhvr>
                                        <p:cTn id="15" dur="500"/>
                                        <p:tgtEl>
                                          <p:spTgt spid="22"/>
                                        </p:tgtEl>
                                      </p:cBhvr>
                                    </p:animEffect>
                                  </p:childTnLst>
                                </p:cTn>
                              </p:par>
                            </p:childTnLst>
                          </p:cTn>
                        </p:par>
                        <p:par>
                          <p:cTn id="16" fill="hold">
                            <p:stCondLst>
                              <p:cond delay="2500"/>
                            </p:stCondLst>
                            <p:childTnLst>
                              <p:par>
                                <p:cTn id="17" presetID="1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slide(fromLeft)">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P spid="21" grpId="0" autoUpdateAnimBg="0"/>
      <p:bldP spid="25" grpId="0" autoUpdateAnimBg="0"/>
      <p:bldP spid="22"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1440000" y="576000"/>
            <a:ext cx="8167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000" i="1">
                <a:solidFill>
                  <a:schemeClr val="accent2"/>
                </a:solidFill>
              </a:rPr>
              <a:t>Rechtl. Rahmenbedingungen d. Eignungsdiagnostik – I</a:t>
            </a:r>
            <a:endParaRPr kumimoji="0" lang="de-DE" altLang="de-DE" sz="2400" b="0">
              <a:solidFill>
                <a:srgbClr val="000066"/>
              </a:solidFill>
            </a:endParaRPr>
          </a:p>
        </p:txBody>
      </p:sp>
      <p:sp>
        <p:nvSpPr>
          <p:cNvPr id="12" name="Rectangle 16"/>
          <p:cNvSpPr>
            <a:spLocks noChangeArrowheads="1"/>
          </p:cNvSpPr>
          <p:nvPr/>
        </p:nvSpPr>
        <p:spPr bwMode="auto">
          <a:xfrm>
            <a:off x="1440000" y="1260000"/>
            <a:ext cx="95616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800100" indent="-228600">
              <a:defRPr kumimoji="1" b="1">
                <a:solidFill>
                  <a:schemeClr val="tx1"/>
                </a:solidFill>
                <a:latin typeface="Arial" panose="020B0604020202020204" pitchFamily="34" charset="0"/>
              </a:defRPr>
            </a:lvl3pPr>
            <a:lvl4pPr marL="85725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marL="0" indent="0" eaLnBrk="1" hangingPunct="1">
              <a:spcBef>
                <a:spcPts val="1200"/>
              </a:spcBef>
              <a:spcAft>
                <a:spcPts val="1200"/>
              </a:spcAft>
              <a:buClr>
                <a:srgbClr val="808080"/>
              </a:buClr>
              <a:buSzPct val="150000"/>
              <a:defRPr/>
            </a:pPr>
            <a:r>
              <a:rPr lang="de-DE" altLang="de-DE" sz="1600" b="0">
                <a:solidFill>
                  <a:srgbClr val="3333CC"/>
                </a:solidFill>
                <a:cs typeface="Arial" panose="020B0604020202020204" pitchFamily="34" charset="0"/>
              </a:rPr>
              <a:t>Zuordnung des Rechts-Inputs zu den drei DIN 33430 Qualifikationsprofilen</a:t>
            </a:r>
          </a:p>
          <a:p>
            <a:pPr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Welche Rechts-Kenntnisse notwendig sind, variiert in Abhängigkeit von der „Rolle“, die jemand im Prozess der Eignungsbeurteilung einnimmt. </a:t>
            </a:r>
          </a:p>
          <a:p>
            <a:pPr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Wer als Beobachter/-in an Verhaltensbeobachtungen und -beurteilungen beteiligt ist, muss vor allem wissen, dass dem Handeln rechtliche Schranken gesetzt sind (z.B. Persönlichkeitsschutz, Mitbestimmung und Datenschutz). </a:t>
            </a:r>
          </a:p>
          <a:p>
            <a:pPr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Wer als Beobachter/-in an direkten mündlichen Befragungen beteiligt ist, muss zusätzlich darüber informiert sein, welche Fragen (z.B. Interviewfragen an eine Kandidatin/einen Kandidaten) zulässig sind. </a:t>
            </a:r>
          </a:p>
          <a:p>
            <a:pPr eaLnBrk="1" hangingPunct="1">
              <a:spcBef>
                <a:spcPts val="1200"/>
              </a:spcBef>
              <a:spcAft>
                <a:spcPts val="1200"/>
              </a:spcAft>
              <a:buClr>
                <a:srgbClr val="808080"/>
              </a:buClr>
              <a:buSzPct val="150000"/>
              <a:buFont typeface="Wingdings" panose="05000000000000000000" pitchFamily="2" charset="2"/>
              <a:buChar char="§"/>
              <a:defRPr/>
            </a:pPr>
            <a:r>
              <a:rPr lang="de-DE" altLang="de-DE" sz="1600" b="0">
                <a:solidFill>
                  <a:srgbClr val="3333CC"/>
                </a:solidFill>
                <a:cs typeface="Arial" panose="020B0604020202020204" pitchFamily="34" charset="0"/>
              </a:rPr>
              <a:t>Eignungsdiagnostiker/-innen, die für die Gestaltung von Prozessen und Verfahren der Eignungsbeurteilung zuständig sind, müssen darüber hinaus noch über Kenntnisse zu relevanten rechtlichen Themen sowie Rechtsvorschriften verfügen. In der DIN (2016, S. 24) werden beispielhaft das Bundesdatenschutzgesetz (BDSG), das AGG und das Betriebsverfassungsgesetz (BetrVG) genannt. </a:t>
            </a:r>
          </a:p>
        </p:txBody>
      </p:sp>
      <p:sp>
        <p:nvSpPr>
          <p:cNvPr id="5" name="Rechteck 4">
            <a:extLst>
              <a:ext uri="{FF2B5EF4-FFF2-40B4-BE49-F238E27FC236}">
                <a16:creationId xmlns:a16="http://schemas.microsoft.com/office/drawing/2014/main" id="{5F332CB2-E4E1-44BC-B1D6-AA5B211E0784}"/>
              </a:ext>
            </a:extLst>
          </p:cNvPr>
          <p:cNvSpPr>
            <a:spLocks noChangeArrowheads="1"/>
          </p:cNvSpPr>
          <p:nvPr/>
        </p:nvSpPr>
        <p:spPr bwMode="auto">
          <a:xfrm>
            <a:off x="0" y="6222154"/>
            <a:ext cx="956159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Püttner, I. &amp; Kersting, M. (2018). Rechtliche Rahmenbedingungen der Eignungsdiagnostik I. In Diagnostik- und </a:t>
            </a:r>
            <a:r>
              <a:rPr lang="de-DE" altLang="de-DE" sz="1200" b="0" dirty="0" err="1">
                <a:ea typeface="Arial Unicode MS" pitchFamily="34" charset="-128"/>
              </a:rPr>
              <a:t>Testkura-torium</a:t>
            </a:r>
            <a:r>
              <a:rPr lang="de-DE" altLang="de-DE" sz="1200" b="0" dirty="0">
                <a:ea typeface="Arial Unicode MS" pitchFamily="34" charset="-128"/>
              </a:rPr>
              <a:t> (Hrsg.),  </a:t>
            </a:r>
            <a:r>
              <a:rPr lang="de-DE" altLang="de-DE" sz="1200" b="0" i="1" dirty="0">
                <a:ea typeface="Arial Unicode MS" pitchFamily="34" charset="-128"/>
              </a:rPr>
              <a:t>Personalauswahl kompetent gestalten: Grundlagen und Praxis der Eignungsdiagnostik nach DIN 33430 </a:t>
            </a:r>
            <a:r>
              <a:rPr lang="de-DE" altLang="de-DE" sz="1200" b="0" dirty="0">
                <a:ea typeface="Arial Unicode MS" pitchFamily="34" charset="-128"/>
              </a:rPr>
              <a:t>(S. 20-25). Berlin: Springer. (DOI 10.1007/978-3-662-53772-5) </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1806504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linds(horizontal)">
                                      <p:cBhvr>
                                        <p:cTn id="22" dur="500"/>
                                        <p:tgtEl>
                                          <p:spTgt spid="1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linds(horizontal)">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440000" y="252000"/>
            <a:ext cx="75263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0"/>
              </a:spcAft>
            </a:pPr>
            <a:r>
              <a:rPr kumimoji="0" lang="de-DE" altLang="de-DE" sz="2000" i="1">
                <a:solidFill>
                  <a:schemeClr val="accent2"/>
                </a:solidFill>
                <a:cs typeface="Times New Roman" panose="02020603050405020304" pitchFamily="18" charset="0"/>
              </a:rPr>
              <a:t>Rahmenbedingungen / </a:t>
            </a:r>
          </a:p>
          <a:p>
            <a:pPr eaLnBrk="1" hangingPunct="1">
              <a:spcAft>
                <a:spcPts val="600"/>
              </a:spcAft>
            </a:pPr>
            <a:r>
              <a:rPr kumimoji="0" lang="de-DE" altLang="de-DE" sz="2000" i="1">
                <a:solidFill>
                  <a:schemeClr val="accent2"/>
                </a:solidFill>
                <a:cs typeface="Times New Roman" panose="02020603050405020304" pitchFamily="18" charset="0"/>
              </a:rPr>
              <a:t>Gültigkeit verschiedener Personalauswahlverfahren</a:t>
            </a:r>
          </a:p>
        </p:txBody>
      </p:sp>
      <p:sp>
        <p:nvSpPr>
          <p:cNvPr id="32771" name="Rechteck 3"/>
          <p:cNvSpPr>
            <a:spLocks noChangeArrowheads="1"/>
          </p:cNvSpPr>
          <p:nvPr/>
        </p:nvSpPr>
        <p:spPr bwMode="auto">
          <a:xfrm>
            <a:off x="0" y="6211887"/>
            <a:ext cx="956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1200" b="0" dirty="0"/>
              <a:t>Tabelle aus: Schmidt-Atzert, L., Krumm, S. &amp; Kersting, M. (2018). Evaluation der Eignungsbeurteilung. In Diagnostik- und Testkuratorium (Hrsg.), </a:t>
            </a:r>
            <a:r>
              <a:rPr lang="de-DE" altLang="de-DE" sz="1200" b="0" i="1" dirty="0"/>
              <a:t>Personalauswahl kompetent gestalten: Grundlagen und Praxis der Eignungsdiagnostik nach DIN 33430 </a:t>
            </a:r>
            <a:r>
              <a:rPr lang="de-DE" altLang="de-DE" sz="1200" b="0" dirty="0"/>
              <a:t>(S. 189-221). Berlin: Springer. (DOI 10.1007/978-3-662-53772-5)</a:t>
            </a:r>
          </a:p>
        </p:txBody>
      </p:sp>
      <p:sp>
        <p:nvSpPr>
          <p:cNvPr id="32773" name="Rechteck 3"/>
          <p:cNvSpPr>
            <a:spLocks noChangeArrowheads="1"/>
          </p:cNvSpPr>
          <p:nvPr/>
        </p:nvSpPr>
        <p:spPr bwMode="auto">
          <a:xfrm>
            <a:off x="1440000" y="4495813"/>
            <a:ext cx="9403674" cy="1446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r>
              <a:rPr lang="de-DE" altLang="de-DE" sz="1100" b="0"/>
              <a:t>Anmerkungen. Auszug aus Tabelle 1 und 2 von Schmidt und Hunter (1998). Auswahlkriterium für die Verfahren: Durchschnittliche Verwendungshäufigkeit in Deutschland mindestens 10 % (nach Schuler et al., 2007); Fragebogen zur Gewissenhaftigkeit kamen in der Befragung von Schuler et al. nicht explizit vor, sondern nur allgemein Persönlichkeitsfragebogen. Bezüglich der Vorhersage des Ausbildungserfolgs bestand nur ein sehr kleiner Unterschied (r = .02) zwischen den Werten für strukturierte und unstrukturierte Interviews; daher wird nur ein Mittelwert berichtet.</a:t>
            </a:r>
          </a:p>
          <a:p>
            <a:endParaRPr lang="de-DE" altLang="de-DE" sz="1100" b="0"/>
          </a:p>
          <a:p>
            <a:r>
              <a:rPr lang="de-DE" altLang="de-DE" sz="1200" b="0" baseline="30000"/>
              <a:t>1</a:t>
            </a:r>
            <a:r>
              <a:rPr lang="de-DE" altLang="de-DE" sz="1100" b="0"/>
              <a:t> Test zu berufsrelevantem Wissen (bei Schuler et al. entspricht dies „Leistungstest, z.B. </a:t>
            </a:r>
            <a:r>
              <a:rPr lang="de-DE" altLang="de-DE" sz="1100" b="0" err="1"/>
              <a:t>Bürotest</a:t>
            </a:r>
            <a:r>
              <a:rPr lang="de-DE" altLang="de-DE" sz="1100" b="0"/>
              <a:t>“.</a:t>
            </a:r>
          </a:p>
          <a:p>
            <a:r>
              <a:rPr lang="de-DE" altLang="de-DE" sz="1200" b="0" baseline="30000"/>
              <a:t>2</a:t>
            </a:r>
            <a:r>
              <a:rPr lang="de-DE" altLang="de-DE" sz="1100" b="0"/>
              <a:t> Die multiple Korrelation R wurde aus den Korrelationen von Intelligenztests einerseits und jeweils einem anderen Verfahren andererseits mit dem Kriterium Berufs- bzw. Ausbildungserfolg sowie der Korrelation zwischen den beiden Prädiktoren geschätzt (diese ohne Korrektur für Messfehler).</a:t>
            </a:r>
          </a:p>
        </p:txBody>
      </p:sp>
      <p:sp>
        <p:nvSpPr>
          <p:cNvPr id="32774" name="Rechteck 7"/>
          <p:cNvSpPr>
            <a:spLocks noChangeArrowheads="1"/>
          </p:cNvSpPr>
          <p:nvPr/>
        </p:nvSpPr>
        <p:spPr bwMode="auto">
          <a:xfrm>
            <a:off x="7734016" y="270000"/>
            <a:ext cx="2513830" cy="369332"/>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i="1">
                <a:solidFill>
                  <a:srgbClr val="FF0000"/>
                </a:solidFill>
                <a:sym typeface="Wingdings" panose="05000000000000000000" pitchFamily="2" charset="2"/>
              </a:rPr>
              <a:t> DIN- Buchkapitel 6</a:t>
            </a:r>
            <a:endParaRPr kumimoji="0" lang="de-DE" altLang="de-DE" b="0">
              <a:solidFill>
                <a:srgbClr val="FF0000"/>
              </a:solidFill>
            </a:endParaRPr>
          </a:p>
        </p:txBody>
      </p:sp>
      <p:pic>
        <p:nvPicPr>
          <p:cNvPr id="3" name="Grafik 2">
            <a:extLst>
              <a:ext uri="{FF2B5EF4-FFF2-40B4-BE49-F238E27FC236}">
                <a16:creationId xmlns:a16="http://schemas.microsoft.com/office/drawing/2014/main" id="{40A43B53-4777-4066-878A-5B2C02811C85}"/>
              </a:ext>
            </a:extLst>
          </p:cNvPr>
          <p:cNvPicPr>
            <a:picLocks noChangeAspect="1"/>
          </p:cNvPicPr>
          <p:nvPr/>
        </p:nvPicPr>
        <p:blipFill rotWithShape="1">
          <a:blip r:embed="rId4"/>
          <a:srcRect l="669" t="1753" r="854" b="1716"/>
          <a:stretch/>
        </p:blipFill>
        <p:spPr>
          <a:xfrm>
            <a:off x="2117827" y="1083973"/>
            <a:ext cx="7956347" cy="3305753"/>
          </a:xfrm>
          <a:prstGeom prst="rect">
            <a:avLst/>
          </a:prstGeom>
        </p:spPr>
      </p:pic>
    </p:spTree>
    <p:custDataLst>
      <p:tags r:id="rId1"/>
    </p:custDataLst>
    <p:extLst>
      <p:ext uri="{BB962C8B-B14F-4D97-AF65-F5344CB8AC3E}">
        <p14:creationId xmlns:p14="http://schemas.microsoft.com/office/powerpoint/2010/main" val="1965339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Text Box 2"/>
          <p:cNvSpPr txBox="1">
            <a:spLocks noChangeArrowheads="1"/>
          </p:cNvSpPr>
          <p:nvPr/>
        </p:nvSpPr>
        <p:spPr bwMode="auto">
          <a:xfrm>
            <a:off x="1440000" y="576000"/>
            <a:ext cx="7239000" cy="400110"/>
          </a:xfrm>
          <a:prstGeom prst="rect">
            <a:avLst/>
          </a:prstGeom>
          <a:noFill/>
          <a:ln w="9525">
            <a:noFill/>
            <a:miter lim="800000"/>
            <a:headEnd/>
            <a:tailEnd/>
          </a:ln>
          <a:effectLst/>
        </p:spPr>
        <p:txBody>
          <a:bodyPr>
            <a:spAutoFit/>
          </a:bodyPr>
          <a:lstStyle/>
          <a:p>
            <a:pPr eaLnBrk="1" hangingPunct="1">
              <a:defRPr/>
            </a:pPr>
            <a:r>
              <a:rPr kumimoji="0" lang="de-DE" sz="2000" i="1">
                <a:solidFill>
                  <a:schemeClr val="accent2"/>
                </a:solidFill>
              </a:rPr>
              <a:t>Rechtliche Rahmenbedingungen: Persönlichkeitsschutz</a:t>
            </a:r>
            <a:endParaRPr kumimoji="0" lang="de-DE" sz="2400" b="0">
              <a:solidFill>
                <a:srgbClr val="000066"/>
              </a:solidFill>
            </a:endParaRPr>
          </a:p>
        </p:txBody>
      </p:sp>
      <p:sp>
        <p:nvSpPr>
          <p:cNvPr id="12" name="Rectangle 16"/>
          <p:cNvSpPr>
            <a:spLocks noChangeArrowheads="1"/>
          </p:cNvSpPr>
          <p:nvPr/>
        </p:nvSpPr>
        <p:spPr bwMode="auto">
          <a:xfrm>
            <a:off x="1440000" y="1260000"/>
            <a:ext cx="95616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800100" indent="-228600">
              <a:defRPr kumimoji="1" b="1">
                <a:solidFill>
                  <a:schemeClr val="tx1"/>
                </a:solidFill>
                <a:latin typeface="Arial" panose="020B0604020202020204" pitchFamily="34" charset="0"/>
              </a:defRPr>
            </a:lvl3pPr>
            <a:lvl4pPr marL="85725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Der verfassungsrechtlich verankerte Schutz der Persönlichkeit setzt dem Informationsinteresse der Arbeitgeberin/des Arbeitsgebers Grenzen.</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Bei der Wahl der eignungsdiagnostischen Vorgehensweisen und Verfahren fordert der Persönlichkeitsschutz die Wahrung der Intimsphäre der Kandidatinnen und Kandidaten und schützt sie vor einer unbefugten Ausforschung ihrer inneren Strukturen und Eigenschaften. Nur an anforderungsbezogenen Informationen hat eine Arbeitgeberin/ein Arbeitgeber ein berechtigtes Interesse.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Verfahren zur Ermittlung des Intelligenzquotienten oder des allgemeinen Intelligenzniveaus (rein quantifizierende Intelligenztests) sind unzulässig, nämlich über die beruflichen Anforderungen hinausgehend. Rechtlich problematisch ist also keinesfalls der Einsatz eines Intelligenztests (…), sondern die Interpretation des Gesamtwertes (IQ) ohne Berücksichtigung des Anforderungsbezugs der in diesen Gesamtwert eingehenden Einzel-dimensionen der Intelligenz (z.B. die Fähigkeit zum sprachlichen oder rechnerischen Denken). Zulässig ist die Berücksichtigung von spezifischen, anforderungsrelevanten Intelligenzdimensionen (z.B. verbale Intelligenz) </a:t>
            </a:r>
          </a:p>
        </p:txBody>
      </p:sp>
      <p:sp>
        <p:nvSpPr>
          <p:cNvPr id="6" name="Rechteck 5">
            <a:extLst>
              <a:ext uri="{FF2B5EF4-FFF2-40B4-BE49-F238E27FC236}">
                <a16:creationId xmlns:a16="http://schemas.microsoft.com/office/drawing/2014/main" id="{5F332CB2-E4E1-44BC-B1D6-AA5B211E0784}"/>
              </a:ext>
            </a:extLst>
          </p:cNvPr>
          <p:cNvSpPr>
            <a:spLocks noChangeArrowheads="1"/>
          </p:cNvSpPr>
          <p:nvPr/>
        </p:nvSpPr>
        <p:spPr bwMode="auto">
          <a:xfrm>
            <a:off x="0" y="6222154"/>
            <a:ext cx="956159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Püttner, I. &amp; Kersting, M. (2018). Rechtliche Rahmenbedingungen der Eignungsdiagnostik I. In Diagnostik- und </a:t>
            </a:r>
            <a:r>
              <a:rPr lang="de-DE" altLang="de-DE" sz="1200" b="0" dirty="0" err="1">
                <a:ea typeface="Arial Unicode MS" pitchFamily="34" charset="-128"/>
              </a:rPr>
              <a:t>Testkura-torium</a:t>
            </a:r>
            <a:r>
              <a:rPr lang="de-DE" altLang="de-DE" sz="1200" b="0" dirty="0">
                <a:ea typeface="Arial Unicode MS" pitchFamily="34" charset="-128"/>
              </a:rPr>
              <a:t> (Hrsg.),  </a:t>
            </a:r>
            <a:r>
              <a:rPr lang="de-DE" altLang="de-DE" sz="1200" b="0" i="1" dirty="0">
                <a:ea typeface="Arial Unicode MS" pitchFamily="34" charset="-128"/>
              </a:rPr>
              <a:t>Personalauswahl kompetent gestalten: Grundlagen und Praxis der Eignungsdiagnostik nach DIN 33430 </a:t>
            </a:r>
            <a:r>
              <a:rPr lang="de-DE" altLang="de-DE" sz="1200" b="0" dirty="0">
                <a:ea typeface="Arial Unicode MS" pitchFamily="34" charset="-128"/>
              </a:rPr>
              <a:t>(S. 20-25). Berlin: Springer. (DOI 10.1007/978-3-662-53772-5) </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3723603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Text Box 2"/>
          <p:cNvSpPr txBox="1">
            <a:spLocks noChangeArrowheads="1"/>
          </p:cNvSpPr>
          <p:nvPr/>
        </p:nvSpPr>
        <p:spPr bwMode="auto">
          <a:xfrm>
            <a:off x="1440000" y="576000"/>
            <a:ext cx="7239000" cy="400110"/>
          </a:xfrm>
          <a:prstGeom prst="rect">
            <a:avLst/>
          </a:prstGeom>
          <a:noFill/>
          <a:ln w="9525">
            <a:noFill/>
            <a:miter lim="800000"/>
            <a:headEnd/>
            <a:tailEnd/>
          </a:ln>
          <a:effectLst/>
        </p:spPr>
        <p:txBody>
          <a:bodyPr>
            <a:spAutoFit/>
          </a:bodyPr>
          <a:lstStyle/>
          <a:p>
            <a:pPr eaLnBrk="1" hangingPunct="1">
              <a:defRPr/>
            </a:pPr>
            <a:r>
              <a:rPr kumimoji="0" lang="de-DE" sz="2000" i="1">
                <a:solidFill>
                  <a:schemeClr val="accent2"/>
                </a:solidFill>
              </a:rPr>
              <a:t>Rechtliche Rahmenbedingungen: Persönlichkeitsschutz</a:t>
            </a:r>
            <a:endParaRPr kumimoji="0" lang="de-DE" sz="2400" b="0">
              <a:solidFill>
                <a:srgbClr val="000066"/>
              </a:solidFill>
            </a:endParaRPr>
          </a:p>
        </p:txBody>
      </p:sp>
      <p:sp>
        <p:nvSpPr>
          <p:cNvPr id="12" name="Rectangle 16"/>
          <p:cNvSpPr>
            <a:spLocks noChangeArrowheads="1"/>
          </p:cNvSpPr>
          <p:nvPr/>
        </p:nvSpPr>
        <p:spPr bwMode="auto">
          <a:xfrm>
            <a:off x="1310399" y="1260000"/>
            <a:ext cx="95616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800100" indent="-228600">
              <a:defRPr kumimoji="1" b="1">
                <a:solidFill>
                  <a:schemeClr val="tx1"/>
                </a:solidFill>
                <a:latin typeface="Arial" panose="020B0604020202020204" pitchFamily="34" charset="0"/>
              </a:defRPr>
            </a:lvl3pPr>
            <a:lvl4pPr marL="85725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Bei jedem Verfahren zur Eignungsbeurteilung ist die Einwilligung der Kandidatin/des Kandidaten erforderlich.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Informiertheit bei der Einwilligung: Die Kandidat(</a:t>
            </a:r>
            <a:r>
              <a:rPr lang="de-DE" altLang="de-DE" sz="1600" b="0" err="1">
                <a:solidFill>
                  <a:srgbClr val="3333CC"/>
                </a:solidFill>
                <a:cs typeface="Arial" panose="020B0604020202020204" pitchFamily="34" charset="0"/>
              </a:rPr>
              <a:t>inn</a:t>
            </a:r>
            <a:r>
              <a:rPr lang="de-DE" altLang="de-DE" sz="1600" b="0">
                <a:solidFill>
                  <a:srgbClr val="3333CC"/>
                </a:solidFill>
                <a:cs typeface="Arial" panose="020B0604020202020204" pitchFamily="34" charset="0"/>
              </a:rPr>
              <a:t>)en müssen vorab über die wesentlichen Aspekte des Ablaufs der Eignungsbeurteilung informiert werden. Außerdem müssen die Kandidatinnen und Kandidaten vorab über mitwirkende Personen und deren Funktionen sowie über die Verwendung der Verfahrensergebnisse aufgeklärt werden.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Eine wirksame Einwilligung könnte lauten:</a:t>
            </a:r>
          </a:p>
        </p:txBody>
      </p:sp>
      <p:graphicFrame>
        <p:nvGraphicFramePr>
          <p:cNvPr id="5" name="Tabelle 4"/>
          <p:cNvGraphicFramePr>
            <a:graphicFrameLocks noGrp="1"/>
          </p:cNvGraphicFramePr>
          <p:nvPr>
            <p:extLst>
              <p:ext uri="{D42A27DB-BD31-4B8C-83A1-F6EECF244321}">
                <p14:modId xmlns:p14="http://schemas.microsoft.com/office/powerpoint/2010/main" val="1818679996"/>
              </p:ext>
            </p:extLst>
          </p:nvPr>
        </p:nvGraphicFramePr>
        <p:xfrm>
          <a:off x="2220080" y="3972815"/>
          <a:ext cx="7742237" cy="2036762"/>
        </p:xfrm>
        <a:graphic>
          <a:graphicData uri="http://schemas.openxmlformats.org/drawingml/2006/table">
            <a:tbl>
              <a:tblPr firstRow="1" firstCol="1" bandRow="1">
                <a:tableStyleId>{68D230F3-CF80-4859-8CE7-A43EE81993B5}</a:tableStyleId>
              </a:tblPr>
              <a:tblGrid>
                <a:gridCol w="4341334">
                  <a:extLst>
                    <a:ext uri="{9D8B030D-6E8A-4147-A177-3AD203B41FA5}">
                      <a16:colId xmlns:a16="http://schemas.microsoft.com/office/drawing/2014/main" val="20000"/>
                    </a:ext>
                  </a:extLst>
                </a:gridCol>
                <a:gridCol w="3400903">
                  <a:extLst>
                    <a:ext uri="{9D8B030D-6E8A-4147-A177-3AD203B41FA5}">
                      <a16:colId xmlns:a16="http://schemas.microsoft.com/office/drawing/2014/main" val="20001"/>
                    </a:ext>
                  </a:extLst>
                </a:gridCol>
              </a:tblGrid>
              <a:tr h="1498357">
                <a:tc gridSpan="2">
                  <a:txBody>
                    <a:bodyPr/>
                    <a:lstStyle/>
                    <a:p>
                      <a:pPr>
                        <a:lnSpc>
                          <a:spcPct val="150000"/>
                        </a:lnSpc>
                        <a:spcBef>
                          <a:spcPts val="600"/>
                        </a:spcBef>
                        <a:spcAft>
                          <a:spcPts val="600"/>
                        </a:spcAft>
                        <a:tabLst>
                          <a:tab pos="1008380" algn="l"/>
                        </a:tabLst>
                      </a:pPr>
                      <a:r>
                        <a:rPr lang="de-DE" sz="1600" b="0" i="1">
                          <a:effectLst/>
                        </a:rPr>
                        <a:t>Zum Inhalt, zur Methodik und zur Auswertung des XX-Diagnostikverfahrens bin ich durch das Merkblatt „Das XX-Verfahren – Infos für Kandidatinnen/Kandidaten“ informiert worden. Ich nehme am Verfahren teil und willige in die Durchführung ein.</a:t>
                      </a:r>
                      <a:r>
                        <a:rPr lang="de-DE" sz="1600" i="1">
                          <a:effectLst/>
                        </a:rPr>
                        <a:t> </a:t>
                      </a:r>
                      <a:endParaRPr lang="de-DE" sz="1600" i="1">
                        <a:effectLst/>
                        <a:latin typeface="+mn-lt"/>
                        <a:ea typeface="Calibri" panose="020F0502020204030204" pitchFamily="34" charset="0"/>
                        <a:cs typeface="Times New Roman" panose="02020603050405020304" pitchFamily="18" charset="0"/>
                      </a:endParaRPr>
                    </a:p>
                  </a:txBody>
                  <a:tcPr marL="68590" marR="68590" marT="0" marB="0"/>
                </a:tc>
                <a:tc hMerge="1">
                  <a:txBody>
                    <a:bodyPr/>
                    <a:lstStyle/>
                    <a:p>
                      <a:endParaRPr lang="de-DE"/>
                    </a:p>
                  </a:txBody>
                  <a:tcPr/>
                </a:tc>
                <a:extLst>
                  <a:ext uri="{0D108BD9-81ED-4DB2-BD59-A6C34878D82A}">
                    <a16:rowId xmlns:a16="http://schemas.microsoft.com/office/drawing/2014/main" val="10000"/>
                  </a:ext>
                </a:extLst>
              </a:tr>
              <a:tr h="538405">
                <a:tc>
                  <a:txBody>
                    <a:bodyPr/>
                    <a:lstStyle/>
                    <a:p>
                      <a:pPr>
                        <a:lnSpc>
                          <a:spcPct val="107000"/>
                        </a:lnSpc>
                        <a:spcAft>
                          <a:spcPts val="0"/>
                        </a:spcAft>
                      </a:pPr>
                      <a:r>
                        <a:rPr lang="de-DE" sz="1600" b="0" i="1">
                          <a:effectLst/>
                        </a:rPr>
                        <a:t>Musterstadt, den …… </a:t>
                      </a:r>
                      <a:endParaRPr lang="de-DE" sz="1600" b="0" i="1">
                        <a:effectLst/>
                        <a:latin typeface="+mn-lt"/>
                        <a:ea typeface="Calibri" panose="020F0502020204030204" pitchFamily="34" charset="0"/>
                        <a:cs typeface="Times New Roman" panose="02020603050405020304" pitchFamily="18" charset="0"/>
                      </a:endParaRPr>
                    </a:p>
                  </a:txBody>
                  <a:tcPr marL="68590" marR="68590" marT="0" marB="0"/>
                </a:tc>
                <a:tc>
                  <a:txBody>
                    <a:bodyPr/>
                    <a:lstStyle/>
                    <a:p>
                      <a:pPr algn="ctr">
                        <a:lnSpc>
                          <a:spcPct val="107000"/>
                        </a:lnSpc>
                        <a:spcAft>
                          <a:spcPts val="0"/>
                        </a:spcAft>
                      </a:pPr>
                      <a:r>
                        <a:rPr lang="de-DE" sz="1600" i="1">
                          <a:effectLst/>
                        </a:rPr>
                        <a:t>Unterschrift</a:t>
                      </a:r>
                      <a:endParaRPr lang="de-DE" sz="1600" i="1">
                        <a:effectLst/>
                        <a:latin typeface="+mn-lt"/>
                        <a:ea typeface="Calibri" panose="020F0502020204030204" pitchFamily="34" charset="0"/>
                        <a:cs typeface="Times New Roman" panose="02020603050405020304" pitchFamily="18" charset="0"/>
                      </a:endParaRPr>
                    </a:p>
                  </a:txBody>
                  <a:tcPr marL="68590" marR="68590" marT="0" marB="0"/>
                </a:tc>
                <a:extLst>
                  <a:ext uri="{0D108BD9-81ED-4DB2-BD59-A6C34878D82A}">
                    <a16:rowId xmlns:a16="http://schemas.microsoft.com/office/drawing/2014/main" val="10001"/>
                  </a:ext>
                </a:extLst>
              </a:tr>
            </a:tbl>
          </a:graphicData>
        </a:graphic>
      </p:graphicFrame>
      <p:sp>
        <p:nvSpPr>
          <p:cNvPr id="6" name="Rechteck 5">
            <a:extLst>
              <a:ext uri="{FF2B5EF4-FFF2-40B4-BE49-F238E27FC236}">
                <a16:creationId xmlns:a16="http://schemas.microsoft.com/office/drawing/2014/main" id="{5F332CB2-E4E1-44BC-B1D6-AA5B211E0784}"/>
              </a:ext>
            </a:extLst>
          </p:cNvPr>
          <p:cNvSpPr>
            <a:spLocks noChangeArrowheads="1"/>
          </p:cNvSpPr>
          <p:nvPr/>
        </p:nvSpPr>
        <p:spPr bwMode="auto">
          <a:xfrm>
            <a:off x="0" y="6222154"/>
            <a:ext cx="956159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Püttner, I. &amp; Kersting, M. (2018). Rechtliche Rahmenbedingungen der Eignungsdiagnostik I. In Diagnostik- und </a:t>
            </a:r>
            <a:r>
              <a:rPr lang="de-DE" altLang="de-DE" sz="1200" b="0" dirty="0" err="1">
                <a:ea typeface="Arial Unicode MS" pitchFamily="34" charset="-128"/>
              </a:rPr>
              <a:t>Testkura-torium</a:t>
            </a:r>
            <a:r>
              <a:rPr lang="de-DE" altLang="de-DE" sz="1200" b="0" dirty="0">
                <a:ea typeface="Arial Unicode MS" pitchFamily="34" charset="-128"/>
              </a:rPr>
              <a:t> (Hrsg.),  </a:t>
            </a:r>
            <a:r>
              <a:rPr lang="de-DE" altLang="de-DE" sz="1200" b="0" i="1" dirty="0">
                <a:ea typeface="Arial Unicode MS" pitchFamily="34" charset="-128"/>
              </a:rPr>
              <a:t>Personalauswahl kompetent gestalten: Grundlagen und Praxis der Eignungsdiagnostik nach DIN 33430 </a:t>
            </a:r>
            <a:r>
              <a:rPr lang="de-DE" altLang="de-DE" sz="1200" b="0" dirty="0">
                <a:ea typeface="Arial Unicode MS" pitchFamily="34" charset="-128"/>
              </a:rPr>
              <a:t>(S. 20-25). Berlin: Springer. (DOI 10.1007/978-3-662-53772-5) </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3795735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7618" name="Rectangle 2"/>
          <p:cNvSpPr>
            <a:spLocks noGrp="1" noChangeArrowheads="1"/>
          </p:cNvSpPr>
          <p:nvPr>
            <p:ph type="title"/>
          </p:nvPr>
        </p:nvSpPr>
        <p:spPr bwMode="auto">
          <a:xfrm>
            <a:off x="1310400" y="360000"/>
            <a:ext cx="6626225" cy="636587"/>
          </a:xfrm>
          <a:ln w="12700">
            <a:miter lim="800000"/>
            <a:headEnd/>
            <a:tailEnd/>
          </a:ln>
        </p:spPr>
        <p:txBody>
          <a:bodyPr vert="horz" wrap="square" lIns="90488" tIns="44450" rIns="90488" bIns="44450" numCol="1" anchor="b" anchorCtr="0" compatLnSpc="1">
            <a:prstTxWarp prst="textNoShape">
              <a:avLst/>
            </a:prstTxWarp>
          </a:bodyPr>
          <a:lstStyle/>
          <a:p>
            <a:pPr algn="l" eaLnBrk="1" hangingPunct="1">
              <a:defRPr/>
            </a:pPr>
            <a:r>
              <a:rPr lang="de-DE" sz="1800" i="1">
                <a:solidFill>
                  <a:schemeClr val="accent2"/>
                </a:solidFill>
                <a:latin typeface="Arial" pitchFamily="34" charset="0"/>
                <a:cs typeface="Times New Roman" pitchFamily="18" charset="0"/>
              </a:rPr>
              <a:t>Kontakt</a:t>
            </a:r>
            <a:r>
              <a:rPr lang="de-DE" sz="2800" i="1">
                <a:solidFill>
                  <a:schemeClr val="accent2"/>
                </a:solidFill>
                <a:effectLst>
                  <a:outerShdw blurRad="38100" dist="38100" dir="2700000" algn="tl">
                    <a:srgbClr val="C0C0C0"/>
                  </a:outerShdw>
                </a:effectLst>
                <a:latin typeface="Arial" pitchFamily="34" charset="0"/>
                <a:cs typeface="Times New Roman" pitchFamily="18" charset="0"/>
              </a:rPr>
              <a:t> </a:t>
            </a:r>
          </a:p>
        </p:txBody>
      </p:sp>
      <p:pic>
        <p:nvPicPr>
          <p:cNvPr id="4" name="Picture 4" descr="logo_blau_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8" y="2180463"/>
            <a:ext cx="5616576"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727075" y="1276350"/>
            <a:ext cx="48244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buClr>
                <a:schemeClr val="accent2"/>
              </a:buClr>
              <a:buSzPct val="160000"/>
              <a:buFont typeface="Webdings" panose="05030102010509060703" pitchFamily="18" charset="2"/>
              <a:buNone/>
            </a:pPr>
            <a:r>
              <a:rPr lang="de-DE" altLang="de-DE" sz="1600" b="0">
                <a:solidFill>
                  <a:srgbClr val="3333CC"/>
                </a:solidFill>
                <a:cs typeface="Arial" panose="020B0604020202020204" pitchFamily="34" charset="0"/>
              </a:rPr>
              <a:t>Prof. Dr. 	</a:t>
            </a:r>
            <a:r>
              <a:rPr lang="de-DE" altLang="de-DE" sz="1600" b="0" i="1">
                <a:solidFill>
                  <a:srgbClr val="3333CC"/>
                </a:solidFill>
                <a:cs typeface="Arial" panose="020B0604020202020204" pitchFamily="34" charset="0"/>
              </a:rPr>
              <a:t>Martin Kersting</a:t>
            </a:r>
          </a:p>
          <a:p>
            <a:pPr>
              <a:buClr>
                <a:schemeClr val="accent2"/>
              </a:buClr>
              <a:buSzPct val="160000"/>
              <a:buFont typeface="Webdings" panose="05030102010509060703" pitchFamily="18" charset="2"/>
              <a:buNone/>
            </a:pPr>
            <a:r>
              <a:rPr lang="de-DE" altLang="de-DE" sz="1600" b="0">
                <a:solidFill>
                  <a:srgbClr val="3333CC"/>
                </a:solidFill>
                <a:cs typeface="Arial" panose="020B0604020202020204" pitchFamily="34" charset="0"/>
              </a:rPr>
              <a:t>E-Mail: 	Martin@Kersting-internet.de</a:t>
            </a:r>
          </a:p>
          <a:p>
            <a:pPr>
              <a:buClr>
                <a:schemeClr val="accent2"/>
              </a:buClr>
              <a:buSzPct val="160000"/>
              <a:buFont typeface="Webdings" panose="05030102010509060703" pitchFamily="18" charset="2"/>
              <a:buNone/>
            </a:pPr>
            <a:r>
              <a:rPr lang="de-DE" altLang="de-DE" sz="1600" b="0">
                <a:solidFill>
                  <a:srgbClr val="3333CC"/>
                </a:solidFill>
                <a:cs typeface="Arial" panose="020B0604020202020204" pitchFamily="34" charset="0"/>
              </a:rPr>
              <a:t>www: 	http://</a:t>
            </a:r>
            <a:r>
              <a:rPr lang="de-DE" altLang="de-DE" sz="1600" b="0">
                <a:solidFill>
                  <a:srgbClr val="3333CC"/>
                </a:solidFill>
                <a:cs typeface="Times New Roman" panose="02020603050405020304" pitchFamily="18" charset="0"/>
              </a:rPr>
              <a:t>Kersting-internet.de</a:t>
            </a:r>
            <a:r>
              <a:rPr lang="de-DE" altLang="de-DE" sz="1600" b="0">
                <a:solidFill>
                  <a:srgbClr val="3333CC"/>
                </a:solidFill>
                <a:cs typeface="Arial" panose="020B0604020202020204" pitchFamily="34" charset="0"/>
              </a:rPr>
              <a:t> </a:t>
            </a:r>
            <a:endParaRPr lang="de-DE" altLang="de-DE" sz="1600" b="0">
              <a:solidFill>
                <a:srgbClr val="3333CC"/>
              </a:solidFill>
              <a:latin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7063807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425" y="892411"/>
            <a:ext cx="8636594"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2"/>
          <p:cNvSpPr txBox="1">
            <a:spLocks noChangeArrowheads="1"/>
          </p:cNvSpPr>
          <p:nvPr/>
        </p:nvSpPr>
        <p:spPr bwMode="auto">
          <a:xfrm>
            <a:off x="1440000" y="252000"/>
            <a:ext cx="640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000" i="1">
                <a:solidFill>
                  <a:schemeClr val="accent2"/>
                </a:solidFill>
              </a:rPr>
              <a:t>Evaluation / Rahmenbedingungen: Treffer und Fehler bei dichotomer Klassifikation</a:t>
            </a:r>
            <a:endParaRPr kumimoji="0" lang="de-DE" altLang="de-DE" sz="2000" b="0">
              <a:solidFill>
                <a:srgbClr val="000066"/>
              </a:solidFill>
            </a:endParaRPr>
          </a:p>
        </p:txBody>
      </p:sp>
      <p:sp>
        <p:nvSpPr>
          <p:cNvPr id="9" name="Rechteck 7">
            <a:extLst>
              <a:ext uri="{FF2B5EF4-FFF2-40B4-BE49-F238E27FC236}">
                <a16:creationId xmlns:a16="http://schemas.microsoft.com/office/drawing/2014/main" id="{9BCD020A-A7F7-41AD-817F-A3C4AC27B543}"/>
              </a:ext>
            </a:extLst>
          </p:cNvPr>
          <p:cNvSpPr>
            <a:spLocks noChangeArrowheads="1"/>
          </p:cNvSpPr>
          <p:nvPr/>
        </p:nvSpPr>
        <p:spPr bwMode="auto">
          <a:xfrm>
            <a:off x="7734016" y="270000"/>
            <a:ext cx="2513830" cy="369332"/>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i="1">
                <a:solidFill>
                  <a:srgbClr val="FF0000"/>
                </a:solidFill>
                <a:sym typeface="Wingdings" panose="05000000000000000000" pitchFamily="2" charset="2"/>
              </a:rPr>
              <a:t> DIN- Buchkapitel 6</a:t>
            </a:r>
            <a:endParaRPr kumimoji="0" lang="de-DE" altLang="de-DE" b="0">
              <a:solidFill>
                <a:srgbClr val="FF0000"/>
              </a:solidFill>
            </a:endParaRPr>
          </a:p>
        </p:txBody>
      </p:sp>
      <p:sp>
        <p:nvSpPr>
          <p:cNvPr id="11" name="Text Box 17">
            <a:extLst>
              <a:ext uri="{FF2B5EF4-FFF2-40B4-BE49-F238E27FC236}">
                <a16:creationId xmlns:a16="http://schemas.microsoft.com/office/drawing/2014/main" id="{3D0F3729-3184-4C05-83A2-F26477F6EE6C}"/>
              </a:ext>
            </a:extLst>
          </p:cNvPr>
          <p:cNvSpPr txBox="1">
            <a:spLocks noChangeArrowheads="1"/>
          </p:cNvSpPr>
          <p:nvPr/>
        </p:nvSpPr>
        <p:spPr bwMode="auto">
          <a:xfrm>
            <a:off x="0" y="6246685"/>
            <a:ext cx="8242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1200" b="0" dirty="0" smtClean="0"/>
              <a:t>aus</a:t>
            </a:r>
            <a:r>
              <a:rPr kumimoji="0" lang="de-DE" altLang="de-DE" sz="1200" b="0" dirty="0"/>
              <a:t>: </a:t>
            </a:r>
            <a:r>
              <a:rPr kumimoji="0" lang="de-DE" altLang="de-DE" sz="1200" b="0" dirty="0" err="1"/>
              <a:t>Wottawa</a:t>
            </a:r>
            <a:r>
              <a:rPr kumimoji="0" lang="de-DE" altLang="de-DE" sz="1200" b="0" dirty="0"/>
              <a:t>, H. (Hrsg.) (2004). </a:t>
            </a:r>
            <a:r>
              <a:rPr kumimoji="0" lang="de-DE" altLang="de-DE" sz="1200" b="0" i="1" dirty="0"/>
              <a:t>Recruiting und Assessment im Internet</a:t>
            </a:r>
            <a:r>
              <a:rPr kumimoji="0" lang="de-DE" altLang="de-DE" sz="1200" b="0" dirty="0"/>
              <a:t>. Göttingen: </a:t>
            </a:r>
            <a:r>
              <a:rPr kumimoji="0" lang="de-DE" altLang="de-DE" sz="1200" b="0" dirty="0" err="1"/>
              <a:t>Vandenhoeck</a:t>
            </a:r>
            <a:r>
              <a:rPr kumimoji="0" lang="de-DE" altLang="de-DE" sz="1200" b="0" dirty="0"/>
              <a:t> &amp; Ruprecht.</a:t>
            </a:r>
          </a:p>
        </p:txBody>
      </p:sp>
      <p:sp>
        <p:nvSpPr>
          <p:cNvPr id="10" name="Textfeld 9">
            <a:extLst>
              <a:ext uri="{FF2B5EF4-FFF2-40B4-BE49-F238E27FC236}">
                <a16:creationId xmlns:a16="http://schemas.microsoft.com/office/drawing/2014/main" id="{E1A37216-C675-4425-A23A-EB0F52B28795}"/>
              </a:ext>
            </a:extLst>
          </p:cNvPr>
          <p:cNvSpPr txBox="1"/>
          <p:nvPr/>
        </p:nvSpPr>
        <p:spPr>
          <a:xfrm rot="21337298">
            <a:off x="5931188" y="5335019"/>
            <a:ext cx="6119485" cy="954107"/>
          </a:xfrm>
          <a:prstGeom prst="rect">
            <a:avLst/>
          </a:prstGeom>
          <a:solidFill>
            <a:schemeClr val="accent2">
              <a:lumMod val="20000"/>
              <a:lumOff val="80000"/>
            </a:schemeClr>
          </a:solidFill>
        </p:spPr>
        <p:txBody>
          <a:bodyPr wrap="square">
            <a:spAutoFit/>
          </a:bodyPr>
          <a:lstStyle/>
          <a:p>
            <a:pPr>
              <a:defRPr/>
            </a:pPr>
            <a:r>
              <a:rPr lang="de-DE" sz="1400" b="0" dirty="0">
                <a:cs typeface="Arial" panose="020B0604020202020204" pitchFamily="34" charset="0"/>
              </a:rPr>
              <a:t>Tipp: Im Internet finden sich Apps zur Berechnung der Trefferquote, z.B.</a:t>
            </a:r>
          </a:p>
          <a:p>
            <a:pPr>
              <a:defRPr/>
            </a:pPr>
            <a:r>
              <a:rPr lang="de-DE" sz="1400" b="0" dirty="0">
                <a:cs typeface="Arial" panose="020B0604020202020204" pitchFamily="34" charset="0"/>
              </a:rPr>
              <a:t>https://psychometrics.shinyapps.io/utility/</a:t>
            </a:r>
          </a:p>
          <a:p>
            <a:pPr>
              <a:defRPr/>
            </a:pPr>
            <a:r>
              <a:rPr lang="de-DE" sz="1400" b="0" dirty="0">
                <a:cs typeface="Arial" panose="020B0604020202020204" pitchFamily="34" charset="0"/>
              </a:rPr>
              <a:t>Für Kombinationen von Validität, „Grundquote“ und Auswahlquote wird die Trefferquote berechnet.</a:t>
            </a:r>
          </a:p>
        </p:txBody>
      </p:sp>
    </p:spTree>
    <p:custDataLst>
      <p:tags r:id="rId1"/>
    </p:custDataLst>
    <p:extLst>
      <p:ext uri="{BB962C8B-B14F-4D97-AF65-F5344CB8AC3E}">
        <p14:creationId xmlns:p14="http://schemas.microsoft.com/office/powerpoint/2010/main" val="385851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1440000" y="1176076"/>
            <a:ext cx="9290700" cy="800100"/>
            <a:chOff x="400" y="1305"/>
            <a:chExt cx="5145" cy="504"/>
          </a:xfrm>
        </p:grpSpPr>
        <p:sp>
          <p:nvSpPr>
            <p:cNvPr id="20499" name="AutoShape 3"/>
            <p:cNvSpPr>
              <a:spLocks noChangeArrowheads="1"/>
            </p:cNvSpPr>
            <p:nvPr/>
          </p:nvSpPr>
          <p:spPr bwMode="auto">
            <a:xfrm>
              <a:off x="400" y="1305"/>
              <a:ext cx="5145" cy="504"/>
            </a:xfrm>
            <a:prstGeom prst="foldedCorner">
              <a:avLst>
                <a:gd name="adj" fmla="val 12500"/>
              </a:avLst>
            </a:prstGeom>
            <a:solidFill>
              <a:srgbClr val="66CCFF"/>
            </a:solidFill>
            <a:ln w="9525">
              <a:solidFill>
                <a:schemeClr val="tx1"/>
              </a:solidFill>
              <a:round/>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a:p>
          </p:txBody>
        </p:sp>
        <p:sp>
          <p:nvSpPr>
            <p:cNvPr id="20500" name="Text Box 4"/>
            <p:cNvSpPr txBox="1">
              <a:spLocks noChangeArrowheads="1"/>
            </p:cNvSpPr>
            <p:nvPr/>
          </p:nvSpPr>
          <p:spPr bwMode="auto">
            <a:xfrm>
              <a:off x="469" y="1385"/>
              <a:ext cx="28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400">
                  <a:solidFill>
                    <a:schemeClr val="bg1"/>
                  </a:solidFill>
                </a:rPr>
                <a:t>DIN 33430: Einführung</a:t>
              </a:r>
              <a:r>
                <a:rPr kumimoji="0" lang="de-DE" altLang="de-DE" sz="2000">
                  <a:solidFill>
                    <a:schemeClr val="bg1"/>
                  </a:solidFill>
                </a:rPr>
                <a:t> </a:t>
              </a:r>
              <a:r>
                <a:rPr kumimoji="0" lang="de-DE" altLang="de-DE" sz="1200">
                  <a:solidFill>
                    <a:schemeClr val="bg1"/>
                  </a:solidFill>
                </a:rPr>
                <a:t>(Hintergrund)</a:t>
              </a:r>
            </a:p>
          </p:txBody>
        </p:sp>
        <p:sp>
          <p:nvSpPr>
            <p:cNvPr id="20501" name="Text Box 5"/>
            <p:cNvSpPr txBox="1">
              <a:spLocks noChangeArrowheads="1"/>
            </p:cNvSpPr>
            <p:nvPr/>
          </p:nvSpPr>
          <p:spPr bwMode="auto">
            <a:xfrm>
              <a:off x="5127" y="1314"/>
              <a:ext cx="29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4000">
                  <a:solidFill>
                    <a:schemeClr val="bg1"/>
                  </a:solidFill>
                </a:rPr>
                <a:t>1</a:t>
              </a:r>
            </a:p>
          </p:txBody>
        </p:sp>
      </p:grpSp>
      <p:grpSp>
        <p:nvGrpSpPr>
          <p:cNvPr id="20483" name="Group 6"/>
          <p:cNvGrpSpPr>
            <a:grpSpLocks/>
          </p:cNvGrpSpPr>
          <p:nvPr/>
        </p:nvGrpSpPr>
        <p:grpSpPr bwMode="auto">
          <a:xfrm>
            <a:off x="1439999" y="2128330"/>
            <a:ext cx="9290699" cy="800100"/>
            <a:chOff x="406" y="2382"/>
            <a:chExt cx="5145" cy="504"/>
          </a:xfrm>
        </p:grpSpPr>
        <p:sp>
          <p:nvSpPr>
            <p:cNvPr id="20496" name="AutoShape 7"/>
            <p:cNvSpPr>
              <a:spLocks noChangeArrowheads="1"/>
            </p:cNvSpPr>
            <p:nvPr/>
          </p:nvSpPr>
          <p:spPr bwMode="auto">
            <a:xfrm>
              <a:off x="406" y="2382"/>
              <a:ext cx="5145" cy="504"/>
            </a:xfrm>
            <a:prstGeom prst="foldedCorner">
              <a:avLst>
                <a:gd name="adj" fmla="val 12500"/>
              </a:avLst>
            </a:prstGeom>
            <a:solidFill>
              <a:srgbClr val="0099CC"/>
            </a:solidFill>
            <a:ln w="9525">
              <a:solidFill>
                <a:schemeClr val="tx1"/>
              </a:solidFill>
              <a:round/>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a:p>
          </p:txBody>
        </p:sp>
        <p:sp>
          <p:nvSpPr>
            <p:cNvPr id="1185800" name="Text Box 8"/>
            <p:cNvSpPr txBox="1">
              <a:spLocks noChangeArrowheads="1"/>
            </p:cNvSpPr>
            <p:nvPr/>
          </p:nvSpPr>
          <p:spPr bwMode="auto">
            <a:xfrm>
              <a:off x="469" y="2488"/>
              <a:ext cx="4214" cy="291"/>
            </a:xfrm>
            <a:prstGeom prst="rect">
              <a:avLst/>
            </a:prstGeom>
            <a:noFill/>
            <a:ln w="9525">
              <a:noFill/>
              <a:miter lim="800000"/>
              <a:headEnd/>
              <a:tailEnd/>
            </a:ln>
            <a:effectLst/>
          </p:spPr>
          <p:txBody>
            <a:bodyPr wrap="none">
              <a:spAutoFit/>
            </a:bodyPr>
            <a:lstStyle/>
            <a:p>
              <a:pPr eaLnBrk="1" hangingPunct="1">
                <a:defRPr/>
              </a:pPr>
              <a:r>
                <a:rPr kumimoji="0" lang="de-DE" sz="2400">
                  <a:solidFill>
                    <a:schemeClr val="bg1"/>
                  </a:solidFill>
                  <a:effectLst>
                    <a:outerShdw blurRad="38100" dist="38100" dir="2700000" algn="tl">
                      <a:srgbClr val="C0C0C0"/>
                    </a:outerShdw>
                  </a:effectLst>
                </a:rPr>
                <a:t>Inhalte der DIN inkl. Infos zur Lizenzprüfung </a:t>
              </a:r>
              <a:endParaRPr kumimoji="0" lang="de-DE" sz="2000">
                <a:solidFill>
                  <a:schemeClr val="bg1"/>
                </a:solidFill>
                <a:effectLst>
                  <a:outerShdw blurRad="38100" dist="38100" dir="2700000" algn="tl">
                    <a:srgbClr val="C0C0C0"/>
                  </a:outerShdw>
                </a:effectLst>
              </a:endParaRPr>
            </a:p>
          </p:txBody>
        </p:sp>
        <p:sp>
          <p:nvSpPr>
            <p:cNvPr id="20498" name="Text Box 9"/>
            <p:cNvSpPr txBox="1">
              <a:spLocks noChangeArrowheads="1"/>
            </p:cNvSpPr>
            <p:nvPr/>
          </p:nvSpPr>
          <p:spPr bwMode="auto">
            <a:xfrm>
              <a:off x="5127" y="2383"/>
              <a:ext cx="29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4000">
                  <a:solidFill>
                    <a:schemeClr val="bg1"/>
                  </a:solidFill>
                </a:rPr>
                <a:t>2</a:t>
              </a:r>
            </a:p>
          </p:txBody>
        </p:sp>
      </p:grpSp>
      <p:grpSp>
        <p:nvGrpSpPr>
          <p:cNvPr id="20484" name="Group 10"/>
          <p:cNvGrpSpPr>
            <a:grpSpLocks/>
          </p:cNvGrpSpPr>
          <p:nvPr/>
        </p:nvGrpSpPr>
        <p:grpSpPr bwMode="auto">
          <a:xfrm>
            <a:off x="1440000" y="3044786"/>
            <a:ext cx="9290698" cy="803275"/>
            <a:chOff x="400" y="2914"/>
            <a:chExt cx="5145" cy="506"/>
          </a:xfrm>
        </p:grpSpPr>
        <p:sp>
          <p:nvSpPr>
            <p:cNvPr id="20493" name="AutoShape 11"/>
            <p:cNvSpPr>
              <a:spLocks noChangeArrowheads="1"/>
            </p:cNvSpPr>
            <p:nvPr/>
          </p:nvSpPr>
          <p:spPr bwMode="auto">
            <a:xfrm>
              <a:off x="400" y="2916"/>
              <a:ext cx="5145" cy="504"/>
            </a:xfrm>
            <a:prstGeom prst="foldedCorner">
              <a:avLst>
                <a:gd name="adj" fmla="val 12500"/>
              </a:avLst>
            </a:prstGeom>
            <a:solidFill>
              <a:srgbClr val="006699"/>
            </a:solidFill>
            <a:ln w="9525">
              <a:solidFill>
                <a:schemeClr val="tx1"/>
              </a:solidFill>
              <a:round/>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a:p>
          </p:txBody>
        </p:sp>
        <p:sp>
          <p:nvSpPr>
            <p:cNvPr id="20494" name="Text Box 12"/>
            <p:cNvSpPr txBox="1">
              <a:spLocks noChangeArrowheads="1"/>
            </p:cNvSpPr>
            <p:nvPr/>
          </p:nvSpPr>
          <p:spPr bwMode="auto">
            <a:xfrm>
              <a:off x="469" y="3013"/>
              <a:ext cx="434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400">
                  <a:solidFill>
                    <a:schemeClr val="bg1"/>
                  </a:solidFill>
                </a:rPr>
                <a:t>Qualität - Standards und Qualitätssicherung </a:t>
              </a:r>
            </a:p>
          </p:txBody>
        </p:sp>
        <p:sp>
          <p:nvSpPr>
            <p:cNvPr id="20495" name="Text Box 13"/>
            <p:cNvSpPr txBox="1">
              <a:spLocks noChangeArrowheads="1"/>
            </p:cNvSpPr>
            <p:nvPr/>
          </p:nvSpPr>
          <p:spPr bwMode="auto">
            <a:xfrm>
              <a:off x="5127" y="2914"/>
              <a:ext cx="29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4000">
                  <a:solidFill>
                    <a:schemeClr val="bg1"/>
                  </a:solidFill>
                </a:rPr>
                <a:t>3</a:t>
              </a:r>
            </a:p>
          </p:txBody>
        </p:sp>
      </p:grpSp>
      <p:sp>
        <p:nvSpPr>
          <p:cNvPr id="20485" name="Text Box 14"/>
          <p:cNvSpPr txBox="1">
            <a:spLocks noChangeArrowheads="1"/>
          </p:cNvSpPr>
          <p:nvPr/>
        </p:nvSpPr>
        <p:spPr bwMode="auto">
          <a:xfrm>
            <a:off x="1440000" y="576000"/>
            <a:ext cx="606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r>
              <a:rPr kumimoji="0" lang="de-DE" altLang="de-DE" sz="2000" i="1">
                <a:solidFill>
                  <a:schemeClr val="accent2"/>
                </a:solidFill>
              </a:rPr>
              <a:t>Agenda</a:t>
            </a:r>
          </a:p>
        </p:txBody>
      </p:sp>
      <p:grpSp>
        <p:nvGrpSpPr>
          <p:cNvPr id="20486" name="Group 15"/>
          <p:cNvGrpSpPr>
            <a:grpSpLocks/>
          </p:cNvGrpSpPr>
          <p:nvPr/>
        </p:nvGrpSpPr>
        <p:grpSpPr bwMode="auto">
          <a:xfrm>
            <a:off x="1440000" y="3997443"/>
            <a:ext cx="9290698" cy="803275"/>
            <a:chOff x="400" y="2914"/>
            <a:chExt cx="5145" cy="506"/>
          </a:xfrm>
        </p:grpSpPr>
        <p:sp>
          <p:nvSpPr>
            <p:cNvPr id="20490" name="AutoShape 16"/>
            <p:cNvSpPr>
              <a:spLocks noChangeArrowheads="1"/>
            </p:cNvSpPr>
            <p:nvPr/>
          </p:nvSpPr>
          <p:spPr bwMode="auto">
            <a:xfrm>
              <a:off x="400" y="2916"/>
              <a:ext cx="5145" cy="504"/>
            </a:xfrm>
            <a:prstGeom prst="foldedCorner">
              <a:avLst>
                <a:gd name="adj" fmla="val 12500"/>
              </a:avLst>
            </a:prstGeom>
            <a:solidFill>
              <a:srgbClr val="000099"/>
            </a:solidFill>
            <a:ln w="9525">
              <a:solidFill>
                <a:schemeClr val="tx1"/>
              </a:solidFill>
              <a:round/>
              <a:headEnd/>
              <a:tailEnd/>
            </a:ln>
          </p:spPr>
          <p:txBody>
            <a:bodyPr wrap="none" anchor="ct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endParaRPr lang="de-DE" altLang="de-DE"/>
            </a:p>
          </p:txBody>
        </p:sp>
        <p:sp>
          <p:nvSpPr>
            <p:cNvPr id="1185809" name="Text Box 17"/>
            <p:cNvSpPr txBox="1">
              <a:spLocks noChangeArrowheads="1"/>
            </p:cNvSpPr>
            <p:nvPr/>
          </p:nvSpPr>
          <p:spPr bwMode="auto">
            <a:xfrm>
              <a:off x="469" y="3014"/>
              <a:ext cx="4810" cy="291"/>
            </a:xfrm>
            <a:prstGeom prst="rect">
              <a:avLst/>
            </a:prstGeom>
            <a:solidFill>
              <a:srgbClr val="000099"/>
            </a:solidFill>
            <a:ln w="9525">
              <a:noFill/>
              <a:miter lim="800000"/>
              <a:headEnd/>
              <a:tailEnd/>
            </a:ln>
            <a:effectLst/>
          </p:spPr>
          <p:txBody>
            <a:bodyPr wrap="none">
              <a:spAutoFit/>
            </a:bodyPr>
            <a:lstStyle/>
            <a:p>
              <a:pPr eaLnBrk="1" hangingPunct="1">
                <a:defRPr/>
              </a:pPr>
              <a:r>
                <a:rPr kumimoji="0" lang="de-DE" sz="2400">
                  <a:solidFill>
                    <a:schemeClr val="bg1"/>
                  </a:solidFill>
                  <a:effectLst>
                    <a:outerShdw blurRad="38100" dist="38100" dir="2700000" algn="tl">
                      <a:srgbClr val="000000"/>
                    </a:outerShdw>
                  </a:effectLst>
                </a:rPr>
                <a:t>Rechtliche Rahmenbedingungen I - </a:t>
              </a:r>
              <a:r>
                <a:rPr kumimoji="0" lang="de-DE" sz="1600">
                  <a:solidFill>
                    <a:schemeClr val="bg1"/>
                  </a:solidFill>
                  <a:effectLst>
                    <a:outerShdw blurRad="38100" dist="38100" dir="2700000" algn="tl">
                      <a:srgbClr val="000000"/>
                    </a:outerShdw>
                  </a:effectLst>
                </a:rPr>
                <a:t>Persönlichkeitsschutz </a:t>
              </a:r>
              <a:endParaRPr kumimoji="0" lang="de-DE" sz="1600">
                <a:solidFill>
                  <a:schemeClr val="bg1"/>
                </a:solidFill>
                <a:effectLst>
                  <a:outerShdw blurRad="38100" dist="38100" dir="2700000" algn="tl">
                    <a:srgbClr val="000000"/>
                  </a:outerShdw>
                </a:effectLst>
                <a:latin typeface="Times New Roman" pitchFamily="18" charset="0"/>
              </a:endParaRPr>
            </a:p>
          </p:txBody>
        </p:sp>
        <p:sp>
          <p:nvSpPr>
            <p:cNvPr id="20492" name="Text Box 18"/>
            <p:cNvSpPr txBox="1">
              <a:spLocks noChangeArrowheads="1"/>
            </p:cNvSpPr>
            <p:nvPr/>
          </p:nvSpPr>
          <p:spPr bwMode="auto">
            <a:xfrm>
              <a:off x="5127" y="2914"/>
              <a:ext cx="294" cy="44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4000">
                  <a:solidFill>
                    <a:schemeClr val="bg1"/>
                  </a:solidFill>
                </a:rPr>
                <a:t>4</a:t>
              </a:r>
            </a:p>
          </p:txBody>
        </p:sp>
      </p:grpSp>
      <p:sp>
        <p:nvSpPr>
          <p:cNvPr id="22" name="Text Box 3">
            <a:extLst>
              <a:ext uri="{FF2B5EF4-FFF2-40B4-BE49-F238E27FC236}">
                <a16:creationId xmlns:a16="http://schemas.microsoft.com/office/drawing/2014/main" id="{EDA928D4-E469-40B1-B7DB-3828A2E290A2}"/>
              </a:ext>
            </a:extLst>
          </p:cNvPr>
          <p:cNvSpPr txBox="1">
            <a:spLocks noChangeArrowheads="1"/>
          </p:cNvSpPr>
          <p:nvPr/>
        </p:nvSpPr>
        <p:spPr bwMode="auto">
          <a:xfrm>
            <a:off x="502733" y="1924305"/>
            <a:ext cx="863601"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6000">
                <a:solidFill>
                  <a:schemeClr val="accent2"/>
                </a:solidFill>
                <a:sym typeface="Wingdings" panose="05000000000000000000" pitchFamily="2" charset="2"/>
              </a:rPr>
              <a:t></a:t>
            </a:r>
            <a:endParaRPr lang="de-DE" altLang="de-DE"/>
          </a:p>
        </p:txBody>
      </p:sp>
      <p:sp>
        <p:nvSpPr>
          <p:cNvPr id="23" name="Text Box 4">
            <a:extLst>
              <a:ext uri="{FF2B5EF4-FFF2-40B4-BE49-F238E27FC236}">
                <a16:creationId xmlns:a16="http://schemas.microsoft.com/office/drawing/2014/main" id="{72F26B89-0FB5-4AA2-BA34-6FB6DC593BAA}"/>
              </a:ext>
            </a:extLst>
          </p:cNvPr>
          <p:cNvSpPr txBox="1">
            <a:spLocks noChangeArrowheads="1"/>
          </p:cNvSpPr>
          <p:nvPr/>
        </p:nvSpPr>
        <p:spPr bwMode="auto">
          <a:xfrm>
            <a:off x="582108" y="1121855"/>
            <a:ext cx="784226"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algn="ctr"/>
            <a:r>
              <a:rPr lang="de-DE" altLang="de-DE" sz="6000">
                <a:solidFill>
                  <a:schemeClr val="accent2"/>
                </a:solidFill>
                <a:sym typeface="Wingdings" panose="05000000000000000000" pitchFamily="2" charset="2"/>
              </a:rPr>
              <a:t></a:t>
            </a:r>
            <a:endParaRPr lang="de-DE" altLang="de-DE"/>
          </a:p>
        </p:txBody>
      </p:sp>
    </p:spTree>
    <p:custDataLst>
      <p:tags r:id="rId1"/>
    </p:custDataLst>
    <p:extLst>
      <p:ext uri="{BB962C8B-B14F-4D97-AF65-F5344CB8AC3E}">
        <p14:creationId xmlns:p14="http://schemas.microsoft.com/office/powerpoint/2010/main" val="1822382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slide(fromTop)">
                                      <p:cBhvr>
                                        <p:cTn id="7" dur="500"/>
                                        <p:tgtEl>
                                          <p:spTgt spid="23"/>
                                        </p:tgtEl>
                                      </p:cBhvr>
                                    </p:animEffect>
                                  </p:childTnLst>
                                </p:cTn>
                              </p:par>
                            </p:childTnLst>
                          </p:cTn>
                        </p:par>
                        <p:par>
                          <p:cTn id="8" fill="hold">
                            <p:stCondLst>
                              <p:cond delay="1500"/>
                            </p:stCondLst>
                            <p:childTnLst>
                              <p:par>
                                <p:cTn id="9" presetID="1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slide(fromLef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P spid="2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Text Box 2"/>
          <p:cNvSpPr txBox="1">
            <a:spLocks noChangeArrowheads="1"/>
          </p:cNvSpPr>
          <p:nvPr/>
        </p:nvSpPr>
        <p:spPr bwMode="auto">
          <a:xfrm>
            <a:off x="1440000" y="576000"/>
            <a:ext cx="6350000" cy="400110"/>
          </a:xfrm>
          <a:prstGeom prst="rect">
            <a:avLst/>
          </a:prstGeom>
          <a:noFill/>
          <a:ln w="9525">
            <a:noFill/>
            <a:miter lim="800000"/>
            <a:headEnd/>
            <a:tailEnd/>
          </a:ln>
          <a:effectLst/>
        </p:spPr>
        <p:txBody>
          <a:bodyPr>
            <a:spAutoFit/>
          </a:bodyPr>
          <a:lstStyle/>
          <a:p>
            <a:pPr eaLnBrk="1" hangingPunct="1">
              <a:defRPr/>
            </a:pPr>
            <a:r>
              <a:rPr kumimoji="0" lang="de-DE" sz="2000" i="1">
                <a:solidFill>
                  <a:schemeClr val="accent2"/>
                </a:solidFill>
              </a:rPr>
              <a:t>DIN 33430 – Entwicklung von Normen </a:t>
            </a:r>
            <a:endParaRPr kumimoji="0" lang="de-DE" sz="2400" b="0">
              <a:solidFill>
                <a:srgbClr val="000066"/>
              </a:solidFill>
            </a:endParaRPr>
          </a:p>
        </p:txBody>
      </p:sp>
      <p:sp>
        <p:nvSpPr>
          <p:cNvPr id="12" name="Rectangle 16"/>
          <p:cNvSpPr>
            <a:spLocks noChangeArrowheads="1"/>
          </p:cNvSpPr>
          <p:nvPr/>
        </p:nvSpPr>
        <p:spPr bwMode="auto">
          <a:xfrm>
            <a:off x="1440000" y="1238484"/>
            <a:ext cx="9561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800100" indent="-228600">
              <a:defRPr kumimoji="1" b="1">
                <a:solidFill>
                  <a:schemeClr val="tx1"/>
                </a:solidFill>
                <a:latin typeface="Arial" panose="020B0604020202020204" pitchFamily="34" charset="0"/>
              </a:defRPr>
            </a:lvl3pPr>
            <a:lvl4pPr marL="85725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DIN-Normen geben den Stand von Wissenschaft und Technik wieder.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Für den Normungsprozess – nicht aber für den Inhalt der Norm – ist das Deutsche Institut für Normung (DIN ), ein privater Verein, zuständig.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Das DIN stellt, falls ein Antrag auf Normung gestellt wird, den </a:t>
            </a:r>
            <a:r>
              <a:rPr lang="de-DE" altLang="de-DE" sz="1600" b="0" err="1">
                <a:solidFill>
                  <a:srgbClr val="3333CC"/>
                </a:solidFill>
                <a:cs typeface="Arial" panose="020B0604020202020204" pitchFamily="34" charset="0"/>
              </a:rPr>
              <a:t>organisa</a:t>
            </a:r>
            <a:r>
              <a:rPr lang="de-DE" altLang="de-DE" sz="1600" b="0">
                <a:solidFill>
                  <a:srgbClr val="3333CC"/>
                </a:solidFill>
                <a:cs typeface="Arial" panose="020B0604020202020204" pitchFamily="34" charset="0"/>
              </a:rPr>
              <a:t>-torischen Rahmen für die Normentwicklung zur Verfügung und sorgt für die Einhaltung der für die Erstellung von Normen geltenden Grundsätze.   Denn die Normungsarbeit selbst ist in Form einer Norm geregelt.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Für die Normentwicklung wird ein Ausschuss gegründet, der „interessierte Kreise“ repräsentiert. Dadurch soll sichergestellt werden, dass die Norm der Allgemeinheit dient und nicht etwa einseitig d. Interessen einer Gruppe (z.B. der „Hersteller/-innen“) in Form eines Normtextes formuliert werden. </a:t>
            </a:r>
          </a:p>
        </p:txBody>
      </p:sp>
      <p:sp>
        <p:nvSpPr>
          <p:cNvPr id="47108" name="Rechteck 4"/>
          <p:cNvSpPr>
            <a:spLocks noChangeArrowheads="1"/>
          </p:cNvSpPr>
          <p:nvPr/>
        </p:nvSpPr>
        <p:spPr bwMode="auto">
          <a:xfrm>
            <a:off x="0" y="6202055"/>
            <a:ext cx="956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a:ea typeface="Arial Unicode MS" pitchFamily="34" charset="-128"/>
              </a:rPr>
              <a:t>Kersting, M. (2018). Qualitätssicherung und -optimierung in der Eignungsdiagnostik. In Diagnostik- und Testkuratorium (Hrsg.), </a:t>
            </a:r>
            <a:r>
              <a:rPr lang="de-DE" altLang="de-DE" sz="1200" b="0" i="1">
                <a:ea typeface="Arial Unicode MS" pitchFamily="34" charset="-128"/>
              </a:rPr>
              <a:t>Personalauswahl kompetent gestalten: Grundlagen und Praxis der Eignungsdiagnostik nach DIN 33430</a:t>
            </a:r>
            <a:r>
              <a:rPr lang="de-DE" altLang="de-DE" sz="1200" b="0">
                <a:ea typeface="Arial Unicode MS" pitchFamily="34" charset="-128"/>
              </a:rPr>
              <a:t> (S. 2-20). Berlin: Springer. (DOI 10.1007/978-3-662-53772-5)</a:t>
            </a:r>
            <a:endParaRPr lang="de-DE" altLang="de-DE" sz="1200" b="0">
              <a:cs typeface="Times New Roman" panose="02020603050405020304" pitchFamily="18" charset="0"/>
            </a:endParaRPr>
          </a:p>
        </p:txBody>
      </p:sp>
    </p:spTree>
    <p:custDataLst>
      <p:tags r:id="rId1"/>
    </p:custDataLst>
    <p:extLst>
      <p:ext uri="{BB962C8B-B14F-4D97-AF65-F5344CB8AC3E}">
        <p14:creationId xmlns:p14="http://schemas.microsoft.com/office/powerpoint/2010/main" val="4160213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linds(horizontal)">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Text Box 2"/>
          <p:cNvSpPr txBox="1">
            <a:spLocks noChangeArrowheads="1"/>
          </p:cNvSpPr>
          <p:nvPr/>
        </p:nvSpPr>
        <p:spPr bwMode="auto">
          <a:xfrm>
            <a:off x="1440000" y="576000"/>
            <a:ext cx="6350000" cy="400110"/>
          </a:xfrm>
          <a:prstGeom prst="rect">
            <a:avLst/>
          </a:prstGeom>
          <a:noFill/>
          <a:ln w="9525">
            <a:noFill/>
            <a:miter lim="800000"/>
            <a:headEnd/>
            <a:tailEnd/>
          </a:ln>
          <a:effectLst/>
        </p:spPr>
        <p:txBody>
          <a:bodyPr>
            <a:spAutoFit/>
          </a:bodyPr>
          <a:lstStyle/>
          <a:p>
            <a:pPr eaLnBrk="1" hangingPunct="1">
              <a:defRPr/>
            </a:pPr>
            <a:r>
              <a:rPr kumimoji="0" lang="de-DE" sz="2000" i="1">
                <a:solidFill>
                  <a:schemeClr val="accent2"/>
                </a:solidFill>
              </a:rPr>
              <a:t>DIN 33430 – Prinzipien der Entwicklung</a:t>
            </a:r>
            <a:endParaRPr kumimoji="0" lang="de-DE" sz="2400" b="0">
              <a:solidFill>
                <a:srgbClr val="000066"/>
              </a:solidFill>
            </a:endParaRPr>
          </a:p>
        </p:txBody>
      </p:sp>
      <p:sp>
        <p:nvSpPr>
          <p:cNvPr id="12" name="Rectangle 16"/>
          <p:cNvSpPr>
            <a:spLocks noChangeArrowheads="1"/>
          </p:cNvSpPr>
          <p:nvPr/>
        </p:nvSpPr>
        <p:spPr bwMode="auto">
          <a:xfrm>
            <a:off x="1440000" y="1260000"/>
            <a:ext cx="95616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342900" indent="-342900">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800100" indent="-228600">
              <a:defRPr kumimoji="1" b="1">
                <a:solidFill>
                  <a:schemeClr val="tx1"/>
                </a:solidFill>
                <a:latin typeface="Arial" panose="020B0604020202020204" pitchFamily="34" charset="0"/>
              </a:defRPr>
            </a:lvl3pPr>
            <a:lvl4pPr marL="85725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Normungsarbeit ist transparent.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Normen werden partizipativ entwickelt.</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Bereits die Absicht, eine DIN zu erstellen, wird veröffentlicht.</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Bevor eine DIN veröffentlicht wird, wird ein Entwurf (Gelbdruck genannt), publiziert, gegen den Einspruch erhoben werden kann.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Durch einen Vertrag zwischen der BRD und dem DIN wird das DIN als nationale Normungsorganisation sowie als nationale Vertretung in internationalen Normungsorganisationen anerkannt. </a:t>
            </a:r>
          </a:p>
          <a:p>
            <a:pPr eaLnBrk="1" hangingPunct="1">
              <a:spcBef>
                <a:spcPts val="1200"/>
              </a:spcBef>
              <a:spcAft>
                <a:spcPts val="1200"/>
              </a:spcAft>
              <a:buClr>
                <a:srgbClr val="808080"/>
              </a:buClr>
              <a:buSzPct val="150000"/>
              <a:buFont typeface="Wingdings" panose="05000000000000000000" pitchFamily="2" charset="2"/>
              <a:buChar char="§"/>
            </a:pPr>
            <a:r>
              <a:rPr lang="de-DE" altLang="de-DE" sz="1600" b="0">
                <a:solidFill>
                  <a:srgbClr val="3333CC"/>
                </a:solidFill>
                <a:cs typeface="Arial" panose="020B0604020202020204" pitchFamily="34" charset="0"/>
              </a:rPr>
              <a:t>Dieser Vertrag sowie die Transparenz und Partizipation stellen Gründe dafür dar, dass DIN-Normen eine höhere Bedeutung haben als Qualitätsstandards von Vereinigungen oder Verbänden (wie z.B. dem Arbeitskreis Assessment Center).</a:t>
            </a:r>
          </a:p>
        </p:txBody>
      </p:sp>
      <p:sp>
        <p:nvSpPr>
          <p:cNvPr id="5" name="Rechteck 4">
            <a:extLst>
              <a:ext uri="{FF2B5EF4-FFF2-40B4-BE49-F238E27FC236}">
                <a16:creationId xmlns:a16="http://schemas.microsoft.com/office/drawing/2014/main" id="{3DB07E96-29C7-456E-B55A-DD20D1734B59}"/>
              </a:ext>
            </a:extLst>
          </p:cNvPr>
          <p:cNvSpPr>
            <a:spLocks noChangeArrowheads="1"/>
          </p:cNvSpPr>
          <p:nvPr/>
        </p:nvSpPr>
        <p:spPr bwMode="auto">
          <a:xfrm>
            <a:off x="0" y="6211887"/>
            <a:ext cx="956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Arial" panose="020B0604020202020204" pitchFamily="34" charset="0"/>
              </a:defRPr>
            </a:lvl1pPr>
            <a:lvl2pPr marL="742950" indent="-285750">
              <a:defRPr kumimoji="1" b="1">
                <a:solidFill>
                  <a:schemeClr val="tx1"/>
                </a:solidFill>
                <a:latin typeface="Arial" panose="020B0604020202020204" pitchFamily="34" charset="0"/>
              </a:defRPr>
            </a:lvl2pPr>
            <a:lvl3pPr marL="1143000" indent="-228600">
              <a:defRPr kumimoji="1" b="1">
                <a:solidFill>
                  <a:schemeClr val="tx1"/>
                </a:solidFill>
                <a:latin typeface="Arial" panose="020B0604020202020204" pitchFamily="34" charset="0"/>
              </a:defRPr>
            </a:lvl3pPr>
            <a:lvl4pPr marL="1600200" indent="-228600">
              <a:defRPr kumimoji="1" b="1">
                <a:solidFill>
                  <a:schemeClr val="tx1"/>
                </a:solidFill>
                <a:latin typeface="Arial" panose="020B0604020202020204" pitchFamily="34" charset="0"/>
              </a:defRPr>
            </a:lvl4pPr>
            <a:lvl5pPr marL="2057400" indent="-228600">
              <a:defRPr kumimoji="1" b="1">
                <a:solidFill>
                  <a:schemeClr val="tx1"/>
                </a:solidFill>
                <a:latin typeface="Arial" panose="020B0604020202020204" pitchFamily="34" charset="0"/>
              </a:defRPr>
            </a:lvl5pPr>
            <a:lvl6pPr marL="2514600" indent="-228600" eaLnBrk="0" fontAlgn="base" hangingPunct="0">
              <a:spcBef>
                <a:spcPct val="0"/>
              </a:spcBef>
              <a:spcAft>
                <a:spcPct val="0"/>
              </a:spcAft>
              <a:defRPr kumimoji="1" b="1">
                <a:solidFill>
                  <a:schemeClr val="tx1"/>
                </a:solidFill>
                <a:latin typeface="Arial" panose="020B0604020202020204" pitchFamily="34" charset="0"/>
              </a:defRPr>
            </a:lvl6pPr>
            <a:lvl7pPr marL="2971800" indent="-228600" eaLnBrk="0" fontAlgn="base" hangingPunct="0">
              <a:spcBef>
                <a:spcPct val="0"/>
              </a:spcBef>
              <a:spcAft>
                <a:spcPct val="0"/>
              </a:spcAft>
              <a:defRPr kumimoji="1" b="1">
                <a:solidFill>
                  <a:schemeClr val="tx1"/>
                </a:solidFill>
                <a:latin typeface="Arial" panose="020B0604020202020204" pitchFamily="34" charset="0"/>
              </a:defRPr>
            </a:lvl7pPr>
            <a:lvl8pPr marL="3429000" indent="-228600" eaLnBrk="0" fontAlgn="base" hangingPunct="0">
              <a:spcBef>
                <a:spcPct val="0"/>
              </a:spcBef>
              <a:spcAft>
                <a:spcPct val="0"/>
              </a:spcAft>
              <a:defRPr kumimoji="1" b="1">
                <a:solidFill>
                  <a:schemeClr val="tx1"/>
                </a:solidFill>
                <a:latin typeface="Arial" panose="020B0604020202020204" pitchFamily="34" charset="0"/>
              </a:defRPr>
            </a:lvl8pPr>
            <a:lvl9pPr marL="3886200" indent="-228600" eaLnBrk="0" fontAlgn="base" hangingPunct="0">
              <a:spcBef>
                <a:spcPct val="0"/>
              </a:spcBef>
              <a:spcAft>
                <a:spcPct val="0"/>
              </a:spcAft>
              <a:defRPr kumimoji="1" b="1">
                <a:solidFill>
                  <a:schemeClr val="tx1"/>
                </a:solidFill>
                <a:latin typeface="Arial" panose="020B0604020202020204" pitchFamily="34" charset="0"/>
              </a:defRPr>
            </a:lvl9pPr>
          </a:lstStyle>
          <a:p>
            <a:pPr eaLnBrk="1" hangingPunct="1">
              <a:spcAft>
                <a:spcPts val="300"/>
              </a:spcAft>
            </a:pPr>
            <a:r>
              <a:rPr lang="de-DE" altLang="de-DE" sz="1200" b="0" dirty="0">
                <a:ea typeface="Arial Unicode MS" pitchFamily="34" charset="-128"/>
              </a:rPr>
              <a:t>Kersting, M. (2018). Qualitätssicherung und -optimierung in der Eignungsdiagnostik. In Diagnostik- und Testkuratorium (Hrsg.), </a:t>
            </a:r>
            <a:r>
              <a:rPr lang="de-DE" altLang="de-DE" sz="1200" b="0" i="1" dirty="0">
                <a:ea typeface="Arial Unicode MS" pitchFamily="34" charset="-128"/>
              </a:rPr>
              <a:t>Personalauswahl kompetent gestalten: Grundlagen und Praxis der Eignungsdiagnostik nach DIN 33430</a:t>
            </a:r>
            <a:r>
              <a:rPr lang="de-DE" altLang="de-DE" sz="1200" b="0" dirty="0">
                <a:ea typeface="Arial Unicode MS" pitchFamily="34" charset="-128"/>
              </a:rPr>
              <a:t> (S. 2-20). Berlin: Springer. (DOI 10.1007/978-3-662-53772-5)</a:t>
            </a:r>
            <a:endParaRPr lang="de-DE" altLang="de-DE" sz="1200" b="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4060736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linds(horizontal)">
                                      <p:cBhvr>
                                        <p:cTn id="22" dur="500"/>
                                        <p:tgtEl>
                                          <p:spTgt spid="1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linds(horizontal)">
                                      <p:cBhvr>
                                        <p:cTn id="27" dur="500"/>
                                        <p:tgtEl>
                                          <p:spTgt spid="1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linds(horizontal)">
                                      <p:cBhvr>
                                        <p:cTn id="3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SENDDATAS" val="0"/>
  <p:tag name="SENDMETHODE" val="1"/>
  <p:tag name="SENDTO" val="recupow@free.fr"/>
  <p:tag name="SENDID" val=""/>
  <p:tag name="SENDPASS" val=""/>
  <p:tag name="PXID" val="1"/>
  <p:tag name="SLIDEID" val="788"/>
  <p:tag name="PVXVOTES" val="3.3.4a"/>
  <p:tag name="FILEPATH" val="C:\Dokumente und Einstellungen\kersting\Eigene Dateien\din\training"/>
  <p:tag name="BOXDEFS" val="nb=10;b1=00001;n1=Catherine¤Zeta-Jones¤Actress¤czeta-Jones@people.com¤Is born in walles;c1=0;w1=1;b2=00002;n2=Gerard¤Depardieu¤Actor¤gdepardieu@people.com¤Bad tempered reputation;c2=0;w2=1;b3=00003;n3=Nicole¤Kidman¤Actress¤nkidman@people.com¤Blue eyes;c3=0;w3=1;b4=00004;n4=Brad¤Pitt¤Actor¤bpitt@people.com¤Has got a journalist degree;c4=0;w4=1;b5=00005;n5=Catherine¤Deneuve¤Actress¤cdeneuve@people.com¤Beginner at 13th;c5=0;w5=1;b6=00006;n6=Pierce¤Brosnan¤Actor¤pbrosnan@people.com¤James Bond from 1997;c6=0;w6=1;b7=00007;n7=Jane¤Fonda¤Actress¤jfonda@people.com¤Made fitness movies;c7=0;w7=1;b8=00008;n8=Dustin¤Hoffman¤Acteur¤dhoffman@people.com¤Acteur américain incontournable;c8=0;w8=1;b9=00009;n9=Jodie¤Foster¤Actress¤jfoster@people.com¤Perfectly french spoker;c9=0;w9=1;b10=00010;n10=Harrison¤Ford¤Actor¤hford@people.com¤M.Jones, Indiana Jones;c10=0;w10=1;"/>
  <p:tag name="BOXFILE" val="C:\Programme\PowerVote\Quizz 3G\Sessions\box.ini"/>
  <p:tag name="BOXCOLSHEADS" val="SyncPart=1¤SyncOrder=1¤T1=#¤W1=345,2599¤Cb1=¤Ct1=¤T2=*¤W2=750,0473¤Cb2=¤Ct2=¤T3=First name or Team¤W3=1440¤Cb3=¤Ct3=¤T4=Name¤W4=1440¤Cb4=¤Ct4=¤T5=Service¤W5=1440¤Cb5=¤Ct5=¤T6=e-mail¤W6=1440¤Cb6=¤Ct6=¤T7=Comments¤W7=1440¤Cb7=¤Ct7=¤"/>
</p:tagLst>
</file>

<file path=ppt/tags/tag10.xml><?xml version="1.0" encoding="utf-8"?>
<p:tagLst xmlns:a="http://schemas.openxmlformats.org/drawingml/2006/main" xmlns:r="http://schemas.openxmlformats.org/officeDocument/2006/relationships" xmlns:p="http://schemas.openxmlformats.org/presentationml/2006/main">
  <p:tag name="PXID" val="1"/>
  <p:tag name="SID" val="433"/>
</p:tagLst>
</file>

<file path=ppt/tags/tag11.xml><?xml version="1.0" encoding="utf-8"?>
<p:tagLst xmlns:a="http://schemas.openxmlformats.org/drawingml/2006/main" xmlns:r="http://schemas.openxmlformats.org/officeDocument/2006/relationships" xmlns:p="http://schemas.openxmlformats.org/presentationml/2006/main">
  <p:tag name="PXID" val="1"/>
  <p:tag name="SID" val="433"/>
</p:tagLst>
</file>

<file path=ppt/tags/tag12.xml><?xml version="1.0" encoding="utf-8"?>
<p:tagLst xmlns:a="http://schemas.openxmlformats.org/drawingml/2006/main" xmlns:r="http://schemas.openxmlformats.org/officeDocument/2006/relationships" xmlns:p="http://schemas.openxmlformats.org/presentationml/2006/main">
  <p:tag name="PXID" val="1"/>
  <p:tag name="SID" val="434"/>
</p:tagLst>
</file>

<file path=ppt/tags/tag13.xml><?xml version="1.0" encoding="utf-8"?>
<p:tagLst xmlns:a="http://schemas.openxmlformats.org/drawingml/2006/main" xmlns:r="http://schemas.openxmlformats.org/officeDocument/2006/relationships" xmlns:p="http://schemas.openxmlformats.org/presentationml/2006/main">
  <p:tag name="PXID" val="1"/>
  <p:tag name="SID" val="436"/>
</p:tagLst>
</file>

<file path=ppt/tags/tag14.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15.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16.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17.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18.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19.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2.xml><?xml version="1.0" encoding="utf-8"?>
<p:tagLst xmlns:a="http://schemas.openxmlformats.org/drawingml/2006/main" xmlns:r="http://schemas.openxmlformats.org/officeDocument/2006/relationships" xmlns:p="http://schemas.openxmlformats.org/presentationml/2006/main">
  <p:tag name="PXID" val="2"/>
  <p:tag name="SID" val="583"/>
</p:tagLst>
</file>

<file path=ppt/tags/tag20.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21.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22.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23.xml><?xml version="1.0" encoding="utf-8"?>
<p:tagLst xmlns:a="http://schemas.openxmlformats.org/drawingml/2006/main" xmlns:r="http://schemas.openxmlformats.org/officeDocument/2006/relationships" xmlns:p="http://schemas.openxmlformats.org/presentationml/2006/main">
  <p:tag name="PXID" val="1"/>
  <p:tag name="SID" val="433"/>
</p:tagLst>
</file>

<file path=ppt/tags/tag24.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25.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26.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27.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28.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29.xml><?xml version="1.0" encoding="utf-8"?>
<p:tagLst xmlns:a="http://schemas.openxmlformats.org/drawingml/2006/main" xmlns:r="http://schemas.openxmlformats.org/officeDocument/2006/relationships" xmlns:p="http://schemas.openxmlformats.org/presentationml/2006/main">
  <p:tag name="PXID" val="1"/>
  <p:tag name="SID" val="433"/>
</p:tagLst>
</file>

<file path=ppt/tags/tag3.xml><?xml version="1.0" encoding="utf-8"?>
<p:tagLst xmlns:a="http://schemas.openxmlformats.org/drawingml/2006/main" xmlns:r="http://schemas.openxmlformats.org/officeDocument/2006/relationships" xmlns:p="http://schemas.openxmlformats.org/presentationml/2006/main">
  <p:tag name="PXID" val="1"/>
  <p:tag name="SID" val="789"/>
</p:tagLst>
</file>

<file path=ppt/tags/tag30.xml><?xml version="1.0" encoding="utf-8"?>
<p:tagLst xmlns:a="http://schemas.openxmlformats.org/drawingml/2006/main" xmlns:r="http://schemas.openxmlformats.org/officeDocument/2006/relationships" xmlns:p="http://schemas.openxmlformats.org/presentationml/2006/main">
  <p:tag name="PXID" val="1"/>
  <p:tag name="SID" val="433"/>
</p:tagLst>
</file>

<file path=ppt/tags/tag31.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32.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33.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34.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35.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36.xml><?xml version="1.0" encoding="utf-8"?>
<p:tagLst xmlns:a="http://schemas.openxmlformats.org/drawingml/2006/main" xmlns:r="http://schemas.openxmlformats.org/officeDocument/2006/relationships" xmlns:p="http://schemas.openxmlformats.org/presentationml/2006/main">
  <p:tag name="PXID" val="1"/>
  <p:tag name="SID" val="445"/>
</p:tagLst>
</file>

<file path=ppt/tags/tag37.xml><?xml version="1.0" encoding="utf-8"?>
<p:tagLst xmlns:a="http://schemas.openxmlformats.org/drawingml/2006/main" xmlns:r="http://schemas.openxmlformats.org/officeDocument/2006/relationships" xmlns:p="http://schemas.openxmlformats.org/presentationml/2006/main">
  <p:tag name="PXID" val="1"/>
  <p:tag name="SID" val="751"/>
</p:tagLst>
</file>

<file path=ppt/tags/tag38.xml><?xml version="1.0" encoding="utf-8"?>
<p:tagLst xmlns:a="http://schemas.openxmlformats.org/drawingml/2006/main" xmlns:r="http://schemas.openxmlformats.org/officeDocument/2006/relationships" xmlns:p="http://schemas.openxmlformats.org/presentationml/2006/main">
  <p:tag name="PXID" val="1"/>
  <p:tag name="SID" val="665"/>
  <p:tag name="NAME" val="Grundbegriffe "/>
</p:tagLst>
</file>

<file path=ppt/tags/tag39.xml><?xml version="1.0" encoding="utf-8"?>
<p:tagLst xmlns:a="http://schemas.openxmlformats.org/drawingml/2006/main" xmlns:r="http://schemas.openxmlformats.org/officeDocument/2006/relationships" xmlns:p="http://schemas.openxmlformats.org/presentationml/2006/main">
  <p:tag name="PXID" val="1"/>
  <p:tag name="SID" val="789"/>
</p:tagLst>
</file>

<file path=ppt/tags/tag4.xml><?xml version="1.0" encoding="utf-8"?>
<p:tagLst xmlns:a="http://schemas.openxmlformats.org/drawingml/2006/main" xmlns:r="http://schemas.openxmlformats.org/officeDocument/2006/relationships" xmlns:p="http://schemas.openxmlformats.org/presentationml/2006/main">
  <p:tag name="PXID" val="1"/>
  <p:tag name="SID" val="649"/>
</p:tagLst>
</file>

<file path=ppt/tags/tag40.xml><?xml version="1.0" encoding="utf-8"?>
<p:tagLst xmlns:a="http://schemas.openxmlformats.org/drawingml/2006/main" xmlns:r="http://schemas.openxmlformats.org/officeDocument/2006/relationships" xmlns:p="http://schemas.openxmlformats.org/presentationml/2006/main">
  <p:tag name="PXID" val="1"/>
  <p:tag name="SID" val="655"/>
</p:tagLst>
</file>

<file path=ppt/tags/tag41.xml><?xml version="1.0" encoding="utf-8"?>
<p:tagLst xmlns:a="http://schemas.openxmlformats.org/drawingml/2006/main" xmlns:r="http://schemas.openxmlformats.org/officeDocument/2006/relationships" xmlns:p="http://schemas.openxmlformats.org/presentationml/2006/main">
  <p:tag name="PXID" val="1"/>
  <p:tag name="SID" val="433"/>
</p:tagLst>
</file>

<file path=ppt/tags/tag42.xml><?xml version="1.0" encoding="utf-8"?>
<p:tagLst xmlns:a="http://schemas.openxmlformats.org/drawingml/2006/main" xmlns:r="http://schemas.openxmlformats.org/officeDocument/2006/relationships" xmlns:p="http://schemas.openxmlformats.org/presentationml/2006/main">
  <p:tag name="PXID" val="1"/>
  <p:tag name="SID" val="433"/>
</p:tagLst>
</file>

<file path=ppt/tags/tag43.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44.xml><?xml version="1.0" encoding="utf-8"?>
<p:tagLst xmlns:a="http://schemas.openxmlformats.org/drawingml/2006/main" xmlns:r="http://schemas.openxmlformats.org/officeDocument/2006/relationships" xmlns:p="http://schemas.openxmlformats.org/presentationml/2006/main">
  <p:tag name="PXID" val="1"/>
  <p:tag name="SID" val="433"/>
</p:tagLst>
</file>

<file path=ppt/tags/tag45.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46.xml><?xml version="1.0" encoding="utf-8"?>
<p:tagLst xmlns:a="http://schemas.openxmlformats.org/drawingml/2006/main" xmlns:r="http://schemas.openxmlformats.org/officeDocument/2006/relationships" xmlns:p="http://schemas.openxmlformats.org/presentationml/2006/main">
  <p:tag name="PXID" val="1"/>
  <p:tag name="SID" val="433"/>
</p:tagLst>
</file>

<file path=ppt/tags/tag47.xml><?xml version="1.0" encoding="utf-8"?>
<p:tagLst xmlns:a="http://schemas.openxmlformats.org/drawingml/2006/main" xmlns:r="http://schemas.openxmlformats.org/officeDocument/2006/relationships" xmlns:p="http://schemas.openxmlformats.org/presentationml/2006/main">
  <p:tag name="PXID" val="1"/>
  <p:tag name="SID" val="433"/>
</p:tagLst>
</file>

<file path=ppt/tags/tag48.xml><?xml version="1.0" encoding="utf-8"?>
<p:tagLst xmlns:a="http://schemas.openxmlformats.org/drawingml/2006/main" xmlns:r="http://schemas.openxmlformats.org/officeDocument/2006/relationships" xmlns:p="http://schemas.openxmlformats.org/presentationml/2006/main">
  <p:tag name="PXID" val="2"/>
  <p:tag name="SID" val="792"/>
</p:tagLst>
</file>

<file path=ppt/tags/tag49.xml><?xml version="1.0" encoding="utf-8"?>
<p:tagLst xmlns:a="http://schemas.openxmlformats.org/drawingml/2006/main" xmlns:r="http://schemas.openxmlformats.org/officeDocument/2006/relationships" xmlns:p="http://schemas.openxmlformats.org/presentationml/2006/main">
  <p:tag name="PXID" val="1"/>
  <p:tag name="SID" val="789"/>
</p:tagLst>
</file>

<file path=ppt/tags/tag5.xml><?xml version="1.0" encoding="utf-8"?>
<p:tagLst xmlns:a="http://schemas.openxmlformats.org/drawingml/2006/main" xmlns:r="http://schemas.openxmlformats.org/officeDocument/2006/relationships" xmlns:p="http://schemas.openxmlformats.org/presentationml/2006/main">
  <p:tag name="PXID" val="1"/>
  <p:tag name="SID" val="425"/>
</p:tagLst>
</file>

<file path=ppt/tags/tag50.xml><?xml version="1.0" encoding="utf-8"?>
<p:tagLst xmlns:a="http://schemas.openxmlformats.org/drawingml/2006/main" xmlns:r="http://schemas.openxmlformats.org/officeDocument/2006/relationships" xmlns:p="http://schemas.openxmlformats.org/presentationml/2006/main">
  <p:tag name="PXID" val="1"/>
  <p:tag name="SID" val="433"/>
</p:tagLst>
</file>

<file path=ppt/tags/tag51.xml><?xml version="1.0" encoding="utf-8"?>
<p:tagLst xmlns:a="http://schemas.openxmlformats.org/drawingml/2006/main" xmlns:r="http://schemas.openxmlformats.org/officeDocument/2006/relationships" xmlns:p="http://schemas.openxmlformats.org/presentationml/2006/main">
  <p:tag name="PXID" val="1"/>
  <p:tag name="SID" val="433"/>
</p:tagLst>
</file>

<file path=ppt/tags/tag52.xml><?xml version="1.0" encoding="utf-8"?>
<p:tagLst xmlns:a="http://schemas.openxmlformats.org/drawingml/2006/main" xmlns:r="http://schemas.openxmlformats.org/officeDocument/2006/relationships" xmlns:p="http://schemas.openxmlformats.org/presentationml/2006/main">
  <p:tag name="PXID" val="1"/>
  <p:tag name="SID" val="433"/>
</p:tagLst>
</file>

<file path=ppt/tags/tag53.xml><?xml version="1.0" encoding="utf-8"?>
<p:tagLst xmlns:a="http://schemas.openxmlformats.org/drawingml/2006/main" xmlns:r="http://schemas.openxmlformats.org/officeDocument/2006/relationships" xmlns:p="http://schemas.openxmlformats.org/presentationml/2006/main">
  <p:tag name="PXID" val="1"/>
  <p:tag name="SID" val="774"/>
  <p:tag name="NAME" val=" Kontakt "/>
</p:tagLst>
</file>

<file path=ppt/tags/tag6.xml><?xml version="1.0" encoding="utf-8"?>
<p:tagLst xmlns:a="http://schemas.openxmlformats.org/drawingml/2006/main" xmlns:r="http://schemas.openxmlformats.org/officeDocument/2006/relationships" xmlns:p="http://schemas.openxmlformats.org/presentationml/2006/main">
  <p:tag name="PXID" val="1"/>
  <p:tag name="SID" val="636"/>
</p:tagLst>
</file>

<file path=ppt/tags/tag7.xml><?xml version="1.0" encoding="utf-8"?>
<p:tagLst xmlns:a="http://schemas.openxmlformats.org/drawingml/2006/main" xmlns:r="http://schemas.openxmlformats.org/officeDocument/2006/relationships" xmlns:p="http://schemas.openxmlformats.org/presentationml/2006/main">
  <p:tag name="PXID" val="1"/>
  <p:tag name="SID" val="736"/>
</p:tagLst>
</file>

<file path=ppt/tags/tag8.xml><?xml version="1.0" encoding="utf-8"?>
<p:tagLst xmlns:a="http://schemas.openxmlformats.org/drawingml/2006/main" xmlns:r="http://schemas.openxmlformats.org/officeDocument/2006/relationships" xmlns:p="http://schemas.openxmlformats.org/presentationml/2006/main">
  <p:tag name="PXID" val="1"/>
  <p:tag name="SID" val="789"/>
</p:tagLst>
</file>

<file path=ppt/tags/tag9.xml><?xml version="1.0" encoding="utf-8"?>
<p:tagLst xmlns:a="http://schemas.openxmlformats.org/drawingml/2006/main" xmlns:r="http://schemas.openxmlformats.org/officeDocument/2006/relationships" xmlns:p="http://schemas.openxmlformats.org/presentationml/2006/main">
  <p:tag name="PXID" val="1"/>
  <p:tag name="SID" val="433"/>
</p:tagLst>
</file>

<file path=ppt/theme/theme1.xml><?xml version="1.0" encoding="utf-8"?>
<a:theme xmlns:a="http://schemas.openxmlformats.org/drawingml/2006/main" name="MasterBOPsych">
  <a:themeElements>
    <a:clrScheme name="MasterBOPsy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sterBOPsych">
      <a:majorFont>
        <a:latin typeface="Comic Sans MS"/>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cene3d>
          <a:camera prst="legacyObliqueTopLeft"/>
          <a:lightRig rig="legacyFlat3" dir="t"/>
        </a:scene3d>
        <a:sp3d extrusionH="430200" prstMaterial="legacyMatte">
          <a:bevelT w="13500" h="13500" prst="angle"/>
          <a:bevelB w="13500" h="13500" prst="angle"/>
          <a:extrusionClr>
            <a:schemeClr val="accent1"/>
          </a:extrusionClr>
        </a:sp3d>
      </a:spPr>
      <a:bodyPr vert="horz" wrap="none" lIns="91440" tIns="45720" rIns="91440" bIns="4572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cene3d>
          <a:camera prst="legacyObliqueTopLeft"/>
          <a:lightRig rig="legacyFlat3" dir="t"/>
        </a:scene3d>
        <a:sp3d extrusionH="430200" prstMaterial="legacyMatte">
          <a:bevelT w="13500" h="13500" prst="angle"/>
          <a:bevelB w="13500" h="13500" prst="angle"/>
          <a:extrusionClr>
            <a:schemeClr val="accent1"/>
          </a:extrusionClr>
        </a:sp3d>
      </a:spPr>
      <a:bodyPr vert="horz" wrap="none" lIns="91440" tIns="45720" rIns="91440" bIns="4572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MasterBOPsy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terBOPsy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terBOPsy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terBOPsy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terBOPsy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terBOPsy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terBOPsy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N_M_4_Okt_2016" id="{87951E0A-6160-4331-AEE0-5065A4E59ACD}" vid="{71F02540-D5E9-4113-A0A8-F9233EAF3F47}"/>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6661</Words>
  <Application>Microsoft Office PowerPoint</Application>
  <PresentationFormat>Breitbild</PresentationFormat>
  <Paragraphs>691</Paragraphs>
  <Slides>52</Slides>
  <Notes>36</Notes>
  <HiddenSlides>0</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52</vt:i4>
      </vt:variant>
    </vt:vector>
  </HeadingPairs>
  <TitlesOfParts>
    <vt:vector size="66" baseType="lpstr">
      <vt:lpstr>ＭＳ Ｐゴシック</vt:lpstr>
      <vt:lpstr>ＭＳ Ｐゴシック</vt:lpstr>
      <vt:lpstr>Arial</vt:lpstr>
      <vt:lpstr>Arial Narrow</vt:lpstr>
      <vt:lpstr>Arial Unicode MS</vt:lpstr>
      <vt:lpstr>Calibri</vt:lpstr>
      <vt:lpstr>Comic Sans MS</vt:lpstr>
      <vt:lpstr>Symbol</vt:lpstr>
      <vt:lpstr>Tahoma</vt:lpstr>
      <vt:lpstr>Times New Roman</vt:lpstr>
      <vt:lpstr>Trebuchet MS</vt:lpstr>
      <vt:lpstr>Webdings</vt:lpstr>
      <vt:lpstr>Wingdings</vt:lpstr>
      <vt:lpstr>MasterBOPsych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Grundbegriffe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Kontakt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Assessment Center als Erfolgsfaktor des Personalmanagements</dc:title>
  <dc:creator>Ein geschätzter Microsoft-Kunde</dc:creator>
  <cp:lastModifiedBy>Kersting</cp:lastModifiedBy>
  <cp:revision>99</cp:revision>
  <cp:lastPrinted>2018-02-16T13:52:15Z</cp:lastPrinted>
  <dcterms:created xsi:type="dcterms:W3CDTF">2000-04-30T20:42:30Z</dcterms:created>
  <dcterms:modified xsi:type="dcterms:W3CDTF">2024-06-16T14:13:49Z</dcterms:modified>
</cp:coreProperties>
</file>